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sldIdLst>
    <p:sldId id="256" r:id="rId5"/>
    <p:sldId id="309" r:id="rId6"/>
    <p:sldId id="286" r:id="rId7"/>
    <p:sldId id="304" r:id="rId8"/>
    <p:sldId id="285" r:id="rId9"/>
    <p:sldId id="289" r:id="rId10"/>
    <p:sldId id="257" r:id="rId11"/>
    <p:sldId id="284" r:id="rId12"/>
    <p:sldId id="302" r:id="rId13"/>
    <p:sldId id="259" r:id="rId14"/>
    <p:sldId id="303" r:id="rId15"/>
    <p:sldId id="298" r:id="rId16"/>
    <p:sldId id="260" r:id="rId17"/>
    <p:sldId id="295" r:id="rId18"/>
    <p:sldId id="311" r:id="rId19"/>
    <p:sldId id="282" r:id="rId20"/>
    <p:sldId id="305" r:id="rId21"/>
    <p:sldId id="275" r:id="rId22"/>
    <p:sldId id="261" r:id="rId23"/>
    <p:sldId id="262" r:id="rId24"/>
    <p:sldId id="263" r:id="rId25"/>
    <p:sldId id="281" r:id="rId26"/>
    <p:sldId id="273" r:id="rId27"/>
    <p:sldId id="277" r:id="rId28"/>
    <p:sldId id="278" r:id="rId29"/>
    <p:sldId id="310" r:id="rId30"/>
    <p:sldId id="291" r:id="rId31"/>
    <p:sldId id="292" r:id="rId32"/>
    <p:sldId id="308" r:id="rId33"/>
    <p:sldId id="274" r:id="rId34"/>
    <p:sldId id="283" r:id="rId35"/>
    <p:sldId id="301" r:id="rId36"/>
    <p:sldId id="293" r:id="rId37"/>
    <p:sldId id="296" r:id="rId38"/>
    <p:sldId id="300" r:id="rId39"/>
    <p:sldId id="306" r:id="rId40"/>
    <p:sldId id="307" r:id="rId41"/>
    <p:sldId id="268" r:id="rId42"/>
  </p:sldIdLst>
  <p:sldSz cx="18288000" cy="10287000"/>
  <p:notesSz cx="7104063" cy="10234613"/>
  <p:embeddedFontLst>
    <p:embeddedFont>
      <p:font typeface="Montserrat" panose="00000500000000000000" pitchFamily="2" charset="0"/>
      <p:regular r:id="rId44"/>
      <p:bold r:id="rId45"/>
      <p:italic r:id="rId46"/>
      <p:boldItalic r:id="rId47"/>
    </p:embeddedFont>
    <p:embeddedFont>
      <p:font typeface="Montserrat Bold" panose="00000800000000000000" charset="0"/>
      <p:regular r:id="rId48"/>
      <p:bold r:id="rId49"/>
    </p:embeddedFont>
    <p:embeddedFont>
      <p:font typeface="Open Sans" panose="020B0606030504020204" pitchFamily="3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6B9B8"/>
    <a:srgbClr val="C84717"/>
    <a:srgbClr val="F4F5F7"/>
    <a:srgbClr val="F7EDE3"/>
    <a:srgbClr val="EC64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7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4485" tIns="47242" rIns="94485" bIns="47242" rtlCol="0"/>
          <a:lstStyle>
            <a:lvl1pPr algn="l">
              <a:defRPr sz="1200"/>
            </a:lvl1pPr>
          </a:lstStyle>
          <a:p>
            <a:endParaRPr lang="fi-FI"/>
          </a:p>
        </p:txBody>
      </p:sp>
      <p:sp>
        <p:nvSpPr>
          <p:cNvPr id="3" name="Date Placeholder 2"/>
          <p:cNvSpPr>
            <a:spLocks noGrp="1"/>
          </p:cNvSpPr>
          <p:nvPr>
            <p:ph type="dt" idx="1"/>
          </p:nvPr>
        </p:nvSpPr>
        <p:spPr>
          <a:xfrm>
            <a:off x="4023993" y="0"/>
            <a:ext cx="3078427" cy="513508"/>
          </a:xfrm>
          <a:prstGeom prst="rect">
            <a:avLst/>
          </a:prstGeom>
        </p:spPr>
        <p:txBody>
          <a:bodyPr vert="horz" lIns="94485" tIns="47242" rIns="94485" bIns="47242" rtlCol="0"/>
          <a:lstStyle>
            <a:lvl1pPr algn="r">
              <a:defRPr sz="1200"/>
            </a:lvl1pPr>
          </a:lstStyle>
          <a:p>
            <a:fld id="{666A4A21-FFFA-4B2E-AC7A-8647167DE84C}" type="datetimeFigureOut">
              <a:rPr lang="fi-FI" smtClean="0"/>
              <a:t>24.1.2025</a:t>
            </a:fld>
            <a:endParaRPr lang="fi-FI"/>
          </a:p>
        </p:txBody>
      </p:sp>
      <p:sp>
        <p:nvSpPr>
          <p:cNvPr id="4" name="Slide Image Placeholder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485" tIns="47242" rIns="94485" bIns="47242" rtlCol="0" anchor="ctr"/>
          <a:lstStyle/>
          <a:p>
            <a:endParaRPr lang="fi-FI"/>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4485" tIns="47242" rIns="94485" bIns="4724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1" y="9721107"/>
            <a:ext cx="3078427" cy="513506"/>
          </a:xfrm>
          <a:prstGeom prst="rect">
            <a:avLst/>
          </a:prstGeom>
        </p:spPr>
        <p:txBody>
          <a:bodyPr vert="horz" lIns="94485" tIns="47242" rIns="94485" bIns="47242" rtlCol="0" anchor="b"/>
          <a:lstStyle>
            <a:lvl1pPr algn="l">
              <a:defRPr sz="1200"/>
            </a:lvl1pPr>
          </a:lstStyle>
          <a:p>
            <a:endParaRPr lang="fi-FI"/>
          </a:p>
        </p:txBody>
      </p:sp>
      <p:sp>
        <p:nvSpPr>
          <p:cNvPr id="7" name="Slide Number Placeholder 6"/>
          <p:cNvSpPr>
            <a:spLocks noGrp="1"/>
          </p:cNvSpPr>
          <p:nvPr>
            <p:ph type="sldNum" sz="quarter" idx="5"/>
          </p:nvPr>
        </p:nvSpPr>
        <p:spPr>
          <a:xfrm>
            <a:off x="4023993" y="9721107"/>
            <a:ext cx="3078427" cy="513506"/>
          </a:xfrm>
          <a:prstGeom prst="rect">
            <a:avLst/>
          </a:prstGeom>
        </p:spPr>
        <p:txBody>
          <a:bodyPr vert="horz" lIns="94485" tIns="47242" rIns="94485" bIns="47242" rtlCol="0" anchor="b"/>
          <a:lstStyle>
            <a:lvl1pPr algn="r">
              <a:defRPr sz="1200"/>
            </a:lvl1pPr>
          </a:lstStyle>
          <a:p>
            <a:fld id="{AE787C39-2EF9-495E-BEBE-53162B0D477D}" type="slidenum">
              <a:rPr lang="fi-FI" smtClean="0"/>
              <a:t>‹#›</a:t>
            </a:fld>
            <a:endParaRPr lang="fi-FI"/>
          </a:p>
        </p:txBody>
      </p:sp>
    </p:spTree>
    <p:extLst>
      <p:ext uri="{BB962C8B-B14F-4D97-AF65-F5344CB8AC3E}">
        <p14:creationId xmlns:p14="http://schemas.microsoft.com/office/powerpoint/2010/main" val="139392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AE787C39-2EF9-495E-BEBE-53162B0D477D}" type="slidenum">
              <a:rPr lang="fi-FI" smtClean="0"/>
              <a:t>19</a:t>
            </a:fld>
            <a:endParaRPr lang="fi-FI"/>
          </a:p>
        </p:txBody>
      </p:sp>
    </p:spTree>
    <p:extLst>
      <p:ext uri="{BB962C8B-B14F-4D97-AF65-F5344CB8AC3E}">
        <p14:creationId xmlns:p14="http://schemas.microsoft.com/office/powerpoint/2010/main" val="103439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35</a:t>
            </a:fld>
            <a:endParaRPr lang="fi-FI"/>
          </a:p>
        </p:txBody>
      </p:sp>
    </p:spTree>
    <p:extLst>
      <p:ext uri="{BB962C8B-B14F-4D97-AF65-F5344CB8AC3E}">
        <p14:creationId xmlns:p14="http://schemas.microsoft.com/office/powerpoint/2010/main" val="2880690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36</a:t>
            </a:fld>
            <a:endParaRPr lang="fi-FI"/>
          </a:p>
        </p:txBody>
      </p:sp>
    </p:spTree>
    <p:extLst>
      <p:ext uri="{BB962C8B-B14F-4D97-AF65-F5344CB8AC3E}">
        <p14:creationId xmlns:p14="http://schemas.microsoft.com/office/powerpoint/2010/main" val="3234575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37</a:t>
            </a:fld>
            <a:endParaRPr lang="fi-FI"/>
          </a:p>
        </p:txBody>
      </p:sp>
    </p:spTree>
    <p:extLst>
      <p:ext uri="{BB962C8B-B14F-4D97-AF65-F5344CB8AC3E}">
        <p14:creationId xmlns:p14="http://schemas.microsoft.com/office/powerpoint/2010/main" val="61250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24</a:t>
            </a:fld>
            <a:endParaRPr lang="fi-FI"/>
          </a:p>
        </p:txBody>
      </p:sp>
    </p:spTree>
    <p:extLst>
      <p:ext uri="{BB962C8B-B14F-4D97-AF65-F5344CB8AC3E}">
        <p14:creationId xmlns:p14="http://schemas.microsoft.com/office/powerpoint/2010/main" val="3666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25</a:t>
            </a:fld>
            <a:endParaRPr lang="fi-FI"/>
          </a:p>
        </p:txBody>
      </p:sp>
    </p:spTree>
    <p:extLst>
      <p:ext uri="{BB962C8B-B14F-4D97-AF65-F5344CB8AC3E}">
        <p14:creationId xmlns:p14="http://schemas.microsoft.com/office/powerpoint/2010/main" val="262519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26</a:t>
            </a:fld>
            <a:endParaRPr lang="fi-FI"/>
          </a:p>
        </p:txBody>
      </p:sp>
    </p:spTree>
    <p:extLst>
      <p:ext uri="{BB962C8B-B14F-4D97-AF65-F5344CB8AC3E}">
        <p14:creationId xmlns:p14="http://schemas.microsoft.com/office/powerpoint/2010/main" val="130714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27</a:t>
            </a:fld>
            <a:endParaRPr lang="fi-FI"/>
          </a:p>
        </p:txBody>
      </p:sp>
    </p:spTree>
    <p:extLst>
      <p:ext uri="{BB962C8B-B14F-4D97-AF65-F5344CB8AC3E}">
        <p14:creationId xmlns:p14="http://schemas.microsoft.com/office/powerpoint/2010/main" val="3040769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28</a:t>
            </a:fld>
            <a:endParaRPr lang="fi-FI"/>
          </a:p>
        </p:txBody>
      </p:sp>
    </p:spTree>
    <p:extLst>
      <p:ext uri="{BB962C8B-B14F-4D97-AF65-F5344CB8AC3E}">
        <p14:creationId xmlns:p14="http://schemas.microsoft.com/office/powerpoint/2010/main" val="194794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29</a:t>
            </a:fld>
            <a:endParaRPr lang="fi-FI"/>
          </a:p>
        </p:txBody>
      </p:sp>
    </p:spTree>
    <p:extLst>
      <p:ext uri="{BB962C8B-B14F-4D97-AF65-F5344CB8AC3E}">
        <p14:creationId xmlns:p14="http://schemas.microsoft.com/office/powerpoint/2010/main" val="3760849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33</a:t>
            </a:fld>
            <a:endParaRPr lang="fi-FI"/>
          </a:p>
        </p:txBody>
      </p:sp>
    </p:spTree>
    <p:extLst>
      <p:ext uri="{BB962C8B-B14F-4D97-AF65-F5344CB8AC3E}">
        <p14:creationId xmlns:p14="http://schemas.microsoft.com/office/powerpoint/2010/main" val="19595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AE787C39-2EF9-495E-BEBE-53162B0D477D}" type="slidenum">
              <a:rPr lang="fi-FI" smtClean="0"/>
              <a:t>34</a:t>
            </a:fld>
            <a:endParaRPr lang="fi-FI"/>
          </a:p>
        </p:txBody>
      </p:sp>
    </p:spTree>
    <p:extLst>
      <p:ext uri="{BB962C8B-B14F-4D97-AF65-F5344CB8AC3E}">
        <p14:creationId xmlns:p14="http://schemas.microsoft.com/office/powerpoint/2010/main" val="303537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41729CF-CE61-415B-8137-CDD4D6EC1406}" type="datetime1">
              <a:rPr lang="en-US" smtClean="0"/>
              <a:t>1/24/2025</a:t>
            </a:fld>
            <a:endParaRPr lang="en-US"/>
          </a:p>
        </p:txBody>
      </p:sp>
      <p:sp>
        <p:nvSpPr>
          <p:cNvPr id="5" name="Footer Placeholder 4"/>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E7D438-4FE5-418F-B6D7-86C36308A904}" type="datetime1">
              <a:rPr lang="en-US" smtClean="0"/>
              <a:t>1/24/2025</a:t>
            </a:fld>
            <a:endParaRPr lang="en-US"/>
          </a:p>
        </p:txBody>
      </p:sp>
      <p:sp>
        <p:nvSpPr>
          <p:cNvPr id="5" name="Footer Placeholder 4"/>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C15530-BD70-4862-BDA6-441772F2BF25}" type="datetime1">
              <a:rPr lang="en-US" smtClean="0"/>
              <a:t>1/24/2025</a:t>
            </a:fld>
            <a:endParaRPr lang="en-US"/>
          </a:p>
        </p:txBody>
      </p:sp>
      <p:sp>
        <p:nvSpPr>
          <p:cNvPr id="5" name="Footer Placeholder 4"/>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7675F7-99B6-484A-BA1B-8735883FCE05}" type="datetime1">
              <a:rPr lang="en-US" smtClean="0"/>
              <a:t>1/24/2025</a:t>
            </a:fld>
            <a:endParaRPr lang="en-US"/>
          </a:p>
        </p:txBody>
      </p:sp>
      <p:sp>
        <p:nvSpPr>
          <p:cNvPr id="5" name="Footer Placeholder 4"/>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240352-05DF-47CF-8B55-7ADACC62B589}" type="datetime1">
              <a:rPr lang="en-US" smtClean="0"/>
              <a:t>1/24/2025</a:t>
            </a:fld>
            <a:endParaRPr lang="en-US"/>
          </a:p>
        </p:txBody>
      </p:sp>
      <p:sp>
        <p:nvSpPr>
          <p:cNvPr id="5" name="Footer Placeholder 4"/>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36D04A-A129-4ECB-B92F-189814C49D1D}" type="datetime1">
              <a:rPr lang="en-US" smtClean="0"/>
              <a:t>1/24/2025</a:t>
            </a:fld>
            <a:endParaRPr lang="en-US"/>
          </a:p>
        </p:txBody>
      </p:sp>
      <p:sp>
        <p:nvSpPr>
          <p:cNvPr id="6" name="Footer Placeholder 5"/>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37D37B-0376-42B2-866C-786A3AE7E667}" type="datetime1">
              <a:rPr lang="en-US" smtClean="0"/>
              <a:t>1/24/2025</a:t>
            </a:fld>
            <a:endParaRPr lang="en-US"/>
          </a:p>
        </p:txBody>
      </p:sp>
      <p:sp>
        <p:nvSpPr>
          <p:cNvPr id="8" name="Footer Placeholder 7"/>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2FDF2B-F8A2-4038-8664-781745174C52}" type="datetime1">
              <a:rPr lang="en-US" smtClean="0"/>
              <a:t>1/24/2025</a:t>
            </a:fld>
            <a:endParaRPr lang="en-US"/>
          </a:p>
        </p:txBody>
      </p:sp>
      <p:sp>
        <p:nvSpPr>
          <p:cNvPr id="4" name="Footer Placeholder 3"/>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594E2-F5A9-43F1-AD5B-A9DC5FED72C7}" type="datetime1">
              <a:rPr lang="en-US" smtClean="0"/>
              <a:t>1/24/2025</a:t>
            </a:fld>
            <a:endParaRPr lang="en-US"/>
          </a:p>
        </p:txBody>
      </p:sp>
      <p:sp>
        <p:nvSpPr>
          <p:cNvPr id="3" name="Footer Placeholder 2"/>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8B1013-6FF2-49D7-AF3F-E1BDBB9467EF}" type="datetime1">
              <a:rPr lang="en-US" smtClean="0"/>
              <a:t>1/24/2025</a:t>
            </a:fld>
            <a:endParaRPr lang="en-US"/>
          </a:p>
        </p:txBody>
      </p:sp>
      <p:sp>
        <p:nvSpPr>
          <p:cNvPr id="6" name="Footer Placeholder 5"/>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952D1D-D9BF-4D80-A683-35E3212C2625}" type="datetime1">
              <a:rPr lang="en-US" smtClean="0"/>
              <a:t>1/24/2025</a:t>
            </a:fld>
            <a:endParaRPr lang="en-US"/>
          </a:p>
        </p:txBody>
      </p:sp>
      <p:sp>
        <p:nvSpPr>
          <p:cNvPr id="6" name="Footer Placeholder 5"/>
          <p:cNvSpPr>
            <a:spLocks noGrp="1"/>
          </p:cNvSpPr>
          <p:nvPr>
            <p:ph type="ftr" sz="quarter" idx="11"/>
          </p:nvPr>
        </p:nvSpPr>
        <p:spPr/>
        <p:txBody>
          <a:bodyPr/>
          <a:lstStyle/>
          <a:p>
            <a:r>
              <a:rPr lang="fi-FI"/>
              <a:t>Sisällön omistaa Järjestelmät palvelemaan ihmisiä hanke. Tämä esitys on vain VarsinDigi-hankekuntien sisäiseen käyttöön!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900EC-A870-4F33-985A-379F198B8372}" type="datetime1">
              <a:rPr lang="en-US" smtClean="0"/>
              <a:t>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Sisällön omistaa Järjestelmät palvelemaan ihmisiä hanke. Tämä esitys on vain VarsinDigi-hankekuntien sisäiseen käyttöön!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4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svg"/><Relationship Id="rId7"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hyperlink" Target="https://docs.jict.fi/pages/viewpage.action?pageId=125020068" TargetMode="Externa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6.png"/><Relationship Id="rId4" Type="http://schemas.openxmlformats.org/officeDocument/2006/relationships/image" Target="../media/image85.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3031641" y="2632954"/>
            <a:ext cx="6005681" cy="2329555"/>
          </a:xfrm>
          <a:custGeom>
            <a:avLst/>
            <a:gdLst/>
            <a:ahLst/>
            <a:cxnLst/>
            <a:rect l="l" t="t" r="r" b="b"/>
            <a:pathLst>
              <a:path w="6005681" h="2329555">
                <a:moveTo>
                  <a:pt x="6005681" y="0"/>
                </a:moveTo>
                <a:lnTo>
                  <a:pt x="0" y="0"/>
                </a:lnTo>
                <a:lnTo>
                  <a:pt x="0" y="2329554"/>
                </a:lnTo>
                <a:lnTo>
                  <a:pt x="6005681" y="2329554"/>
                </a:lnTo>
                <a:lnTo>
                  <a:pt x="600568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flipH="1">
            <a:off x="6421879" y="2632954"/>
            <a:ext cx="6005681" cy="2329555"/>
          </a:xfrm>
          <a:custGeom>
            <a:avLst/>
            <a:gdLst/>
            <a:ahLst/>
            <a:cxnLst/>
            <a:rect l="l" t="t" r="r" b="b"/>
            <a:pathLst>
              <a:path w="6005681" h="2329555">
                <a:moveTo>
                  <a:pt x="6005681" y="0"/>
                </a:moveTo>
                <a:lnTo>
                  <a:pt x="0" y="0"/>
                </a:lnTo>
                <a:lnTo>
                  <a:pt x="0" y="2329554"/>
                </a:lnTo>
                <a:lnTo>
                  <a:pt x="6005681" y="2329554"/>
                </a:lnTo>
                <a:lnTo>
                  <a:pt x="600568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4" name="Freeform 4">
            <a:extLst>
              <a:ext uri="{C183D7F6-B498-43B3-948B-1728B52AA6E4}">
                <adec:decorative xmlns:adec="http://schemas.microsoft.com/office/drawing/2017/decorative" val="1"/>
              </a:ext>
            </a:extLst>
          </p:cNvPr>
          <p:cNvSpPr/>
          <p:nvPr/>
        </p:nvSpPr>
        <p:spPr>
          <a:xfrm flipH="1">
            <a:off x="11978252" y="2584201"/>
            <a:ext cx="6131367" cy="2378307"/>
          </a:xfrm>
          <a:custGeom>
            <a:avLst/>
            <a:gdLst/>
            <a:ahLst/>
            <a:cxnLst/>
            <a:rect l="l" t="t" r="r" b="b"/>
            <a:pathLst>
              <a:path w="6131367" h="2378307">
                <a:moveTo>
                  <a:pt x="6131367" y="0"/>
                </a:moveTo>
                <a:lnTo>
                  <a:pt x="0" y="0"/>
                </a:lnTo>
                <a:lnTo>
                  <a:pt x="0" y="2378307"/>
                </a:lnTo>
                <a:lnTo>
                  <a:pt x="6131367" y="2378307"/>
                </a:lnTo>
                <a:lnTo>
                  <a:pt x="613136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flipH="1">
            <a:off x="10007191" y="2632954"/>
            <a:ext cx="6005681" cy="2329555"/>
          </a:xfrm>
          <a:custGeom>
            <a:avLst/>
            <a:gdLst/>
            <a:ahLst/>
            <a:cxnLst/>
            <a:rect l="l" t="t" r="r" b="b"/>
            <a:pathLst>
              <a:path w="6005681" h="2329555">
                <a:moveTo>
                  <a:pt x="6005681" y="0"/>
                </a:moveTo>
                <a:lnTo>
                  <a:pt x="0" y="0"/>
                </a:lnTo>
                <a:lnTo>
                  <a:pt x="0" y="2329554"/>
                </a:lnTo>
                <a:lnTo>
                  <a:pt x="6005681" y="2329554"/>
                </a:lnTo>
                <a:lnTo>
                  <a:pt x="600568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6" name="TextBox 6"/>
          <p:cNvSpPr txBox="1"/>
          <p:nvPr/>
        </p:nvSpPr>
        <p:spPr>
          <a:xfrm>
            <a:off x="3085544" y="2946151"/>
            <a:ext cx="14844487" cy="1846659"/>
          </a:xfrm>
          <a:prstGeom prst="rect">
            <a:avLst/>
          </a:prstGeom>
        </p:spPr>
        <p:txBody>
          <a:bodyPr lIns="0" tIns="0" rIns="0" bIns="0" rtlCol="0" anchor="t">
            <a:spAutoFit/>
          </a:bodyPr>
          <a:lstStyle/>
          <a:p>
            <a:pPr algn="ctr">
              <a:spcBef>
                <a:spcPct val="0"/>
              </a:spcBef>
            </a:pPr>
            <a:r>
              <a:rPr lang="en-US" sz="6000" b="1" err="1">
                <a:solidFill>
                  <a:srgbClr val="0165B0"/>
                </a:solidFill>
                <a:ea typeface="+mn-lt"/>
                <a:cs typeface="+mn-lt"/>
              </a:rPr>
              <a:t>Tiedonhallintamallin</a:t>
            </a:r>
            <a:r>
              <a:rPr lang="en-US" sz="6000" b="1">
                <a:solidFill>
                  <a:srgbClr val="0165B0"/>
                </a:solidFill>
                <a:ea typeface="+mn-lt"/>
                <a:cs typeface="+mn-lt"/>
              </a:rPr>
              <a:t> </a:t>
            </a:r>
            <a:r>
              <a:rPr lang="en-US" sz="6000" b="1" err="1">
                <a:solidFill>
                  <a:srgbClr val="0165B0"/>
                </a:solidFill>
                <a:ea typeface="+mn-lt"/>
                <a:cs typeface="+mn-lt"/>
              </a:rPr>
              <a:t>hyötylöydökset</a:t>
            </a:r>
            <a:r>
              <a:rPr lang="en-US" sz="6000" b="1">
                <a:solidFill>
                  <a:srgbClr val="0165B0"/>
                </a:solidFill>
                <a:ea typeface="+mn-lt"/>
                <a:cs typeface="+mn-lt"/>
              </a:rPr>
              <a:t> </a:t>
            </a:r>
            <a:r>
              <a:rPr lang="en-US" sz="6000" b="1" err="1">
                <a:solidFill>
                  <a:srgbClr val="0165B0"/>
                </a:solidFill>
                <a:ea typeface="+mn-lt"/>
                <a:cs typeface="+mn-lt"/>
              </a:rPr>
              <a:t>hankkeessa</a:t>
            </a:r>
            <a:endParaRPr lang="fi-FI" b="1" err="1">
              <a:cs typeface="Calibri"/>
            </a:endParaRPr>
          </a:p>
        </p:txBody>
      </p:sp>
      <p:grpSp>
        <p:nvGrpSpPr>
          <p:cNvPr id="7" name="Group 7">
            <a:extLst>
              <a:ext uri="{C183D7F6-B498-43B3-948B-1728B52AA6E4}">
                <adec:decorative xmlns:adec="http://schemas.microsoft.com/office/drawing/2017/decorative" val="1"/>
              </a:ext>
            </a:extLst>
          </p:cNvPr>
          <p:cNvGrpSpPr/>
          <p:nvPr/>
        </p:nvGrpSpPr>
        <p:grpSpPr>
          <a:xfrm>
            <a:off x="-47383" y="8608432"/>
            <a:ext cx="18599482" cy="1685770"/>
            <a:chOff x="0" y="0"/>
            <a:chExt cx="4816593" cy="655032"/>
          </a:xfrm>
        </p:grpSpPr>
        <p:sp>
          <p:nvSpPr>
            <p:cNvPr id="8" name="Freeform 8"/>
            <p:cNvSpPr/>
            <p:nvPr/>
          </p:nvSpPr>
          <p:spPr>
            <a:xfrm>
              <a:off x="0" y="0"/>
              <a:ext cx="4816592" cy="655032"/>
            </a:xfrm>
            <a:custGeom>
              <a:avLst/>
              <a:gdLst/>
              <a:ahLst/>
              <a:cxnLst/>
              <a:rect l="l" t="t" r="r" b="b"/>
              <a:pathLst>
                <a:path w="4816592" h="655032">
                  <a:moveTo>
                    <a:pt x="0" y="0"/>
                  </a:moveTo>
                  <a:lnTo>
                    <a:pt x="4816592" y="0"/>
                  </a:lnTo>
                  <a:lnTo>
                    <a:pt x="4816592" y="655032"/>
                  </a:lnTo>
                  <a:lnTo>
                    <a:pt x="0" y="655032"/>
                  </a:lnTo>
                  <a:close/>
                </a:path>
              </a:pathLst>
            </a:custGeom>
            <a:solidFill>
              <a:srgbClr val="FFFFFF"/>
            </a:solidFill>
          </p:spPr>
          <p:txBody>
            <a:bodyPr/>
            <a:lstStyle/>
            <a:p>
              <a:endParaRPr lang="fi-FI"/>
            </a:p>
          </p:txBody>
        </p:sp>
        <p:sp>
          <p:nvSpPr>
            <p:cNvPr id="9" name="TextBox 9"/>
            <p:cNvSpPr txBox="1"/>
            <p:nvPr/>
          </p:nvSpPr>
          <p:spPr>
            <a:xfrm>
              <a:off x="0" y="-38100"/>
              <a:ext cx="4816593" cy="693132"/>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1085787" y="-2442462"/>
            <a:ext cx="19637886" cy="4884924"/>
          </a:xfrm>
          <a:custGeom>
            <a:avLst/>
            <a:gdLst/>
            <a:ahLst/>
            <a:cxnLst/>
            <a:rect l="l" t="t" r="r" b="b"/>
            <a:pathLst>
              <a:path w="19637886" h="4884924">
                <a:moveTo>
                  <a:pt x="0" y="0"/>
                </a:moveTo>
                <a:lnTo>
                  <a:pt x="19637887" y="0"/>
                </a:lnTo>
                <a:lnTo>
                  <a:pt x="19637887" y="4884924"/>
                </a:lnTo>
                <a:lnTo>
                  <a:pt x="0" y="4884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1" name="Freeform 11">
            <a:extLst>
              <a:ext uri="{C183D7F6-B498-43B3-948B-1728B52AA6E4}">
                <adec:decorative xmlns:adec="http://schemas.microsoft.com/office/drawing/2017/decorative" val="1"/>
              </a:ext>
            </a:extLst>
          </p:cNvPr>
          <p:cNvSpPr/>
          <p:nvPr/>
        </p:nvSpPr>
        <p:spPr>
          <a:xfrm>
            <a:off x="473925" y="171038"/>
            <a:ext cx="1860087" cy="1074764"/>
          </a:xfrm>
          <a:custGeom>
            <a:avLst/>
            <a:gdLst/>
            <a:ahLst/>
            <a:cxnLst/>
            <a:rect l="l" t="t" r="r" b="b"/>
            <a:pathLst>
              <a:path w="1860087" h="1074764">
                <a:moveTo>
                  <a:pt x="0" y="0"/>
                </a:moveTo>
                <a:lnTo>
                  <a:pt x="1860087" y="0"/>
                </a:lnTo>
                <a:lnTo>
                  <a:pt x="1860087" y="1074765"/>
                </a:lnTo>
                <a:lnTo>
                  <a:pt x="0" y="1074765"/>
                </a:lnTo>
                <a:lnTo>
                  <a:pt x="0" y="0"/>
                </a:lnTo>
                <a:close/>
              </a:path>
            </a:pathLst>
          </a:custGeom>
          <a:blipFill>
            <a:blip r:embed="rId6"/>
            <a:stretch>
              <a:fillRect/>
            </a:stretch>
          </a:blipFill>
        </p:spPr>
        <p:txBody>
          <a:bodyPr/>
          <a:lstStyle/>
          <a:p>
            <a:endParaRPr lang="fi-FI"/>
          </a:p>
        </p:txBody>
      </p:sp>
      <p:sp>
        <p:nvSpPr>
          <p:cNvPr id="12" name="Freeform 12">
            <a:extLst>
              <a:ext uri="{C183D7F6-B498-43B3-948B-1728B52AA6E4}">
                <adec:decorative xmlns:adec="http://schemas.microsoft.com/office/drawing/2017/decorative" val="1"/>
              </a:ext>
            </a:extLst>
          </p:cNvPr>
          <p:cNvSpPr/>
          <p:nvPr/>
        </p:nvSpPr>
        <p:spPr>
          <a:xfrm>
            <a:off x="15529404" y="217103"/>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7"/>
            <a:stretch>
              <a:fillRect/>
            </a:stretch>
          </a:blipFill>
        </p:spPr>
        <p:txBody>
          <a:bodyPr/>
          <a:lstStyle/>
          <a:p>
            <a:endParaRPr lang="fi-FI"/>
          </a:p>
        </p:txBody>
      </p:sp>
      <p:sp>
        <p:nvSpPr>
          <p:cNvPr id="13" name="Freeform 13">
            <a:extLst>
              <a:ext uri="{C183D7F6-B498-43B3-948B-1728B52AA6E4}">
                <adec:decorative xmlns:adec="http://schemas.microsoft.com/office/drawing/2017/decorative" val="1"/>
              </a:ext>
            </a:extLst>
          </p:cNvPr>
          <p:cNvSpPr/>
          <p:nvPr/>
        </p:nvSpPr>
        <p:spPr>
          <a:xfrm rot="5400000">
            <a:off x="3735002" y="5449875"/>
            <a:ext cx="1049338" cy="1160420"/>
          </a:xfrm>
          <a:custGeom>
            <a:avLst/>
            <a:gdLst/>
            <a:ahLst/>
            <a:cxnLst/>
            <a:rect l="l" t="t" r="r" b="b"/>
            <a:pathLst>
              <a:path w="1049338" h="1160420">
                <a:moveTo>
                  <a:pt x="0" y="0"/>
                </a:moveTo>
                <a:lnTo>
                  <a:pt x="1049338" y="0"/>
                </a:lnTo>
                <a:lnTo>
                  <a:pt x="1049338" y="1160421"/>
                </a:lnTo>
                <a:lnTo>
                  <a:pt x="0" y="1160421"/>
                </a:lnTo>
                <a:lnTo>
                  <a:pt x="0" y="0"/>
                </a:lnTo>
                <a:close/>
              </a:path>
            </a:pathLst>
          </a:custGeom>
          <a:blipFill>
            <a:blip r:embed="rId6"/>
            <a:stretch>
              <a:fillRect l="-122916" r="-222916" b="-132944"/>
            </a:stretch>
          </a:blipFill>
        </p:spPr>
        <p:txBody>
          <a:bodyPr/>
          <a:lstStyle/>
          <a:p>
            <a:endParaRPr lang="fi-FI"/>
          </a:p>
        </p:txBody>
      </p:sp>
      <p:sp>
        <p:nvSpPr>
          <p:cNvPr id="14" name="Freeform 14">
            <a:extLst>
              <a:ext uri="{C183D7F6-B498-43B3-948B-1728B52AA6E4}">
                <adec:decorative xmlns:adec="http://schemas.microsoft.com/office/drawing/2017/decorative" val="1"/>
              </a:ext>
            </a:extLst>
          </p:cNvPr>
          <p:cNvSpPr/>
          <p:nvPr/>
        </p:nvSpPr>
        <p:spPr>
          <a:xfrm rot="5400000">
            <a:off x="321334" y="8848415"/>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6"/>
            <a:stretch>
              <a:fillRect l="-122916" r="-222916" b="-132944"/>
            </a:stretch>
          </a:blipFill>
        </p:spPr>
        <p:txBody>
          <a:bodyPr/>
          <a:lstStyle/>
          <a:p>
            <a:endParaRPr lang="fi-FI"/>
          </a:p>
        </p:txBody>
      </p:sp>
      <p:sp>
        <p:nvSpPr>
          <p:cNvPr id="15" name="Freeform 15">
            <a:extLst>
              <a:ext uri="{C183D7F6-B498-43B3-948B-1728B52AA6E4}">
                <adec:decorative xmlns:adec="http://schemas.microsoft.com/office/drawing/2017/decorative" val="1"/>
              </a:ext>
            </a:extLst>
          </p:cNvPr>
          <p:cNvSpPr/>
          <p:nvPr/>
        </p:nvSpPr>
        <p:spPr>
          <a:xfrm rot="16200000">
            <a:off x="2575971" y="4385768"/>
            <a:ext cx="1358990" cy="1160420"/>
          </a:xfrm>
          <a:custGeom>
            <a:avLst/>
            <a:gdLst/>
            <a:ahLst/>
            <a:cxnLst/>
            <a:rect l="l" t="t" r="r" b="b"/>
            <a:pathLst>
              <a:path w="1358990" h="1160420">
                <a:moveTo>
                  <a:pt x="0" y="0"/>
                </a:moveTo>
                <a:lnTo>
                  <a:pt x="1358990" y="0"/>
                </a:lnTo>
                <a:lnTo>
                  <a:pt x="1358990" y="1160421"/>
                </a:lnTo>
                <a:lnTo>
                  <a:pt x="0" y="1160421"/>
                </a:lnTo>
                <a:lnTo>
                  <a:pt x="0" y="0"/>
                </a:lnTo>
                <a:close/>
              </a:path>
            </a:pathLst>
          </a:custGeom>
          <a:blipFill>
            <a:blip r:embed="rId6"/>
            <a:stretch>
              <a:fillRect l="-94909" r="-149338" b="-132944"/>
            </a:stretch>
          </a:blipFill>
        </p:spPr>
        <p:txBody>
          <a:bodyPr/>
          <a:lstStyle/>
          <a:p>
            <a:endParaRPr lang="fi-FI"/>
          </a:p>
        </p:txBody>
      </p:sp>
      <p:sp>
        <p:nvSpPr>
          <p:cNvPr id="16" name="Freeform 16">
            <a:extLst>
              <a:ext uri="{C183D7F6-B498-43B3-948B-1728B52AA6E4}">
                <adec:decorative xmlns:adec="http://schemas.microsoft.com/office/drawing/2017/decorative" val="1"/>
              </a:ext>
            </a:extLst>
          </p:cNvPr>
          <p:cNvSpPr/>
          <p:nvPr/>
        </p:nvSpPr>
        <p:spPr>
          <a:xfrm>
            <a:off x="549685" y="4183426"/>
            <a:ext cx="3568654" cy="4114800"/>
          </a:xfrm>
          <a:custGeom>
            <a:avLst/>
            <a:gdLst/>
            <a:ahLst/>
            <a:cxnLst/>
            <a:rect l="l" t="t" r="r" b="b"/>
            <a:pathLst>
              <a:path w="3568654" h="4114800">
                <a:moveTo>
                  <a:pt x="0" y="0"/>
                </a:moveTo>
                <a:lnTo>
                  <a:pt x="3568654" y="0"/>
                </a:lnTo>
                <a:lnTo>
                  <a:pt x="356865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17" name="TextBox 17"/>
          <p:cNvSpPr txBox="1"/>
          <p:nvPr/>
        </p:nvSpPr>
        <p:spPr>
          <a:xfrm>
            <a:off x="1328606" y="8825558"/>
            <a:ext cx="8805676" cy="888705"/>
          </a:xfrm>
          <a:prstGeom prst="rect">
            <a:avLst/>
          </a:prstGeom>
        </p:spPr>
        <p:txBody>
          <a:bodyPr lIns="0" tIns="0" rIns="0" bIns="0" rtlCol="0" anchor="t">
            <a:spAutoFit/>
          </a:bodyPr>
          <a:lstStyle/>
          <a:p>
            <a:pPr>
              <a:lnSpc>
                <a:spcPts val="3584"/>
              </a:lnSpc>
            </a:pPr>
            <a:r>
              <a:rPr lang="en-US" sz="2550" err="1">
                <a:solidFill>
                  <a:srgbClr val="000000"/>
                </a:solidFill>
                <a:latin typeface="Montserrat"/>
              </a:rPr>
              <a:t>Esityksen</a:t>
            </a:r>
            <a:r>
              <a:rPr lang="en-US" sz="2550">
                <a:solidFill>
                  <a:srgbClr val="000000"/>
                </a:solidFill>
                <a:latin typeface="Montserrat"/>
              </a:rPr>
              <a:t> </a:t>
            </a:r>
            <a:r>
              <a:rPr lang="en-US" sz="2550" err="1">
                <a:solidFill>
                  <a:srgbClr val="000000"/>
                </a:solidFill>
                <a:latin typeface="Montserrat"/>
              </a:rPr>
              <a:t>sisältö</a:t>
            </a:r>
            <a:r>
              <a:rPr lang="en-US" sz="2550">
                <a:solidFill>
                  <a:srgbClr val="000000"/>
                </a:solidFill>
                <a:latin typeface="Montserrat"/>
              </a:rPr>
              <a:t>: Pirjo </a:t>
            </a:r>
            <a:r>
              <a:rPr lang="en-US" sz="2550" err="1">
                <a:solidFill>
                  <a:srgbClr val="000000"/>
                </a:solidFill>
                <a:latin typeface="Montserrat"/>
              </a:rPr>
              <a:t>Helaakoski</a:t>
            </a:r>
            <a:r>
              <a:rPr lang="en-US" sz="2550">
                <a:solidFill>
                  <a:srgbClr val="000000"/>
                </a:solidFill>
                <a:latin typeface="Montserrat"/>
              </a:rPr>
              <a:t> </a:t>
            </a:r>
          </a:p>
          <a:p>
            <a:pPr>
              <a:lnSpc>
                <a:spcPts val="3584"/>
              </a:lnSpc>
            </a:pPr>
            <a:r>
              <a:rPr lang="en-US" sz="2550" err="1">
                <a:solidFill>
                  <a:srgbClr val="000000"/>
                </a:solidFill>
                <a:latin typeface="Montserrat"/>
              </a:rPr>
              <a:t>Graafinen</a:t>
            </a:r>
            <a:r>
              <a:rPr lang="en-US" sz="2550">
                <a:solidFill>
                  <a:srgbClr val="000000"/>
                </a:solidFill>
                <a:latin typeface="Montserrat"/>
              </a:rPr>
              <a:t> </a:t>
            </a:r>
            <a:r>
              <a:rPr lang="en-US" sz="2550" err="1">
                <a:solidFill>
                  <a:srgbClr val="000000"/>
                </a:solidFill>
                <a:latin typeface="Montserrat"/>
              </a:rPr>
              <a:t>toteutus</a:t>
            </a:r>
            <a:r>
              <a:rPr lang="en-US" sz="2550">
                <a:solidFill>
                  <a:srgbClr val="000000"/>
                </a:solidFill>
                <a:latin typeface="Montserrat"/>
              </a:rPr>
              <a:t>: Tiia Brinck</a:t>
            </a:r>
          </a:p>
        </p:txBody>
      </p:sp>
      <p:sp>
        <p:nvSpPr>
          <p:cNvPr id="20" name="Dian numeron paikkamerkki 19">
            <a:extLst>
              <a:ext uri="{FF2B5EF4-FFF2-40B4-BE49-F238E27FC236}">
                <a16:creationId xmlns:a16="http://schemas.microsoft.com/office/drawing/2014/main" id="{ECC040F9-8368-F712-9DD2-FBCE34B0B036}"/>
              </a:ext>
            </a:extLst>
          </p:cNvPr>
          <p:cNvSpPr>
            <a:spLocks noGrp="1"/>
          </p:cNvSpPr>
          <p:nvPr>
            <p:ph type="sldNum" sz="quarter" idx="12"/>
          </p:nvPr>
        </p:nvSpPr>
        <p:spPr>
          <a:xfrm>
            <a:off x="15814350" y="9547826"/>
            <a:ext cx="2133600" cy="365125"/>
          </a:xfrm>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59111" y="-96970"/>
            <a:ext cx="18633313" cy="1404576"/>
            <a:chOff x="-61280" y="-80390"/>
            <a:chExt cx="5148659" cy="735422"/>
          </a:xfrm>
        </p:grpSpPr>
        <p:sp>
          <p:nvSpPr>
            <p:cNvPr id="3" name="Freeform 3"/>
            <p:cNvSpPr/>
            <p:nvPr/>
          </p:nvSpPr>
          <p:spPr>
            <a:xfrm>
              <a:off x="-61280" y="-80390"/>
              <a:ext cx="5148659" cy="726490"/>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668644" y="16318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grpSp>
        <p:nvGrpSpPr>
          <p:cNvPr id="6" name="Group 6">
            <a:extLst>
              <a:ext uri="{C183D7F6-B498-43B3-948B-1728B52AA6E4}">
                <adec:decorative xmlns:adec="http://schemas.microsoft.com/office/drawing/2017/decorative" val="1"/>
              </a:ext>
            </a:extLst>
          </p:cNvPr>
          <p:cNvGrpSpPr/>
          <p:nvPr/>
        </p:nvGrpSpPr>
        <p:grpSpPr>
          <a:xfrm>
            <a:off x="7669672" y="148734"/>
            <a:ext cx="11601792" cy="10085103"/>
            <a:chOff x="1" y="0"/>
            <a:chExt cx="15469057" cy="13969103"/>
          </a:xfrm>
        </p:grpSpPr>
        <p:sp>
          <p:nvSpPr>
            <p:cNvPr id="7" name="Freeform 7"/>
            <p:cNvSpPr/>
            <p:nvPr/>
          </p:nvSpPr>
          <p:spPr>
            <a:xfrm rot="16200000">
              <a:off x="-3853039" y="3853040"/>
              <a:ext cx="13969103" cy="6263024"/>
            </a:xfrm>
            <a:custGeom>
              <a:avLst/>
              <a:gdLst/>
              <a:ahLst/>
              <a:cxnLst/>
              <a:rect l="l" t="t" r="r" b="b"/>
              <a:pathLst>
                <a:path w="26183848" h="6513232">
                  <a:moveTo>
                    <a:pt x="0" y="0"/>
                  </a:moveTo>
                  <a:lnTo>
                    <a:pt x="26183848" y="0"/>
                  </a:lnTo>
                  <a:lnTo>
                    <a:pt x="26183848" y="6513232"/>
                  </a:lnTo>
                  <a:lnTo>
                    <a:pt x="0" y="651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i-FI"/>
            </a:p>
          </p:txBody>
        </p:sp>
        <p:grpSp>
          <p:nvGrpSpPr>
            <p:cNvPr id="8" name="Group 8"/>
            <p:cNvGrpSpPr/>
            <p:nvPr/>
          </p:nvGrpSpPr>
          <p:grpSpPr>
            <a:xfrm rot="5400000">
              <a:off x="3180208" y="1679091"/>
              <a:ext cx="13480306" cy="11097394"/>
              <a:chOff x="0" y="-38100"/>
              <a:chExt cx="2662776" cy="2192078"/>
            </a:xfrm>
          </p:grpSpPr>
          <p:sp>
            <p:nvSpPr>
              <p:cNvPr id="9" name="Freeform 9"/>
              <p:cNvSpPr/>
              <p:nvPr/>
            </p:nvSpPr>
            <p:spPr>
              <a:xfrm>
                <a:off x="0" y="0"/>
                <a:ext cx="2662776" cy="2153978"/>
              </a:xfrm>
              <a:custGeom>
                <a:avLst/>
                <a:gdLst/>
                <a:ahLst/>
                <a:cxnLst/>
                <a:rect l="l" t="t" r="r" b="b"/>
                <a:pathLst>
                  <a:path w="2662776" h="2153978">
                    <a:moveTo>
                      <a:pt x="0" y="0"/>
                    </a:moveTo>
                    <a:lnTo>
                      <a:pt x="2662776" y="0"/>
                    </a:lnTo>
                    <a:lnTo>
                      <a:pt x="2662776" y="2153978"/>
                    </a:lnTo>
                    <a:lnTo>
                      <a:pt x="0" y="2153978"/>
                    </a:lnTo>
                    <a:close/>
                  </a:path>
                </a:pathLst>
              </a:custGeom>
              <a:solidFill>
                <a:srgbClr val="FFFFFF"/>
              </a:solidFill>
            </p:spPr>
            <p:txBody>
              <a:bodyPr/>
              <a:lstStyle/>
              <a:p>
                <a:endParaRPr lang="fi-FI"/>
              </a:p>
            </p:txBody>
          </p:sp>
          <p:sp>
            <p:nvSpPr>
              <p:cNvPr id="10" name="TextBox 10"/>
              <p:cNvSpPr txBox="1"/>
              <p:nvPr/>
            </p:nvSpPr>
            <p:spPr>
              <a:xfrm>
                <a:off x="0" y="-38100"/>
                <a:ext cx="2662776" cy="2192078"/>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a:extLst>
              <a:ext uri="{C183D7F6-B498-43B3-948B-1728B52AA6E4}">
                <adec:decorative xmlns:adec="http://schemas.microsoft.com/office/drawing/2017/decorative" val="1"/>
              </a:ext>
            </a:extLst>
          </p:cNvPr>
          <p:cNvSpPr/>
          <p:nvPr/>
        </p:nvSpPr>
        <p:spPr>
          <a:xfrm>
            <a:off x="9740343" y="5792129"/>
            <a:ext cx="4408819" cy="4196644"/>
          </a:xfrm>
          <a:custGeom>
            <a:avLst/>
            <a:gdLst/>
            <a:ahLst/>
            <a:cxnLst/>
            <a:rect l="l" t="t" r="r" b="b"/>
            <a:pathLst>
              <a:path w="4408819" h="4196644">
                <a:moveTo>
                  <a:pt x="0" y="0"/>
                </a:moveTo>
                <a:lnTo>
                  <a:pt x="4408818" y="0"/>
                </a:lnTo>
                <a:lnTo>
                  <a:pt x="4408818" y="4196644"/>
                </a:lnTo>
                <a:lnTo>
                  <a:pt x="0" y="41966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12" name="TextBox 12"/>
          <p:cNvSpPr txBox="1"/>
          <p:nvPr/>
        </p:nvSpPr>
        <p:spPr>
          <a:xfrm>
            <a:off x="1163252" y="244453"/>
            <a:ext cx="16376633" cy="833562"/>
          </a:xfrm>
          <a:prstGeom prst="rect">
            <a:avLst/>
          </a:prstGeom>
        </p:spPr>
        <p:txBody>
          <a:bodyPr lIns="0" tIns="0" rIns="0" bIns="0" rtlCol="0" anchor="t">
            <a:spAutoFit/>
          </a:bodyPr>
          <a:lstStyle/>
          <a:p>
            <a:pPr marL="0" lvl="0" indent="0" algn="ctr">
              <a:lnSpc>
                <a:spcPts val="6527"/>
              </a:lnSpc>
              <a:spcBef>
                <a:spcPct val="0"/>
              </a:spcBef>
            </a:pPr>
            <a:r>
              <a:rPr lang="en-US" sz="6300">
                <a:solidFill>
                  <a:srgbClr val="0165B0"/>
                </a:solidFill>
                <a:latin typeface="Montserrat Bold"/>
              </a:rPr>
              <a:t>TIEDONHALLINTAYKSIKÖN VASTUUT</a:t>
            </a:r>
          </a:p>
        </p:txBody>
      </p:sp>
      <p:sp>
        <p:nvSpPr>
          <p:cNvPr id="14" name="TextBox 14"/>
          <p:cNvSpPr txBox="1"/>
          <p:nvPr/>
        </p:nvSpPr>
        <p:spPr>
          <a:xfrm>
            <a:off x="14415972" y="2034008"/>
            <a:ext cx="2548208" cy="541110"/>
          </a:xfrm>
          <a:prstGeom prst="rect">
            <a:avLst/>
          </a:prstGeom>
        </p:spPr>
        <p:txBody>
          <a:bodyPr lIns="0" tIns="0" rIns="0" bIns="0" rtlCol="0" anchor="t">
            <a:spAutoFit/>
          </a:bodyPr>
          <a:lstStyle/>
          <a:p>
            <a:pPr algn="ctr">
              <a:lnSpc>
                <a:spcPts val="4759"/>
              </a:lnSpc>
            </a:pPr>
            <a:r>
              <a:rPr lang="en-US" sz="2400" b="1" u="sng" err="1">
                <a:solidFill>
                  <a:srgbClr val="0070C0"/>
                </a:solidFill>
                <a:latin typeface="Open Sans"/>
              </a:rPr>
              <a:t>TiHM-Tiimi</a:t>
            </a:r>
            <a:endParaRPr lang="en-US" sz="2400" b="1" u="sng">
              <a:solidFill>
                <a:srgbClr val="0070C0"/>
              </a:solidFill>
              <a:latin typeface="Open Sans"/>
              <a:ea typeface="Open Sans"/>
              <a:cs typeface="Open Sans"/>
            </a:endParaRPr>
          </a:p>
        </p:txBody>
      </p:sp>
      <p:sp>
        <p:nvSpPr>
          <p:cNvPr id="15" name="TextBox 15"/>
          <p:cNvSpPr txBox="1"/>
          <p:nvPr/>
        </p:nvSpPr>
        <p:spPr>
          <a:xfrm>
            <a:off x="11478260" y="5174526"/>
            <a:ext cx="2350563" cy="476518"/>
          </a:xfrm>
          <a:prstGeom prst="rect">
            <a:avLst/>
          </a:prstGeom>
        </p:spPr>
        <p:txBody>
          <a:bodyPr lIns="0" tIns="0" rIns="0" bIns="0" rtlCol="0" anchor="t">
            <a:spAutoFit/>
          </a:bodyPr>
          <a:lstStyle/>
          <a:p>
            <a:pPr algn="ctr">
              <a:lnSpc>
                <a:spcPts val="3974"/>
              </a:lnSpc>
            </a:pPr>
            <a:r>
              <a:rPr lang="en-US" sz="2400">
                <a:solidFill>
                  <a:srgbClr val="000000"/>
                </a:solidFill>
                <a:latin typeface="Open Sans"/>
              </a:rPr>
              <a:t>TiHM-Tuutorit</a:t>
            </a:r>
          </a:p>
        </p:txBody>
      </p:sp>
      <p:sp>
        <p:nvSpPr>
          <p:cNvPr id="16" name="TextBox 16"/>
          <p:cNvSpPr txBox="1"/>
          <p:nvPr/>
        </p:nvSpPr>
        <p:spPr>
          <a:xfrm>
            <a:off x="7669165" y="5376230"/>
            <a:ext cx="4023862" cy="977515"/>
          </a:xfrm>
          <a:prstGeom prst="rect">
            <a:avLst/>
          </a:prstGeom>
        </p:spPr>
        <p:txBody>
          <a:bodyPr lIns="0" tIns="0" rIns="0" bIns="0" rtlCol="0" anchor="t">
            <a:spAutoFit/>
          </a:bodyPr>
          <a:lstStyle/>
          <a:p>
            <a:pPr algn="ctr">
              <a:lnSpc>
                <a:spcPts val="3974"/>
              </a:lnSpc>
            </a:pPr>
            <a:r>
              <a:rPr lang="en-US" sz="2400" err="1">
                <a:solidFill>
                  <a:srgbClr val="000000"/>
                </a:solidFill>
                <a:latin typeface="Open Sans"/>
              </a:rPr>
              <a:t>Toimiala</a:t>
            </a:r>
            <a:r>
              <a:rPr lang="en-US" sz="2400">
                <a:solidFill>
                  <a:srgbClr val="000000"/>
                </a:solidFill>
                <a:latin typeface="Open Sans"/>
              </a:rPr>
              <a:t>- ja </a:t>
            </a:r>
            <a:endParaRPr lang="fi-FI"/>
          </a:p>
          <a:p>
            <a:pPr algn="ctr">
              <a:lnSpc>
                <a:spcPts val="3974"/>
              </a:lnSpc>
            </a:pPr>
            <a:r>
              <a:rPr lang="en-US" sz="2400" err="1">
                <a:solidFill>
                  <a:srgbClr val="000000"/>
                </a:solidFill>
                <a:latin typeface="Open Sans"/>
              </a:rPr>
              <a:t>tulosalueiden</a:t>
            </a:r>
            <a:r>
              <a:rPr lang="en-US" sz="2400">
                <a:solidFill>
                  <a:srgbClr val="000000"/>
                </a:solidFill>
                <a:latin typeface="Open Sans"/>
              </a:rPr>
              <a:t> </a:t>
            </a:r>
            <a:r>
              <a:rPr lang="en-US" sz="2400" err="1">
                <a:solidFill>
                  <a:srgbClr val="000000"/>
                </a:solidFill>
                <a:latin typeface="Open Sans"/>
              </a:rPr>
              <a:t>johtajat</a:t>
            </a:r>
            <a:r>
              <a:rPr lang="en-US" sz="2400">
                <a:solidFill>
                  <a:srgbClr val="000000"/>
                </a:solidFill>
                <a:latin typeface="Open Sans"/>
              </a:rPr>
              <a:t> </a:t>
            </a:r>
            <a:endParaRPr lang="en-US"/>
          </a:p>
        </p:txBody>
      </p:sp>
      <p:sp>
        <p:nvSpPr>
          <p:cNvPr id="17" name="TextBox 17"/>
          <p:cNvSpPr txBox="1"/>
          <p:nvPr/>
        </p:nvSpPr>
        <p:spPr>
          <a:xfrm>
            <a:off x="14215005" y="6964147"/>
            <a:ext cx="2103906" cy="476518"/>
          </a:xfrm>
          <a:prstGeom prst="rect">
            <a:avLst/>
          </a:prstGeom>
        </p:spPr>
        <p:txBody>
          <a:bodyPr lIns="0" tIns="0" rIns="0" bIns="0" rtlCol="0" anchor="t">
            <a:spAutoFit/>
          </a:bodyPr>
          <a:lstStyle/>
          <a:p>
            <a:pPr algn="ctr">
              <a:lnSpc>
                <a:spcPts val="3974"/>
              </a:lnSpc>
            </a:pPr>
            <a:r>
              <a:rPr lang="en-US" sz="2400">
                <a:solidFill>
                  <a:srgbClr val="000000"/>
                </a:solidFill>
                <a:latin typeface="Open Sans"/>
              </a:rPr>
              <a:t>Tukitoimi</a:t>
            </a:r>
          </a:p>
        </p:txBody>
      </p:sp>
      <p:sp>
        <p:nvSpPr>
          <p:cNvPr id="18" name="TextBox 18"/>
          <p:cNvSpPr txBox="1"/>
          <p:nvPr/>
        </p:nvSpPr>
        <p:spPr>
          <a:xfrm>
            <a:off x="14149161" y="9089071"/>
            <a:ext cx="3011625" cy="476518"/>
          </a:xfrm>
          <a:prstGeom prst="rect">
            <a:avLst/>
          </a:prstGeom>
        </p:spPr>
        <p:txBody>
          <a:bodyPr lIns="0" tIns="0" rIns="0" bIns="0" rtlCol="0" anchor="t">
            <a:spAutoFit/>
          </a:bodyPr>
          <a:lstStyle/>
          <a:p>
            <a:pPr algn="ctr">
              <a:lnSpc>
                <a:spcPts val="3974"/>
              </a:lnSpc>
            </a:pPr>
            <a:r>
              <a:rPr lang="en-US" sz="2400">
                <a:solidFill>
                  <a:srgbClr val="000000"/>
                </a:solidFill>
                <a:latin typeface="Open Sans"/>
              </a:rPr>
              <a:t>Substanssiosaaja</a:t>
            </a:r>
          </a:p>
        </p:txBody>
      </p:sp>
      <p:sp>
        <p:nvSpPr>
          <p:cNvPr id="19" name="TextBox 19"/>
          <p:cNvSpPr txBox="1"/>
          <p:nvPr/>
        </p:nvSpPr>
        <p:spPr>
          <a:xfrm>
            <a:off x="8132619" y="8996229"/>
            <a:ext cx="2022761" cy="476518"/>
          </a:xfrm>
          <a:prstGeom prst="rect">
            <a:avLst/>
          </a:prstGeom>
        </p:spPr>
        <p:txBody>
          <a:bodyPr lIns="0" tIns="0" rIns="0" bIns="0" rtlCol="0" anchor="t">
            <a:spAutoFit/>
          </a:bodyPr>
          <a:lstStyle/>
          <a:p>
            <a:pPr algn="ctr">
              <a:lnSpc>
                <a:spcPts val="3974"/>
              </a:lnSpc>
            </a:pPr>
            <a:r>
              <a:rPr lang="en-US" sz="2400">
                <a:solidFill>
                  <a:srgbClr val="000000"/>
                </a:solidFill>
                <a:latin typeface="Open Sans"/>
              </a:rPr>
              <a:t>Esimiehet</a:t>
            </a:r>
          </a:p>
        </p:txBody>
      </p:sp>
      <p:sp>
        <p:nvSpPr>
          <p:cNvPr id="20" name="AutoShape 20">
            <a:extLst>
              <a:ext uri="{C183D7F6-B498-43B3-948B-1728B52AA6E4}">
                <adec:decorative xmlns:adec="http://schemas.microsoft.com/office/drawing/2017/decorative" val="1"/>
              </a:ext>
            </a:extLst>
          </p:cNvPr>
          <p:cNvSpPr/>
          <p:nvPr/>
        </p:nvSpPr>
        <p:spPr>
          <a:xfrm>
            <a:off x="11510460" y="3457168"/>
            <a:ext cx="2481371" cy="915089"/>
          </a:xfrm>
          <a:prstGeom prst="line">
            <a:avLst/>
          </a:prstGeom>
          <a:ln w="123825" cap="flat">
            <a:solidFill>
              <a:srgbClr val="C84717"/>
            </a:solidFill>
            <a:prstDash val="solid"/>
            <a:headEnd type="none" w="sm" len="sm"/>
            <a:tailEnd type="triangle" w="lg" len="med"/>
          </a:ln>
        </p:spPr>
        <p:txBody>
          <a:bodyPr/>
          <a:lstStyle/>
          <a:p>
            <a:endParaRPr lang="fi-FI"/>
          </a:p>
        </p:txBody>
      </p:sp>
      <p:sp>
        <p:nvSpPr>
          <p:cNvPr id="21" name="AutoShape 21">
            <a:extLst>
              <a:ext uri="{C183D7F6-B498-43B3-948B-1728B52AA6E4}">
                <adec:decorative xmlns:adec="http://schemas.microsoft.com/office/drawing/2017/decorative" val="1"/>
              </a:ext>
            </a:extLst>
          </p:cNvPr>
          <p:cNvSpPr/>
          <p:nvPr/>
        </p:nvSpPr>
        <p:spPr>
          <a:xfrm flipH="1">
            <a:off x="13110115" y="5491182"/>
            <a:ext cx="2156844" cy="1145714"/>
          </a:xfrm>
          <a:prstGeom prst="line">
            <a:avLst/>
          </a:prstGeom>
          <a:ln w="123825" cap="flat">
            <a:solidFill>
              <a:srgbClr val="C84717"/>
            </a:solidFill>
            <a:prstDash val="solid"/>
            <a:headEnd type="none" w="sm" len="sm"/>
            <a:tailEnd type="triangle" w="lg" len="med"/>
          </a:ln>
        </p:spPr>
        <p:txBody>
          <a:bodyPr/>
          <a:lstStyle/>
          <a:p>
            <a:endParaRPr lang="fi-FI"/>
          </a:p>
        </p:txBody>
      </p:sp>
      <p:grpSp>
        <p:nvGrpSpPr>
          <p:cNvPr id="22" name="Group 22">
            <a:extLst>
              <a:ext uri="{C183D7F6-B498-43B3-948B-1728B52AA6E4}">
                <adec:decorative xmlns:adec="http://schemas.microsoft.com/office/drawing/2017/decorative" val="1"/>
              </a:ext>
            </a:extLst>
          </p:cNvPr>
          <p:cNvGrpSpPr/>
          <p:nvPr/>
        </p:nvGrpSpPr>
        <p:grpSpPr>
          <a:xfrm>
            <a:off x="8345495" y="1307608"/>
            <a:ext cx="3975064" cy="2418463"/>
            <a:chOff x="0" y="1"/>
            <a:chExt cx="5300086" cy="3224619"/>
          </a:xfrm>
        </p:grpSpPr>
        <p:sp>
          <p:nvSpPr>
            <p:cNvPr id="23" name="Freeform 23"/>
            <p:cNvSpPr/>
            <p:nvPr/>
          </p:nvSpPr>
          <p:spPr>
            <a:xfrm>
              <a:off x="0" y="573345"/>
              <a:ext cx="5300086" cy="2651275"/>
            </a:xfrm>
            <a:custGeom>
              <a:avLst/>
              <a:gdLst/>
              <a:ahLst/>
              <a:cxnLst/>
              <a:rect l="l" t="t" r="r" b="b"/>
              <a:pathLst>
                <a:path w="5300086" h="2651275">
                  <a:moveTo>
                    <a:pt x="0" y="0"/>
                  </a:moveTo>
                  <a:lnTo>
                    <a:pt x="5300086" y="0"/>
                  </a:lnTo>
                  <a:lnTo>
                    <a:pt x="5300086" y="2651275"/>
                  </a:lnTo>
                  <a:lnTo>
                    <a:pt x="0" y="2651275"/>
                  </a:lnTo>
                  <a:lnTo>
                    <a:pt x="0" y="0"/>
                  </a:lnTo>
                  <a:close/>
                </a:path>
              </a:pathLst>
            </a:custGeom>
            <a:blipFill>
              <a:blip r:embed="rId7">
                <a:extLst>
                  <a:ext uri="{96DAC541-7B7A-43D3-8B79-37D633B846F1}">
                    <asvg:svgBlip xmlns:asvg="http://schemas.microsoft.com/office/drawing/2016/SVG/main" r:embed="rId8"/>
                  </a:ext>
                </a:extLst>
              </a:blip>
              <a:stretch>
                <a:fillRect b="-51929"/>
              </a:stretch>
            </a:blipFill>
          </p:spPr>
          <p:txBody>
            <a:bodyPr/>
            <a:lstStyle/>
            <a:p>
              <a:endParaRPr lang="fi-FI"/>
            </a:p>
          </p:txBody>
        </p:sp>
        <p:grpSp>
          <p:nvGrpSpPr>
            <p:cNvPr id="24" name="Group 24"/>
            <p:cNvGrpSpPr/>
            <p:nvPr/>
          </p:nvGrpSpPr>
          <p:grpSpPr>
            <a:xfrm>
              <a:off x="912934" y="695128"/>
              <a:ext cx="992512" cy="681325"/>
              <a:chOff x="0" y="-38100"/>
              <a:chExt cx="267031" cy="183308"/>
            </a:xfrm>
          </p:grpSpPr>
          <p:sp>
            <p:nvSpPr>
              <p:cNvPr id="25" name="Freeform 25"/>
              <p:cNvSpPr/>
              <p:nvPr/>
            </p:nvSpPr>
            <p:spPr>
              <a:xfrm>
                <a:off x="0" y="0"/>
                <a:ext cx="267031" cy="145208"/>
              </a:xfrm>
              <a:custGeom>
                <a:avLst/>
                <a:gdLst/>
                <a:ahLst/>
                <a:cxnLst/>
                <a:rect l="l" t="t" r="r" b="b"/>
                <a:pathLst>
                  <a:path w="267031" h="145208">
                    <a:moveTo>
                      <a:pt x="0" y="0"/>
                    </a:moveTo>
                    <a:lnTo>
                      <a:pt x="267031" y="0"/>
                    </a:lnTo>
                    <a:lnTo>
                      <a:pt x="267031" y="145208"/>
                    </a:lnTo>
                    <a:lnTo>
                      <a:pt x="0" y="145208"/>
                    </a:lnTo>
                    <a:close/>
                  </a:path>
                </a:pathLst>
              </a:custGeom>
              <a:solidFill>
                <a:srgbClr val="FFFFFF"/>
              </a:solidFill>
            </p:spPr>
            <p:txBody>
              <a:bodyPr/>
              <a:lstStyle/>
              <a:p>
                <a:endParaRPr lang="fi-FI"/>
              </a:p>
            </p:txBody>
          </p:sp>
          <p:sp>
            <p:nvSpPr>
              <p:cNvPr id="26" name="TextBox 26"/>
              <p:cNvSpPr txBox="1"/>
              <p:nvPr/>
            </p:nvSpPr>
            <p:spPr>
              <a:xfrm>
                <a:off x="0" y="-38100"/>
                <a:ext cx="267031" cy="183308"/>
              </a:xfrm>
              <a:prstGeom prst="rect">
                <a:avLst/>
              </a:prstGeom>
            </p:spPr>
            <p:txBody>
              <a:bodyPr lIns="50800" tIns="50800" rIns="50800" bIns="50800" rtlCol="0" anchor="ctr"/>
              <a:lstStyle/>
              <a:p>
                <a:pPr algn="ctr">
                  <a:lnSpc>
                    <a:spcPts val="2660"/>
                  </a:lnSpc>
                </a:pPr>
                <a:endParaRPr/>
              </a:p>
            </p:txBody>
          </p:sp>
        </p:grpSp>
        <p:grpSp>
          <p:nvGrpSpPr>
            <p:cNvPr id="27" name="Group 27"/>
            <p:cNvGrpSpPr/>
            <p:nvPr/>
          </p:nvGrpSpPr>
          <p:grpSpPr>
            <a:xfrm>
              <a:off x="1905446" y="425271"/>
              <a:ext cx="992512" cy="681325"/>
              <a:chOff x="0" y="-38100"/>
              <a:chExt cx="267031" cy="183308"/>
            </a:xfrm>
          </p:grpSpPr>
          <p:sp>
            <p:nvSpPr>
              <p:cNvPr id="28" name="Freeform 28"/>
              <p:cNvSpPr/>
              <p:nvPr/>
            </p:nvSpPr>
            <p:spPr>
              <a:xfrm>
                <a:off x="0" y="0"/>
                <a:ext cx="267031" cy="145208"/>
              </a:xfrm>
              <a:custGeom>
                <a:avLst/>
                <a:gdLst/>
                <a:ahLst/>
                <a:cxnLst/>
                <a:rect l="l" t="t" r="r" b="b"/>
                <a:pathLst>
                  <a:path w="267031" h="145208">
                    <a:moveTo>
                      <a:pt x="0" y="0"/>
                    </a:moveTo>
                    <a:lnTo>
                      <a:pt x="267031" y="0"/>
                    </a:lnTo>
                    <a:lnTo>
                      <a:pt x="267031" y="145208"/>
                    </a:lnTo>
                    <a:lnTo>
                      <a:pt x="0" y="145208"/>
                    </a:lnTo>
                    <a:close/>
                  </a:path>
                </a:pathLst>
              </a:custGeom>
              <a:solidFill>
                <a:srgbClr val="FFFFFF"/>
              </a:solidFill>
            </p:spPr>
            <p:txBody>
              <a:bodyPr/>
              <a:lstStyle/>
              <a:p>
                <a:endParaRPr lang="fi-FI"/>
              </a:p>
            </p:txBody>
          </p:sp>
          <p:sp>
            <p:nvSpPr>
              <p:cNvPr id="29" name="TextBox 29"/>
              <p:cNvSpPr txBox="1"/>
              <p:nvPr/>
            </p:nvSpPr>
            <p:spPr>
              <a:xfrm>
                <a:off x="0" y="-38100"/>
                <a:ext cx="267031" cy="183308"/>
              </a:xfrm>
              <a:prstGeom prst="rect">
                <a:avLst/>
              </a:prstGeom>
            </p:spPr>
            <p:txBody>
              <a:bodyPr lIns="50800" tIns="50800" rIns="50800" bIns="50800" rtlCol="0" anchor="ctr"/>
              <a:lstStyle/>
              <a:p>
                <a:pPr algn="ctr">
                  <a:lnSpc>
                    <a:spcPts val="2660"/>
                  </a:lnSpc>
                </a:pPr>
                <a:endParaRPr/>
              </a:p>
            </p:txBody>
          </p:sp>
        </p:grpSp>
        <p:grpSp>
          <p:nvGrpSpPr>
            <p:cNvPr id="30" name="Group 30"/>
            <p:cNvGrpSpPr/>
            <p:nvPr/>
          </p:nvGrpSpPr>
          <p:grpSpPr>
            <a:xfrm rot="5400000">
              <a:off x="2368417" y="155594"/>
              <a:ext cx="992512" cy="681325"/>
              <a:chOff x="0" y="-38100"/>
              <a:chExt cx="267031" cy="183308"/>
            </a:xfrm>
          </p:grpSpPr>
          <p:sp>
            <p:nvSpPr>
              <p:cNvPr id="31" name="Freeform 31"/>
              <p:cNvSpPr/>
              <p:nvPr/>
            </p:nvSpPr>
            <p:spPr>
              <a:xfrm>
                <a:off x="0" y="0"/>
                <a:ext cx="267031" cy="145208"/>
              </a:xfrm>
              <a:custGeom>
                <a:avLst/>
                <a:gdLst/>
                <a:ahLst/>
                <a:cxnLst/>
                <a:rect l="l" t="t" r="r" b="b"/>
                <a:pathLst>
                  <a:path w="267031" h="145208">
                    <a:moveTo>
                      <a:pt x="0" y="0"/>
                    </a:moveTo>
                    <a:lnTo>
                      <a:pt x="267031" y="0"/>
                    </a:lnTo>
                    <a:lnTo>
                      <a:pt x="267031" y="145208"/>
                    </a:lnTo>
                    <a:lnTo>
                      <a:pt x="0" y="145208"/>
                    </a:lnTo>
                    <a:close/>
                  </a:path>
                </a:pathLst>
              </a:custGeom>
              <a:solidFill>
                <a:srgbClr val="FFFFFF"/>
              </a:solidFill>
            </p:spPr>
            <p:txBody>
              <a:bodyPr/>
              <a:lstStyle/>
              <a:p>
                <a:endParaRPr lang="fi-FI"/>
              </a:p>
            </p:txBody>
          </p:sp>
          <p:sp>
            <p:nvSpPr>
              <p:cNvPr id="32" name="TextBox 32"/>
              <p:cNvSpPr txBox="1"/>
              <p:nvPr/>
            </p:nvSpPr>
            <p:spPr>
              <a:xfrm>
                <a:off x="0" y="-38100"/>
                <a:ext cx="267031" cy="183308"/>
              </a:xfrm>
              <a:prstGeom prst="rect">
                <a:avLst/>
              </a:prstGeom>
            </p:spPr>
            <p:txBody>
              <a:bodyPr lIns="50800" tIns="50800" rIns="50800" bIns="50800" rtlCol="0" anchor="ctr"/>
              <a:lstStyle/>
              <a:p>
                <a:pPr algn="ctr">
                  <a:lnSpc>
                    <a:spcPts val="2660"/>
                  </a:lnSpc>
                </a:pPr>
                <a:endParaRPr/>
              </a:p>
            </p:txBody>
          </p:sp>
        </p:grpSp>
        <p:grpSp>
          <p:nvGrpSpPr>
            <p:cNvPr id="33" name="Group 33"/>
            <p:cNvGrpSpPr/>
            <p:nvPr/>
          </p:nvGrpSpPr>
          <p:grpSpPr>
            <a:xfrm rot="5142220">
              <a:off x="3441114" y="534230"/>
              <a:ext cx="992512" cy="681325"/>
              <a:chOff x="0" y="-38100"/>
              <a:chExt cx="267031" cy="183308"/>
            </a:xfrm>
          </p:grpSpPr>
          <p:sp>
            <p:nvSpPr>
              <p:cNvPr id="34" name="Freeform 34"/>
              <p:cNvSpPr/>
              <p:nvPr/>
            </p:nvSpPr>
            <p:spPr>
              <a:xfrm>
                <a:off x="0" y="0"/>
                <a:ext cx="267031" cy="145208"/>
              </a:xfrm>
              <a:custGeom>
                <a:avLst/>
                <a:gdLst/>
                <a:ahLst/>
                <a:cxnLst/>
                <a:rect l="l" t="t" r="r" b="b"/>
                <a:pathLst>
                  <a:path w="267031" h="145208">
                    <a:moveTo>
                      <a:pt x="0" y="0"/>
                    </a:moveTo>
                    <a:lnTo>
                      <a:pt x="267031" y="0"/>
                    </a:lnTo>
                    <a:lnTo>
                      <a:pt x="267031" y="145208"/>
                    </a:lnTo>
                    <a:lnTo>
                      <a:pt x="0" y="145208"/>
                    </a:lnTo>
                    <a:close/>
                  </a:path>
                </a:pathLst>
              </a:custGeom>
              <a:solidFill>
                <a:srgbClr val="FFFFFF"/>
              </a:solidFill>
            </p:spPr>
            <p:txBody>
              <a:bodyPr/>
              <a:lstStyle/>
              <a:p>
                <a:endParaRPr lang="fi-FI"/>
              </a:p>
            </p:txBody>
          </p:sp>
          <p:sp>
            <p:nvSpPr>
              <p:cNvPr id="35" name="TextBox 35"/>
              <p:cNvSpPr txBox="1"/>
              <p:nvPr/>
            </p:nvSpPr>
            <p:spPr>
              <a:xfrm>
                <a:off x="0" y="-38100"/>
                <a:ext cx="267031" cy="183308"/>
              </a:xfrm>
              <a:prstGeom prst="rect">
                <a:avLst/>
              </a:prstGeom>
            </p:spPr>
            <p:txBody>
              <a:bodyPr lIns="50800" tIns="50800" rIns="50800" bIns="50800" rtlCol="0" anchor="ctr"/>
              <a:lstStyle/>
              <a:p>
                <a:pPr algn="ctr">
                  <a:lnSpc>
                    <a:spcPts val="2660"/>
                  </a:lnSpc>
                </a:pPr>
                <a:endParaRPr/>
              </a:p>
            </p:txBody>
          </p:sp>
        </p:grpSp>
        <p:grpSp>
          <p:nvGrpSpPr>
            <p:cNvPr id="36" name="Group 36"/>
            <p:cNvGrpSpPr/>
            <p:nvPr/>
          </p:nvGrpSpPr>
          <p:grpSpPr>
            <a:xfrm rot="5142220">
              <a:off x="3868933" y="563046"/>
              <a:ext cx="992512" cy="681325"/>
              <a:chOff x="0" y="-38100"/>
              <a:chExt cx="267031" cy="183308"/>
            </a:xfrm>
          </p:grpSpPr>
          <p:sp>
            <p:nvSpPr>
              <p:cNvPr id="37" name="Freeform 37"/>
              <p:cNvSpPr/>
              <p:nvPr/>
            </p:nvSpPr>
            <p:spPr>
              <a:xfrm>
                <a:off x="0" y="0"/>
                <a:ext cx="267031" cy="145208"/>
              </a:xfrm>
              <a:custGeom>
                <a:avLst/>
                <a:gdLst/>
                <a:ahLst/>
                <a:cxnLst/>
                <a:rect l="l" t="t" r="r" b="b"/>
                <a:pathLst>
                  <a:path w="267031" h="145208">
                    <a:moveTo>
                      <a:pt x="0" y="0"/>
                    </a:moveTo>
                    <a:lnTo>
                      <a:pt x="267031" y="0"/>
                    </a:lnTo>
                    <a:lnTo>
                      <a:pt x="267031" y="145208"/>
                    </a:lnTo>
                    <a:lnTo>
                      <a:pt x="0" y="145208"/>
                    </a:lnTo>
                    <a:close/>
                  </a:path>
                </a:pathLst>
              </a:custGeom>
              <a:solidFill>
                <a:srgbClr val="FFFFFF"/>
              </a:solidFill>
            </p:spPr>
            <p:txBody>
              <a:bodyPr/>
              <a:lstStyle/>
              <a:p>
                <a:endParaRPr lang="fi-FI"/>
              </a:p>
            </p:txBody>
          </p:sp>
          <p:sp>
            <p:nvSpPr>
              <p:cNvPr id="38" name="TextBox 38"/>
              <p:cNvSpPr txBox="1"/>
              <p:nvPr/>
            </p:nvSpPr>
            <p:spPr>
              <a:xfrm>
                <a:off x="0" y="-38100"/>
                <a:ext cx="267031" cy="183308"/>
              </a:xfrm>
              <a:prstGeom prst="rect">
                <a:avLst/>
              </a:prstGeom>
            </p:spPr>
            <p:txBody>
              <a:bodyPr lIns="50800" tIns="50800" rIns="50800" bIns="50800" rtlCol="0" anchor="ctr"/>
              <a:lstStyle/>
              <a:p>
                <a:pPr algn="ctr">
                  <a:lnSpc>
                    <a:spcPts val="2660"/>
                  </a:lnSpc>
                </a:pPr>
                <a:endParaRPr/>
              </a:p>
            </p:txBody>
          </p:sp>
        </p:grpSp>
        <p:grpSp>
          <p:nvGrpSpPr>
            <p:cNvPr id="39" name="Group 39"/>
            <p:cNvGrpSpPr/>
            <p:nvPr/>
          </p:nvGrpSpPr>
          <p:grpSpPr>
            <a:xfrm rot="5142220">
              <a:off x="3803224" y="802443"/>
              <a:ext cx="209643" cy="681325"/>
              <a:chOff x="0" y="-38100"/>
              <a:chExt cx="56404" cy="183308"/>
            </a:xfrm>
          </p:grpSpPr>
          <p:sp>
            <p:nvSpPr>
              <p:cNvPr id="40" name="Freeform 40"/>
              <p:cNvSpPr/>
              <p:nvPr/>
            </p:nvSpPr>
            <p:spPr>
              <a:xfrm>
                <a:off x="0" y="0"/>
                <a:ext cx="56404" cy="145208"/>
              </a:xfrm>
              <a:custGeom>
                <a:avLst/>
                <a:gdLst/>
                <a:ahLst/>
                <a:cxnLst/>
                <a:rect l="l" t="t" r="r" b="b"/>
                <a:pathLst>
                  <a:path w="56404" h="145208">
                    <a:moveTo>
                      <a:pt x="0" y="0"/>
                    </a:moveTo>
                    <a:lnTo>
                      <a:pt x="56404" y="0"/>
                    </a:lnTo>
                    <a:lnTo>
                      <a:pt x="56404" y="145208"/>
                    </a:lnTo>
                    <a:lnTo>
                      <a:pt x="0" y="145208"/>
                    </a:lnTo>
                    <a:close/>
                  </a:path>
                </a:pathLst>
              </a:custGeom>
              <a:solidFill>
                <a:srgbClr val="FFFFFF"/>
              </a:solidFill>
            </p:spPr>
            <p:txBody>
              <a:bodyPr/>
              <a:lstStyle/>
              <a:p>
                <a:endParaRPr lang="fi-FI"/>
              </a:p>
            </p:txBody>
          </p:sp>
          <p:sp>
            <p:nvSpPr>
              <p:cNvPr id="41" name="TextBox 41"/>
              <p:cNvSpPr txBox="1"/>
              <p:nvPr/>
            </p:nvSpPr>
            <p:spPr>
              <a:xfrm>
                <a:off x="0" y="-38100"/>
                <a:ext cx="56404" cy="183308"/>
              </a:xfrm>
              <a:prstGeom prst="rect">
                <a:avLst/>
              </a:prstGeom>
            </p:spPr>
            <p:txBody>
              <a:bodyPr lIns="50800" tIns="50800" rIns="50800" bIns="50800" rtlCol="0" anchor="ctr"/>
              <a:lstStyle/>
              <a:p>
                <a:pPr algn="ctr">
                  <a:lnSpc>
                    <a:spcPts val="2660"/>
                  </a:lnSpc>
                </a:pPr>
                <a:endParaRPr/>
              </a:p>
            </p:txBody>
          </p:sp>
        </p:grpSp>
      </p:grpSp>
      <p:grpSp>
        <p:nvGrpSpPr>
          <p:cNvPr id="42" name="Group 42">
            <a:extLst>
              <a:ext uri="{C183D7F6-B498-43B3-948B-1728B52AA6E4}">
                <adec:decorative xmlns:adec="http://schemas.microsoft.com/office/drawing/2017/decorative" val="1"/>
              </a:ext>
            </a:extLst>
          </p:cNvPr>
          <p:cNvGrpSpPr/>
          <p:nvPr/>
        </p:nvGrpSpPr>
        <p:grpSpPr>
          <a:xfrm flipH="1">
            <a:off x="14243526" y="3215652"/>
            <a:ext cx="2411119" cy="2237848"/>
            <a:chOff x="0" y="0"/>
            <a:chExt cx="3400339" cy="2983798"/>
          </a:xfrm>
        </p:grpSpPr>
        <p:sp>
          <p:nvSpPr>
            <p:cNvPr id="43" name="Freeform 43"/>
            <p:cNvSpPr/>
            <p:nvPr/>
          </p:nvSpPr>
          <p:spPr>
            <a:xfrm>
              <a:off x="0" y="0"/>
              <a:ext cx="3400339" cy="2983798"/>
            </a:xfrm>
            <a:custGeom>
              <a:avLst/>
              <a:gdLst/>
              <a:ahLst/>
              <a:cxnLst/>
              <a:rect l="l" t="t" r="r" b="b"/>
              <a:pathLst>
                <a:path w="3400339" h="2983798">
                  <a:moveTo>
                    <a:pt x="0" y="0"/>
                  </a:moveTo>
                  <a:lnTo>
                    <a:pt x="3400339" y="0"/>
                  </a:lnTo>
                  <a:lnTo>
                    <a:pt x="3400339" y="2983798"/>
                  </a:lnTo>
                  <a:lnTo>
                    <a:pt x="0" y="2983798"/>
                  </a:lnTo>
                  <a:lnTo>
                    <a:pt x="0" y="0"/>
                  </a:lnTo>
                  <a:close/>
                </a:path>
              </a:pathLst>
            </a:custGeom>
            <a:blipFill>
              <a:blip r:embed="rId9"/>
              <a:stretch>
                <a:fillRect/>
              </a:stretch>
            </a:blipFill>
          </p:spPr>
          <p:txBody>
            <a:bodyPr/>
            <a:lstStyle/>
            <a:p>
              <a:endParaRPr lang="fi-FI"/>
            </a:p>
          </p:txBody>
        </p:sp>
        <p:grpSp>
          <p:nvGrpSpPr>
            <p:cNvPr id="44" name="Group 44"/>
            <p:cNvGrpSpPr/>
            <p:nvPr/>
          </p:nvGrpSpPr>
          <p:grpSpPr>
            <a:xfrm>
              <a:off x="1346266" y="243290"/>
              <a:ext cx="901636" cy="1127868"/>
              <a:chOff x="0" y="0"/>
              <a:chExt cx="178101" cy="222789"/>
            </a:xfrm>
          </p:grpSpPr>
          <p:sp>
            <p:nvSpPr>
              <p:cNvPr id="45" name="Freeform 45"/>
              <p:cNvSpPr/>
              <p:nvPr/>
            </p:nvSpPr>
            <p:spPr>
              <a:xfrm>
                <a:off x="0" y="0"/>
                <a:ext cx="178101" cy="222789"/>
              </a:xfrm>
              <a:custGeom>
                <a:avLst/>
                <a:gdLst/>
                <a:ahLst/>
                <a:cxnLst/>
                <a:rect l="l" t="t" r="r" b="b"/>
                <a:pathLst>
                  <a:path w="178101" h="222789">
                    <a:moveTo>
                      <a:pt x="0" y="0"/>
                    </a:moveTo>
                    <a:lnTo>
                      <a:pt x="178101" y="0"/>
                    </a:lnTo>
                    <a:lnTo>
                      <a:pt x="178101" y="222789"/>
                    </a:lnTo>
                    <a:lnTo>
                      <a:pt x="0" y="222789"/>
                    </a:lnTo>
                    <a:close/>
                  </a:path>
                </a:pathLst>
              </a:custGeom>
              <a:solidFill>
                <a:srgbClr val="FFFFFF"/>
              </a:solidFill>
            </p:spPr>
            <p:txBody>
              <a:bodyPr/>
              <a:lstStyle/>
              <a:p>
                <a:endParaRPr lang="fi-FI"/>
              </a:p>
            </p:txBody>
          </p:sp>
          <p:sp>
            <p:nvSpPr>
              <p:cNvPr id="46" name="TextBox 46"/>
              <p:cNvSpPr txBox="1"/>
              <p:nvPr/>
            </p:nvSpPr>
            <p:spPr>
              <a:xfrm>
                <a:off x="0" y="-38100"/>
                <a:ext cx="178101" cy="260889"/>
              </a:xfrm>
              <a:prstGeom prst="rect">
                <a:avLst/>
              </a:prstGeom>
            </p:spPr>
            <p:txBody>
              <a:bodyPr lIns="50800" tIns="50800" rIns="50800" bIns="50800" rtlCol="0" anchor="ctr"/>
              <a:lstStyle/>
              <a:p>
                <a:pPr algn="ctr">
                  <a:lnSpc>
                    <a:spcPts val="2659"/>
                  </a:lnSpc>
                </a:pPr>
                <a:endParaRPr/>
              </a:p>
            </p:txBody>
          </p:sp>
        </p:grpSp>
        <p:grpSp>
          <p:nvGrpSpPr>
            <p:cNvPr id="47" name="Group 47"/>
            <p:cNvGrpSpPr/>
            <p:nvPr/>
          </p:nvGrpSpPr>
          <p:grpSpPr>
            <a:xfrm>
              <a:off x="1249352" y="0"/>
              <a:ext cx="1088334" cy="422566"/>
              <a:chOff x="0" y="0"/>
              <a:chExt cx="214979" cy="83470"/>
            </a:xfrm>
          </p:grpSpPr>
          <p:sp>
            <p:nvSpPr>
              <p:cNvPr id="48" name="Freeform 48"/>
              <p:cNvSpPr/>
              <p:nvPr/>
            </p:nvSpPr>
            <p:spPr>
              <a:xfrm>
                <a:off x="0" y="0"/>
                <a:ext cx="214979" cy="83470"/>
              </a:xfrm>
              <a:custGeom>
                <a:avLst/>
                <a:gdLst/>
                <a:ahLst/>
                <a:cxnLst/>
                <a:rect l="l" t="t" r="r" b="b"/>
                <a:pathLst>
                  <a:path w="214979" h="83470">
                    <a:moveTo>
                      <a:pt x="0" y="0"/>
                    </a:moveTo>
                    <a:lnTo>
                      <a:pt x="214979" y="0"/>
                    </a:lnTo>
                    <a:lnTo>
                      <a:pt x="214979" y="83470"/>
                    </a:lnTo>
                    <a:lnTo>
                      <a:pt x="0" y="83470"/>
                    </a:lnTo>
                    <a:close/>
                  </a:path>
                </a:pathLst>
              </a:custGeom>
              <a:solidFill>
                <a:srgbClr val="FFFFFF"/>
              </a:solidFill>
            </p:spPr>
            <p:txBody>
              <a:bodyPr/>
              <a:lstStyle/>
              <a:p>
                <a:endParaRPr lang="fi-FI"/>
              </a:p>
            </p:txBody>
          </p:sp>
          <p:sp>
            <p:nvSpPr>
              <p:cNvPr id="49" name="TextBox 49"/>
              <p:cNvSpPr txBox="1"/>
              <p:nvPr/>
            </p:nvSpPr>
            <p:spPr>
              <a:xfrm>
                <a:off x="0" y="-38100"/>
                <a:ext cx="214979" cy="121570"/>
              </a:xfrm>
              <a:prstGeom prst="rect">
                <a:avLst/>
              </a:prstGeom>
            </p:spPr>
            <p:txBody>
              <a:bodyPr lIns="50800" tIns="50800" rIns="50800" bIns="50800" rtlCol="0" anchor="ctr"/>
              <a:lstStyle/>
              <a:p>
                <a:pPr algn="ctr">
                  <a:lnSpc>
                    <a:spcPts val="2659"/>
                  </a:lnSpc>
                </a:pPr>
                <a:endParaRPr/>
              </a:p>
            </p:txBody>
          </p:sp>
        </p:grpSp>
      </p:grpSp>
      <p:sp>
        <p:nvSpPr>
          <p:cNvPr id="50" name="TextBox 50"/>
          <p:cNvSpPr txBox="1"/>
          <p:nvPr/>
        </p:nvSpPr>
        <p:spPr>
          <a:xfrm>
            <a:off x="9155594" y="1240931"/>
            <a:ext cx="2354867" cy="554383"/>
          </a:xfrm>
          <a:prstGeom prst="rect">
            <a:avLst/>
          </a:prstGeom>
        </p:spPr>
        <p:txBody>
          <a:bodyPr lIns="0" tIns="0" rIns="0" bIns="0" rtlCol="0" anchor="t">
            <a:spAutoFit/>
          </a:bodyPr>
          <a:lstStyle/>
          <a:p>
            <a:pPr algn="ctr">
              <a:lnSpc>
                <a:spcPts val="4759"/>
              </a:lnSpc>
            </a:pPr>
            <a:r>
              <a:rPr lang="en-US" sz="2800" b="1" u="sng" err="1">
                <a:solidFill>
                  <a:srgbClr val="0070C0"/>
                </a:solidFill>
                <a:latin typeface="Open Sans"/>
              </a:rPr>
              <a:t>Johtoryhmä</a:t>
            </a:r>
            <a:endParaRPr lang="en-US" sz="2800" b="1" u="sng">
              <a:solidFill>
                <a:srgbClr val="0070C0"/>
              </a:solidFill>
              <a:latin typeface="Open Sans"/>
              <a:ea typeface="Open Sans"/>
              <a:cs typeface="Open Sans"/>
            </a:endParaRPr>
          </a:p>
        </p:txBody>
      </p:sp>
      <p:sp>
        <p:nvSpPr>
          <p:cNvPr id="51" name="TextBox 51"/>
          <p:cNvSpPr txBox="1"/>
          <p:nvPr/>
        </p:nvSpPr>
        <p:spPr>
          <a:xfrm>
            <a:off x="13052680" y="2636863"/>
            <a:ext cx="2274229" cy="932243"/>
          </a:xfrm>
          <a:prstGeom prst="rect">
            <a:avLst/>
          </a:prstGeom>
        </p:spPr>
        <p:txBody>
          <a:bodyPr lIns="0" tIns="0" rIns="0" bIns="0" rtlCol="0" anchor="t">
            <a:spAutoFit/>
          </a:bodyPr>
          <a:lstStyle/>
          <a:p>
            <a:pPr algn="ctr">
              <a:lnSpc>
                <a:spcPts val="3780"/>
              </a:lnSpc>
            </a:pPr>
            <a:r>
              <a:rPr lang="en-US" sz="2400" err="1">
                <a:solidFill>
                  <a:srgbClr val="000000"/>
                </a:solidFill>
                <a:latin typeface="Open Sans"/>
              </a:rPr>
              <a:t>Vastuullinen</a:t>
            </a:r>
            <a:br>
              <a:rPr lang="en-US" sz="2400">
                <a:solidFill>
                  <a:srgbClr val="000000"/>
                </a:solidFill>
                <a:latin typeface="Open Sans"/>
                <a:ea typeface="Open Sans"/>
                <a:cs typeface="Open Sans"/>
              </a:rPr>
            </a:br>
            <a:r>
              <a:rPr lang="en-US" sz="2400" err="1">
                <a:solidFill>
                  <a:srgbClr val="000000"/>
                </a:solidFill>
                <a:latin typeface="Open Sans"/>
              </a:rPr>
              <a:t>viranhaltija</a:t>
            </a:r>
            <a:endParaRPr lang="en-US" sz="2400" err="1">
              <a:solidFill>
                <a:srgbClr val="000000"/>
              </a:solidFill>
              <a:latin typeface="Open Sans"/>
              <a:ea typeface="Open Sans"/>
              <a:cs typeface="Open Sans"/>
            </a:endParaRPr>
          </a:p>
        </p:txBody>
      </p:sp>
      <p:sp>
        <p:nvSpPr>
          <p:cNvPr id="52" name="TextBox 52"/>
          <p:cNvSpPr txBox="1"/>
          <p:nvPr/>
        </p:nvSpPr>
        <p:spPr>
          <a:xfrm>
            <a:off x="15480487" y="2829064"/>
            <a:ext cx="2653335" cy="444930"/>
          </a:xfrm>
          <a:prstGeom prst="rect">
            <a:avLst/>
          </a:prstGeom>
        </p:spPr>
        <p:txBody>
          <a:bodyPr lIns="0" tIns="0" rIns="0" bIns="0" rtlCol="0" anchor="t">
            <a:spAutoFit/>
          </a:bodyPr>
          <a:lstStyle/>
          <a:p>
            <a:pPr algn="ctr">
              <a:lnSpc>
                <a:spcPts val="3780"/>
              </a:lnSpc>
            </a:pPr>
            <a:r>
              <a:rPr lang="en-US" sz="2400" err="1">
                <a:solidFill>
                  <a:srgbClr val="000000"/>
                </a:solidFill>
                <a:latin typeface="Open Sans"/>
              </a:rPr>
              <a:t>Koordinaattori</a:t>
            </a:r>
            <a:r>
              <a:rPr lang="en-US" sz="2400">
                <a:solidFill>
                  <a:srgbClr val="000000"/>
                </a:solidFill>
                <a:latin typeface="Open Sans"/>
              </a:rPr>
              <a:t>(t)</a:t>
            </a:r>
            <a:endParaRPr lang="en-US" sz="2400">
              <a:solidFill>
                <a:srgbClr val="000000"/>
              </a:solidFill>
              <a:latin typeface="Open Sans"/>
              <a:ea typeface="Open Sans"/>
              <a:cs typeface="Open Sans"/>
            </a:endParaRPr>
          </a:p>
        </p:txBody>
      </p:sp>
      <p:sp>
        <p:nvSpPr>
          <p:cNvPr id="54" name="TextBox 14">
            <a:extLst>
              <a:ext uri="{FF2B5EF4-FFF2-40B4-BE49-F238E27FC236}">
                <a16:creationId xmlns:a16="http://schemas.microsoft.com/office/drawing/2014/main" id="{2955C3CC-E800-669F-6B2A-F4B6898693FF}"/>
              </a:ext>
            </a:extLst>
          </p:cNvPr>
          <p:cNvSpPr txBox="1"/>
          <p:nvPr/>
        </p:nvSpPr>
        <p:spPr>
          <a:xfrm>
            <a:off x="9651907" y="4644548"/>
            <a:ext cx="2548208" cy="541110"/>
          </a:xfrm>
          <a:prstGeom prst="rect">
            <a:avLst/>
          </a:prstGeom>
        </p:spPr>
        <p:txBody>
          <a:bodyPr lIns="0" tIns="0" rIns="0" bIns="0" rtlCol="0" anchor="t">
            <a:spAutoFit/>
          </a:bodyPr>
          <a:lstStyle/>
          <a:p>
            <a:pPr algn="ctr">
              <a:lnSpc>
                <a:spcPts val="4759"/>
              </a:lnSpc>
            </a:pPr>
            <a:r>
              <a:rPr lang="en-US" sz="2400" b="1" u="sng" err="1">
                <a:solidFill>
                  <a:srgbClr val="0070C0"/>
                </a:solidFill>
                <a:latin typeface="Open Sans"/>
              </a:rPr>
              <a:t>Kuvaajat</a:t>
            </a:r>
            <a:endParaRPr lang="fi-FI" u="sng">
              <a:solidFill>
                <a:srgbClr val="0070C0"/>
              </a:solidFill>
              <a:ea typeface="Calibri"/>
              <a:cs typeface="Calibri"/>
            </a:endParaRPr>
          </a:p>
        </p:txBody>
      </p:sp>
      <p:pic>
        <p:nvPicPr>
          <p:cNvPr id="53" name="Kuva 52">
            <a:extLst>
              <a:ext uri="{FF2B5EF4-FFF2-40B4-BE49-F238E27FC236}">
                <a16:creationId xmlns:a16="http://schemas.microsoft.com/office/drawing/2014/main" id="{A6A3A9BF-9D44-9CC2-91AB-E1DC924F7479}"/>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397886" y="1307090"/>
            <a:ext cx="6309014" cy="2905991"/>
          </a:xfrm>
          <a:prstGeom prst="rect">
            <a:avLst/>
          </a:prstGeom>
        </p:spPr>
      </p:pic>
      <p:pic>
        <p:nvPicPr>
          <p:cNvPr id="55" name="Kuva 54">
            <a:extLst>
              <a:ext uri="{FF2B5EF4-FFF2-40B4-BE49-F238E27FC236}">
                <a16:creationId xmlns:a16="http://schemas.microsoft.com/office/drawing/2014/main" id="{4D933315-33B2-EBE8-3347-13CBC5B8AAB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01696" y="4342187"/>
            <a:ext cx="6295160" cy="5867400"/>
          </a:xfrm>
          <a:prstGeom prst="rect">
            <a:avLst/>
          </a:prstGeom>
        </p:spPr>
      </p:pic>
      <p:sp>
        <p:nvSpPr>
          <p:cNvPr id="57" name="Päivämäärän paikkamerkki 56">
            <a:extLst>
              <a:ext uri="{FF2B5EF4-FFF2-40B4-BE49-F238E27FC236}">
                <a16:creationId xmlns:a16="http://schemas.microsoft.com/office/drawing/2014/main" id="{AC698F9F-E5D6-DB2F-9ABF-B744FB6A3C4D}"/>
              </a:ext>
            </a:extLst>
          </p:cNvPr>
          <p:cNvSpPr>
            <a:spLocks noGrp="1"/>
          </p:cNvSpPr>
          <p:nvPr>
            <p:ph type="dt" sz="half" idx="10"/>
          </p:nvPr>
        </p:nvSpPr>
        <p:spPr>
          <a:xfrm>
            <a:off x="7065819" y="9844462"/>
            <a:ext cx="2133600" cy="365125"/>
          </a:xfrm>
        </p:spPr>
        <p:txBody>
          <a:bodyPr/>
          <a:lstStyle/>
          <a:p>
            <a:fld id="{AB6E6998-13C0-44C9-8C33-22D890ECB4B7}" type="datetime1">
              <a:rPr lang="en-US" smtClean="0"/>
              <a:t>1/24/2025</a:t>
            </a:fld>
            <a:endParaRPr lang="en-US"/>
          </a:p>
        </p:txBody>
      </p:sp>
      <p:sp>
        <p:nvSpPr>
          <p:cNvPr id="58" name="Dian numeron paikkamerkki 57">
            <a:extLst>
              <a:ext uri="{FF2B5EF4-FFF2-40B4-BE49-F238E27FC236}">
                <a16:creationId xmlns:a16="http://schemas.microsoft.com/office/drawing/2014/main" id="{09B05112-0B0D-EFC9-0A5E-0A93014B79D1}"/>
              </a:ext>
            </a:extLst>
          </p:cNvPr>
          <p:cNvSpPr>
            <a:spLocks noGrp="1"/>
          </p:cNvSpPr>
          <p:nvPr>
            <p:ph type="sldNum" sz="quarter" idx="12"/>
          </p:nvPr>
        </p:nvSpPr>
        <p:spPr>
          <a:xfrm>
            <a:off x="17203685" y="9806210"/>
            <a:ext cx="1196368" cy="365125"/>
          </a:xfrm>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B33728-A78E-7D45-60D5-FCAA0B0C8157}"/>
              </a:ext>
              <a:ext uri="{C183D7F6-B498-43B3-948B-1728B52AA6E4}">
                <adec:decorative xmlns:adec="http://schemas.microsoft.com/office/drawing/2017/decorative" val="1"/>
              </a:ext>
            </a:extLst>
          </p:cNvPr>
          <p:cNvSpPr/>
          <p:nvPr/>
        </p:nvSpPr>
        <p:spPr>
          <a:xfrm>
            <a:off x="17318" y="0"/>
            <a:ext cx="18337695" cy="1557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9">
            <a:extLst>
              <a:ext uri="{FF2B5EF4-FFF2-40B4-BE49-F238E27FC236}">
                <a16:creationId xmlns:a16="http://schemas.microsoft.com/office/drawing/2014/main" id="{B3F127D9-FD67-9625-CB45-0183C49307D2}"/>
              </a:ext>
            </a:extLst>
          </p:cNvPr>
          <p:cNvSpPr txBox="1"/>
          <p:nvPr/>
        </p:nvSpPr>
        <p:spPr>
          <a:xfrm>
            <a:off x="578582" y="217738"/>
            <a:ext cx="16490755" cy="768224"/>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5814"/>
              </a:lnSpc>
              <a:spcBef>
                <a:spcPct val="0"/>
              </a:spcBef>
            </a:pPr>
            <a:r>
              <a:rPr lang="en-US" sz="6300" err="1">
                <a:solidFill>
                  <a:srgbClr val="0165B0"/>
                </a:solidFill>
                <a:latin typeface="Montserrat Bold"/>
              </a:rPr>
              <a:t>Metatieto</a:t>
            </a:r>
            <a:r>
              <a:rPr lang="en-US" sz="6300">
                <a:solidFill>
                  <a:srgbClr val="0165B0"/>
                </a:solidFill>
                <a:latin typeface="Montserrat Bold"/>
              </a:rPr>
              <a:t> ja </a:t>
            </a:r>
            <a:r>
              <a:rPr lang="en-US" sz="6300" err="1">
                <a:solidFill>
                  <a:srgbClr val="0165B0"/>
                </a:solidFill>
                <a:latin typeface="Montserrat Bold"/>
              </a:rPr>
              <a:t>metetietomalli</a:t>
            </a:r>
            <a:endParaRPr lang="fi-FI" err="1"/>
          </a:p>
        </p:txBody>
      </p:sp>
      <p:sp>
        <p:nvSpPr>
          <p:cNvPr id="20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flipV="1">
            <a:off x="2601570" y="9155172"/>
            <a:ext cx="1328771" cy="1367247"/>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207"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31433" y="-183218"/>
            <a:ext cx="1328771" cy="146943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pic>
        <p:nvPicPr>
          <p:cNvPr id="1026" name="Picture 2">
            <a:extLst>
              <a:ext uri="{FF2B5EF4-FFF2-40B4-BE49-F238E27FC236}">
                <a16:creationId xmlns:a16="http://schemas.microsoft.com/office/drawing/2014/main" id="{DD7429D0-21F1-F291-CA1A-1BAF5DC7D66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831" y="3310351"/>
            <a:ext cx="10110006" cy="671657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62260" y="10202915"/>
            <a:ext cx="18307367" cy="575676"/>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4" name="Tekstiruutu 13">
            <a:extLst>
              <a:ext uri="{FF2B5EF4-FFF2-40B4-BE49-F238E27FC236}">
                <a16:creationId xmlns:a16="http://schemas.microsoft.com/office/drawing/2014/main" id="{341E0DD1-6268-A175-A6A2-27518890C434}"/>
              </a:ext>
              <a:ext uri="{C183D7F6-B498-43B3-948B-1728B52AA6E4}">
                <adec:decorative xmlns:adec="http://schemas.microsoft.com/office/drawing/2017/decorative" val="1"/>
              </a:ext>
            </a:extLst>
          </p:cNvPr>
          <p:cNvSpPr txBox="1"/>
          <p:nvPr/>
        </p:nvSpPr>
        <p:spPr>
          <a:xfrm>
            <a:off x="419748" y="1548799"/>
            <a:ext cx="3526972" cy="8488464"/>
          </a:xfrm>
          <a:prstGeom prst="rect">
            <a:avLst/>
          </a:prstGeom>
          <a:solidFill>
            <a:schemeClr val="accent6">
              <a:lumMod val="60000"/>
              <a:lumOff val="40000"/>
            </a:schemeClr>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a:p>
        </p:txBody>
      </p:sp>
      <p:sp>
        <p:nvSpPr>
          <p:cNvPr id="5" name="Tekstiruutu 14">
            <a:extLst>
              <a:ext uri="{FF2B5EF4-FFF2-40B4-BE49-F238E27FC236}">
                <a16:creationId xmlns:a16="http://schemas.microsoft.com/office/drawing/2014/main" id="{D4C5A1F6-CA5D-5BD6-4522-40DC4FD1118C}"/>
              </a:ext>
            </a:extLst>
          </p:cNvPr>
          <p:cNvSpPr txBox="1"/>
          <p:nvPr/>
        </p:nvSpPr>
        <p:spPr>
          <a:xfrm>
            <a:off x="419748" y="1564133"/>
            <a:ext cx="3526972" cy="369332"/>
          </a:xfrm>
          <a:prstGeom prst="rect">
            <a:avLst/>
          </a:prstGeom>
          <a:no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a:t>3) Prosessit</a:t>
            </a:r>
          </a:p>
        </p:txBody>
      </p:sp>
      <p:sp>
        <p:nvSpPr>
          <p:cNvPr id="6" name="Tekstiruutu 15">
            <a:extLst>
              <a:ext uri="{FF2B5EF4-FFF2-40B4-BE49-F238E27FC236}">
                <a16:creationId xmlns:a16="http://schemas.microsoft.com/office/drawing/2014/main" id="{8DC99DB6-7B54-6837-283B-726C7B1FD0B1}"/>
              </a:ext>
            </a:extLst>
          </p:cNvPr>
          <p:cNvSpPr txBox="1"/>
          <p:nvPr/>
        </p:nvSpPr>
        <p:spPr>
          <a:xfrm>
            <a:off x="563438" y="2000686"/>
            <a:ext cx="3222254" cy="3139321"/>
          </a:xfrm>
          <a:prstGeom prst="rect">
            <a:avLst/>
          </a:prstGeom>
          <a:solidFill>
            <a:schemeClr val="bg1"/>
          </a:solidFill>
          <a:ln>
            <a:solidFill>
              <a:schemeClr val="tx1"/>
            </a:solid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b="1"/>
              <a:t>Perustiedot</a:t>
            </a:r>
          </a:p>
          <a:p>
            <a:r>
              <a:rPr lang="fi-FI" sz="1100"/>
              <a:t>Toimiala [linkki]</a:t>
            </a:r>
            <a:endParaRPr lang="fi-FI" sz="1100">
              <a:ea typeface="Calibri"/>
              <a:cs typeface="Calibri"/>
            </a:endParaRPr>
          </a:p>
          <a:p>
            <a:r>
              <a:rPr lang="fi-FI" sz="1100"/>
              <a:t>Tulosalue [linkki]</a:t>
            </a:r>
            <a:endParaRPr lang="fi-FI" sz="1100">
              <a:ea typeface="Calibri"/>
              <a:cs typeface="Calibri"/>
            </a:endParaRPr>
          </a:p>
          <a:p>
            <a:r>
              <a:rPr lang="fi-FI" sz="1100"/>
              <a:t>Tulosyksikkö [linkki]</a:t>
            </a:r>
            <a:endParaRPr lang="fi-FI" sz="1100">
              <a:ea typeface="Calibri"/>
              <a:cs typeface="Calibri"/>
            </a:endParaRPr>
          </a:p>
          <a:p>
            <a:r>
              <a:rPr lang="fi-FI" sz="1100"/>
              <a:t>Vastuullinen (A) (*) [linkki]</a:t>
            </a:r>
            <a:endParaRPr lang="fi-FI" sz="1100">
              <a:ea typeface="Calibri"/>
              <a:cs typeface="Calibri"/>
            </a:endParaRPr>
          </a:p>
          <a:p>
            <a:r>
              <a:rPr lang="fi-FI" sz="1100"/>
              <a:t>Suorittaja (R) [linkki]</a:t>
            </a:r>
            <a:endParaRPr lang="fi-FI" sz="1100">
              <a:ea typeface="Calibri"/>
              <a:cs typeface="Calibri"/>
            </a:endParaRPr>
          </a:p>
          <a:p>
            <a:r>
              <a:rPr lang="fi-FI" sz="1100"/>
              <a:t>Neuvoja (C) [linkki, teksti]</a:t>
            </a:r>
            <a:endParaRPr lang="fi-FI" sz="1100">
              <a:ea typeface="Calibri"/>
              <a:cs typeface="Calibri"/>
            </a:endParaRPr>
          </a:p>
          <a:p>
            <a:r>
              <a:rPr lang="fi-FI" sz="1100"/>
              <a:t>Tiedotettava (I) [linkki, teksti]</a:t>
            </a:r>
            <a:endParaRPr lang="fi-FI" sz="1100">
              <a:ea typeface="Calibri"/>
              <a:cs typeface="Calibri"/>
            </a:endParaRPr>
          </a:p>
          <a:p>
            <a:r>
              <a:rPr lang="fi-FI" sz="1100"/>
              <a:t>Prosessityyppi [valintalista]</a:t>
            </a:r>
            <a:endParaRPr lang="fi-FI" sz="1100">
              <a:ea typeface="Calibri"/>
              <a:cs typeface="Calibri"/>
            </a:endParaRPr>
          </a:p>
          <a:p>
            <a:r>
              <a:rPr lang="fi-FI" sz="1100"/>
              <a:t>Tehtäväluokka [linkki]</a:t>
            </a:r>
            <a:endParaRPr lang="fi-FI" sz="1100">
              <a:ea typeface="Calibri"/>
              <a:cs typeface="Calibri"/>
            </a:endParaRPr>
          </a:p>
          <a:p>
            <a:r>
              <a:rPr lang="fi-FI" sz="1100"/>
              <a:t>Palveluluokka [linkki]</a:t>
            </a:r>
            <a:endParaRPr lang="fi-FI" sz="1100">
              <a:ea typeface="Calibri"/>
              <a:cs typeface="Calibri"/>
            </a:endParaRPr>
          </a:p>
          <a:p>
            <a:r>
              <a:rPr lang="fi-FI" sz="1100"/>
              <a:t>Liittyvät tietovarannot (*) [linkki]</a:t>
            </a:r>
            <a:endParaRPr lang="fi-FI" sz="1100">
              <a:ea typeface="Calibri"/>
              <a:cs typeface="Calibri"/>
            </a:endParaRPr>
          </a:p>
          <a:p>
            <a:r>
              <a:rPr lang="fi-FI" sz="1100"/>
              <a:t>Liittyvät tietoaineistot [linkki]</a:t>
            </a:r>
            <a:endParaRPr lang="fi-FI" sz="1100">
              <a:ea typeface="Calibri"/>
              <a:cs typeface="Calibri"/>
            </a:endParaRPr>
          </a:p>
          <a:p>
            <a:r>
              <a:rPr lang="fi-FI" sz="1100"/>
              <a:t>Liittyvät tietojärjestelmät (*) [linkki]</a:t>
            </a:r>
            <a:endParaRPr lang="fi-FI" sz="1100">
              <a:ea typeface="Calibri"/>
              <a:cs typeface="Calibri"/>
            </a:endParaRPr>
          </a:p>
          <a:p>
            <a:r>
              <a:rPr lang="fi-FI" sz="1100"/>
              <a:t>Luotettavuusvaatimus [valintalista]</a:t>
            </a:r>
            <a:endParaRPr lang="fi-FI" sz="1100">
              <a:ea typeface="Calibri"/>
              <a:cs typeface="Calibri"/>
            </a:endParaRPr>
          </a:p>
          <a:p>
            <a:r>
              <a:rPr lang="fi-FI" sz="1100"/>
              <a:t>Varautumistoimenpiteet [valintalista]</a:t>
            </a:r>
            <a:endParaRPr lang="fi-FI" sz="1100">
              <a:ea typeface="Calibri"/>
              <a:cs typeface="Calibri"/>
            </a:endParaRPr>
          </a:p>
          <a:p>
            <a:r>
              <a:rPr lang="fi-FI" sz="1100"/>
              <a:t>Sidosryhmät [linkki]</a:t>
            </a:r>
            <a:endParaRPr lang="fi-FI" sz="1100">
              <a:ea typeface="Calibri"/>
              <a:cs typeface="Calibri"/>
            </a:endParaRPr>
          </a:p>
          <a:p>
            <a:r>
              <a:rPr lang="fi-FI" sz="1100"/>
              <a:t>Elinkaaren tila [valintalista]</a:t>
            </a:r>
            <a:endParaRPr lang="fi-FI" sz="1100">
              <a:ea typeface="Calibri"/>
              <a:cs typeface="Calibri"/>
            </a:endParaRPr>
          </a:p>
        </p:txBody>
      </p:sp>
      <p:sp>
        <p:nvSpPr>
          <p:cNvPr id="7" name="Tekstiruutu 16">
            <a:extLst>
              <a:ext uri="{FF2B5EF4-FFF2-40B4-BE49-F238E27FC236}">
                <a16:creationId xmlns:a16="http://schemas.microsoft.com/office/drawing/2014/main" id="{154D460C-328F-1D40-87C4-E15FBE18E487}"/>
              </a:ext>
            </a:extLst>
          </p:cNvPr>
          <p:cNvSpPr txBox="1"/>
          <p:nvPr/>
        </p:nvSpPr>
        <p:spPr>
          <a:xfrm>
            <a:off x="572107" y="5177096"/>
            <a:ext cx="3222254" cy="769441"/>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b="1"/>
              <a:t>Kuvauksen ylläpitotiedot</a:t>
            </a:r>
          </a:p>
          <a:p>
            <a:r>
              <a:rPr lang="fi-FI" sz="1100"/>
              <a:t>Kuvausvastuu [linkki, teksti]</a:t>
            </a:r>
          </a:p>
          <a:p>
            <a:r>
              <a:rPr lang="fi-FI" sz="1100"/>
              <a:t>Status [valintalista]</a:t>
            </a:r>
          </a:p>
          <a:p>
            <a:r>
              <a:rPr lang="fi-FI" sz="1100"/>
              <a:t>Tarkistettu [päivämäärä] [linkki, teksti]</a:t>
            </a:r>
          </a:p>
        </p:txBody>
      </p:sp>
      <p:sp>
        <p:nvSpPr>
          <p:cNvPr id="8" name="Tekstiruutu 17">
            <a:extLst>
              <a:ext uri="{FF2B5EF4-FFF2-40B4-BE49-F238E27FC236}">
                <a16:creationId xmlns:a16="http://schemas.microsoft.com/office/drawing/2014/main" id="{E9529A88-87FF-A8B2-EAF3-567E2B7A9FA6}"/>
              </a:ext>
            </a:extLst>
          </p:cNvPr>
          <p:cNvSpPr txBox="1"/>
          <p:nvPr/>
        </p:nvSpPr>
        <p:spPr>
          <a:xfrm>
            <a:off x="563438" y="5998736"/>
            <a:ext cx="3222254" cy="2631490"/>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b="1"/>
              <a:t>Digitalisaation seuranta</a:t>
            </a:r>
          </a:p>
          <a:p>
            <a:r>
              <a:rPr lang="fi-FI" sz="1100"/>
              <a:t>Projektin käynnistysvuosi [vuosiluku]</a:t>
            </a:r>
          </a:p>
          <a:p>
            <a:r>
              <a:rPr lang="fi-FI" sz="1100"/>
              <a:t>Projektin päättymisvuosi [vuosiluku]</a:t>
            </a:r>
          </a:p>
          <a:p>
            <a:r>
              <a:rPr lang="fi-FI" sz="1100"/>
              <a:t>Digitalisointiaste % [luku]</a:t>
            </a:r>
          </a:p>
          <a:p>
            <a:r>
              <a:rPr lang="fi-FI" sz="1100"/>
              <a:t>Vireilletulo [valintalista]</a:t>
            </a:r>
          </a:p>
          <a:p>
            <a:r>
              <a:rPr lang="fi-FI" sz="1100"/>
              <a:t>Käsittely [valintalista]</a:t>
            </a:r>
          </a:p>
          <a:p>
            <a:r>
              <a:rPr lang="fi-FI" sz="1100"/>
              <a:t>Täydennys [valintalista]</a:t>
            </a:r>
          </a:p>
          <a:p>
            <a:r>
              <a:rPr lang="fi-FI" sz="1100"/>
              <a:t>Päätöksenteko [valintalista]</a:t>
            </a:r>
          </a:p>
          <a:p>
            <a:r>
              <a:rPr lang="fi-FI" sz="1100"/>
              <a:t>Tiedoksianto [valintalista]</a:t>
            </a:r>
          </a:p>
          <a:p>
            <a:r>
              <a:rPr lang="fi-FI" sz="1100"/>
              <a:t>Seuranta [valintalista]</a:t>
            </a:r>
          </a:p>
          <a:p>
            <a:r>
              <a:rPr lang="fi-FI" sz="1100"/>
              <a:t>Allekirjoitus [valintalista]</a:t>
            </a:r>
          </a:p>
          <a:p>
            <a:r>
              <a:rPr lang="fi-FI" sz="1100"/>
              <a:t>Arkistointi [valintalista]</a:t>
            </a:r>
          </a:p>
          <a:p>
            <a:r>
              <a:rPr lang="fi-FI" sz="1100"/>
              <a:t>Laskutus [valintalista]</a:t>
            </a:r>
          </a:p>
          <a:p>
            <a:r>
              <a:rPr lang="fi-FI" sz="1100"/>
              <a:t>Maksaminen [valintalista]</a:t>
            </a:r>
          </a:p>
          <a:p>
            <a:r>
              <a:rPr lang="fi-FI" sz="1100"/>
              <a:t>Jokin muu kohde [valintalista]</a:t>
            </a:r>
          </a:p>
        </p:txBody>
      </p:sp>
      <p:sp>
        <p:nvSpPr>
          <p:cNvPr id="9" name="Tekstiruutu 18">
            <a:extLst>
              <a:ext uri="{FF2B5EF4-FFF2-40B4-BE49-F238E27FC236}">
                <a16:creationId xmlns:a16="http://schemas.microsoft.com/office/drawing/2014/main" id="{33815695-97C1-9C71-0D24-64BF2FD4BB66}"/>
              </a:ext>
            </a:extLst>
          </p:cNvPr>
          <p:cNvSpPr txBox="1"/>
          <p:nvPr/>
        </p:nvSpPr>
        <p:spPr>
          <a:xfrm>
            <a:off x="572107" y="8647267"/>
            <a:ext cx="3222254" cy="600164"/>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a:t>Prosessin tarkoitus * [teksti]</a:t>
            </a:r>
          </a:p>
          <a:p>
            <a:r>
              <a:rPr lang="fi-FI" sz="1100"/>
              <a:t>Prosessin vaiheet [teksti]</a:t>
            </a:r>
          </a:p>
          <a:p>
            <a:r>
              <a:rPr lang="fi-FI" sz="1100"/>
              <a:t>Sidokset edeltäviin prosesseihin * [linkki]</a:t>
            </a:r>
          </a:p>
        </p:txBody>
      </p:sp>
      <p:sp>
        <p:nvSpPr>
          <p:cNvPr id="11" name="Tekstiruutu 19">
            <a:extLst>
              <a:ext uri="{FF2B5EF4-FFF2-40B4-BE49-F238E27FC236}">
                <a16:creationId xmlns:a16="http://schemas.microsoft.com/office/drawing/2014/main" id="{CD88C187-3E9B-90D1-CD94-E50384F9314D}"/>
              </a:ext>
            </a:extLst>
          </p:cNvPr>
          <p:cNvSpPr txBox="1"/>
          <p:nvPr/>
        </p:nvSpPr>
        <p:spPr>
          <a:xfrm>
            <a:off x="563438" y="9327691"/>
            <a:ext cx="3222254" cy="600164"/>
          </a:xfrm>
          <a:prstGeom prst="rect">
            <a:avLst/>
          </a:prstGeom>
          <a:solidFill>
            <a:schemeClr val="bg1"/>
          </a:solidFill>
          <a:ln>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100" b="1" err="1"/>
              <a:t>Incoming</a:t>
            </a:r>
            <a:r>
              <a:rPr lang="fi-FI" sz="1100" b="1"/>
              <a:t> </a:t>
            </a:r>
            <a:r>
              <a:rPr lang="fi-FI" sz="1100" b="1" err="1"/>
              <a:t>links</a:t>
            </a:r>
            <a:endParaRPr lang="fi-FI" sz="1100" b="1"/>
          </a:p>
          <a:p>
            <a:r>
              <a:rPr lang="fi-FI" sz="1100"/>
              <a:t>Tietosuoja-arvioinnit [linkki]</a:t>
            </a:r>
          </a:p>
          <a:p>
            <a:r>
              <a:rPr lang="fi-FI" sz="1100"/>
              <a:t>Muutosvaikutusten arvioinnit [linkki]</a:t>
            </a:r>
          </a:p>
        </p:txBody>
      </p:sp>
      <p:sp>
        <p:nvSpPr>
          <p:cNvPr id="12" name="Tekstiruutu 24">
            <a:extLst>
              <a:ext uri="{FF2B5EF4-FFF2-40B4-BE49-F238E27FC236}">
                <a16:creationId xmlns:a16="http://schemas.microsoft.com/office/drawing/2014/main" id="{457FF495-2ED0-EDF7-8716-B9500BE4D461}"/>
              </a:ext>
            </a:extLst>
          </p:cNvPr>
          <p:cNvSpPr txBox="1"/>
          <p:nvPr/>
        </p:nvSpPr>
        <p:spPr>
          <a:xfrm>
            <a:off x="995311" y="1224004"/>
            <a:ext cx="310663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600"/>
              <a:t>Metatietomallista prosessikuvaus</a:t>
            </a:r>
          </a:p>
        </p:txBody>
      </p:sp>
      <p:pic>
        <p:nvPicPr>
          <p:cNvPr id="1030" name="Picture 6">
            <a:extLst>
              <a:ext uri="{FF2B5EF4-FFF2-40B4-BE49-F238E27FC236}">
                <a16:creationId xmlns:a16="http://schemas.microsoft.com/office/drawing/2014/main" id="{5E199D4B-19B6-BD87-C962-5AD99D5B98D4}"/>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1200" y="4802541"/>
            <a:ext cx="3533775" cy="5219700"/>
          </a:xfrm>
          <a:prstGeom prst="rect">
            <a:avLst/>
          </a:prstGeom>
          <a:noFill/>
          <a:extLst>
            <a:ext uri="{909E8E84-426E-40DD-AFC4-6F175D3DCCD1}">
              <a14:hiddenFill xmlns:a14="http://schemas.microsoft.com/office/drawing/2010/main">
                <a:solidFill>
                  <a:srgbClr val="FFFFFF"/>
                </a:solidFill>
              </a14:hiddenFill>
            </a:ext>
          </a:extLst>
        </p:spPr>
      </p:pic>
      <p:sp>
        <p:nvSpPr>
          <p:cNvPr id="21" name="Tekstiruutu 24">
            <a:extLst>
              <a:ext uri="{FF2B5EF4-FFF2-40B4-BE49-F238E27FC236}">
                <a16:creationId xmlns:a16="http://schemas.microsoft.com/office/drawing/2014/main" id="{5AD19F94-651D-81FB-BAE2-D959234FC48E}"/>
              </a:ext>
            </a:extLst>
          </p:cNvPr>
          <p:cNvSpPr txBox="1"/>
          <p:nvPr/>
        </p:nvSpPr>
        <p:spPr>
          <a:xfrm>
            <a:off x="4243194" y="4433208"/>
            <a:ext cx="4329159"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1400"/>
              <a:t>Yksittäisen prosessikuvauksen metatietoja</a:t>
            </a:r>
          </a:p>
        </p:txBody>
      </p:sp>
      <p:sp>
        <p:nvSpPr>
          <p:cNvPr id="2" name="Tekstiruutu 24">
            <a:extLst>
              <a:ext uri="{FF2B5EF4-FFF2-40B4-BE49-F238E27FC236}">
                <a16:creationId xmlns:a16="http://schemas.microsoft.com/office/drawing/2014/main" id="{0D3F8861-A3CB-50EC-8DA9-6DAA56D36BD3}"/>
              </a:ext>
            </a:extLst>
          </p:cNvPr>
          <p:cNvSpPr txBox="1"/>
          <p:nvPr/>
        </p:nvSpPr>
        <p:spPr>
          <a:xfrm>
            <a:off x="5738639" y="1563201"/>
            <a:ext cx="10442160"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fi-FI"/>
              <a:t>Metatieto on tietoa tiedosta. </a:t>
            </a:r>
          </a:p>
          <a:p>
            <a:pPr marL="285750" indent="-285750">
              <a:buFont typeface="Arial" panose="020B0604020202020204" pitchFamily="34" charset="0"/>
              <a:buChar char="•"/>
            </a:pPr>
            <a:r>
              <a:rPr lang="fi-FI"/>
              <a:t>Esimerkissä on prosessikuvauksen metatietomalli, joilla kuvataan prosesseille määritellyt metatiedot. Metatiedon muoto määritellään sulkujen sisällä, muoto voi olla mm. teksti, linkki, valinalista, päivämäärä</a:t>
            </a:r>
          </a:p>
          <a:p>
            <a:pPr marL="285750" indent="-285750">
              <a:buFont typeface="Arial" panose="020B0604020202020204" pitchFamily="34" charset="0"/>
              <a:buChar char="•"/>
            </a:pPr>
            <a:r>
              <a:rPr lang="fi-FI"/>
              <a:t>Metatietomallissa on kokonaisuus, jossa jokaisesta elementistä luodaan oma malli ja nämä mallit linkitetään keskenään.</a:t>
            </a:r>
          </a:p>
        </p:txBody>
      </p:sp>
      <p:sp>
        <p:nvSpPr>
          <p:cNvPr id="13" name="Suorakulmio 12">
            <a:extLst>
              <a:ext uri="{FF2B5EF4-FFF2-40B4-BE49-F238E27FC236}">
                <a16:creationId xmlns:a16="http://schemas.microsoft.com/office/drawing/2014/main" id="{81A618D1-02CA-455E-EED8-C73C2B9E716C}"/>
              </a:ext>
              <a:ext uri="{C183D7F6-B498-43B3-948B-1728B52AA6E4}">
                <adec:decorative xmlns:adec="http://schemas.microsoft.com/office/drawing/2017/decorative" val="1"/>
              </a:ext>
            </a:extLst>
          </p:cNvPr>
          <p:cNvSpPr/>
          <p:nvPr/>
        </p:nvSpPr>
        <p:spPr>
          <a:xfrm>
            <a:off x="8001632" y="5559176"/>
            <a:ext cx="972055" cy="288858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uorakulmio 13">
            <a:extLst>
              <a:ext uri="{FF2B5EF4-FFF2-40B4-BE49-F238E27FC236}">
                <a16:creationId xmlns:a16="http://schemas.microsoft.com/office/drawing/2014/main" id="{76A21D5C-78EE-03BF-C540-8A13D0971D82}"/>
              </a:ext>
              <a:ext uri="{C183D7F6-B498-43B3-948B-1728B52AA6E4}">
                <adec:decorative xmlns:adec="http://schemas.microsoft.com/office/drawing/2017/decorative" val="1"/>
              </a:ext>
            </a:extLst>
          </p:cNvPr>
          <p:cNvSpPr/>
          <p:nvPr/>
        </p:nvSpPr>
        <p:spPr>
          <a:xfrm>
            <a:off x="423965" y="1565731"/>
            <a:ext cx="3667277" cy="8462469"/>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6" name="Suora nuoliyhdysviiva 15">
            <a:extLst>
              <a:ext uri="{FF2B5EF4-FFF2-40B4-BE49-F238E27FC236}">
                <a16:creationId xmlns:a16="http://schemas.microsoft.com/office/drawing/2014/main" id="{97541FAA-7EC7-8240-0FD1-C163BD331821}"/>
              </a:ext>
              <a:ext uri="{C183D7F6-B498-43B3-948B-1728B52AA6E4}">
                <adec:decorative xmlns:adec="http://schemas.microsoft.com/office/drawing/2017/decorative" val="1"/>
              </a:ext>
            </a:extLst>
          </p:cNvPr>
          <p:cNvCxnSpPr>
            <a:cxnSpLocks/>
          </p:cNvCxnSpPr>
          <p:nvPr/>
        </p:nvCxnSpPr>
        <p:spPr>
          <a:xfrm flipH="1" flipV="1">
            <a:off x="4113866" y="2226424"/>
            <a:ext cx="3985247" cy="34187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590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25974" y="1547"/>
            <a:ext cx="18371793" cy="1282071"/>
            <a:chOff x="0" y="0"/>
            <a:chExt cx="5088528" cy="6550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2"/>
            <a:ext cx="18307367" cy="575676"/>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747376" y="198195"/>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244181" y="1303666"/>
            <a:ext cx="10263951" cy="4154984"/>
          </a:xfrm>
          <a:prstGeom prst="rect">
            <a:avLst/>
          </a:prstGeom>
        </p:spPr>
        <p:txBody>
          <a:bodyPr wrap="square" lIns="0" tIns="0" rIns="0" bIns="0" rtlCol="0" anchor="t">
            <a:spAutoFit/>
          </a:bodyPr>
          <a:lstStyle/>
          <a:p>
            <a:pPr marL="612775" lvl="1" indent="-342900">
              <a:buFont typeface="Arial" panose="020B0604020202020204" pitchFamily="34" charset="0"/>
              <a:buChar char="•"/>
            </a:pPr>
            <a:r>
              <a:rPr lang="en-US" err="1">
                <a:solidFill>
                  <a:srgbClr val="000000"/>
                </a:solidFill>
                <a:latin typeface="Open Sans"/>
                <a:ea typeface="Open Sans"/>
                <a:cs typeface="Open Sans"/>
              </a:rPr>
              <a:t>Yksittäisen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kuvauksen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tietojen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hyödyntäminen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perustuu</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kuvauksen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metatietoihin</a:t>
            </a:r>
            <a:endParaRPr lang="en-US">
              <a:solidFill>
                <a:srgbClr val="000000"/>
              </a:solidFill>
              <a:latin typeface="Open Sans"/>
              <a:ea typeface="Open Sans"/>
              <a:cs typeface="Open Sans"/>
            </a:endParaRPr>
          </a:p>
          <a:p>
            <a:pPr marL="612775" lvl="1" indent="-342900">
              <a:buFont typeface="Arial" panose="020B0604020202020204" pitchFamily="34" charset="0"/>
              <a:buChar char="•"/>
            </a:pPr>
            <a:r>
              <a:rPr lang="en-US" err="1">
                <a:solidFill>
                  <a:srgbClr val="000000"/>
                </a:solidFill>
                <a:latin typeface="Open Sans"/>
                <a:ea typeface="Open Sans"/>
                <a:cs typeface="Open Sans"/>
              </a:rPr>
              <a:t>Hakutoiminnot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perustuu</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metetietoihin</a:t>
            </a:r>
            <a:endParaRPr lang="en-US">
              <a:solidFill>
                <a:srgbClr val="000000"/>
              </a:solidFill>
              <a:latin typeface="Open Sans"/>
              <a:ea typeface="Open Sans"/>
              <a:cs typeface="Open Sans"/>
            </a:endParaRPr>
          </a:p>
          <a:p>
            <a:pPr marL="612775" lvl="1" indent="-342900">
              <a:buFont typeface="Arial" panose="020B0604020202020204" pitchFamily="34" charset="0"/>
              <a:buChar char="•"/>
            </a:pPr>
            <a:r>
              <a:rPr lang="en-US" err="1">
                <a:solidFill>
                  <a:srgbClr val="000000"/>
                </a:solidFill>
                <a:latin typeface="Open Sans"/>
                <a:ea typeface="Open Sans"/>
                <a:cs typeface="Open Sans"/>
              </a:rPr>
              <a:t>Usein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toistuviin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hakuihin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voidaan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tehdä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näkymiä</a:t>
            </a:r>
            <a:r>
              <a:rPr lang="en-US">
                <a:solidFill>
                  <a:srgbClr val="000000"/>
                </a:solidFill>
                <a:latin typeface="Open Sans"/>
                <a:ea typeface="Open Sans"/>
                <a:cs typeface="Open Sans"/>
              </a:rPr>
              <a:t>. </a:t>
            </a:r>
            <a:br>
              <a:rPr lang="en-US">
                <a:latin typeface="Open Sans"/>
                <a:ea typeface="Open Sans"/>
                <a:cs typeface="Open Sans"/>
              </a:rPr>
            </a:br>
            <a:endParaRPr lang="en-US">
              <a:solidFill>
                <a:srgbClr val="000000"/>
              </a:solidFill>
              <a:latin typeface="Open Sans"/>
              <a:ea typeface="Open Sans"/>
              <a:cs typeface="Open Sans"/>
            </a:endParaRPr>
          </a:p>
          <a:p>
            <a:pPr marL="612775" lvl="1" indent="-342900">
              <a:buFont typeface="Arial" panose="020B0604020202020204" pitchFamily="34" charset="0"/>
              <a:buChar char="•"/>
            </a:pPr>
            <a:r>
              <a:rPr lang="en-US" err="1">
                <a:solidFill>
                  <a:srgbClr val="000000"/>
                </a:solidFill>
                <a:latin typeface="Open Sans"/>
                <a:ea typeface="Open Sans"/>
                <a:cs typeface="Open Sans"/>
              </a:rPr>
              <a:t>Esimerkkin</a:t>
            </a:r>
            <a:r>
              <a:rPr lang="fi-FI">
                <a:solidFill>
                  <a:srgbClr val="000000"/>
                </a:solidFill>
                <a:latin typeface="Open Sans"/>
                <a:ea typeface="Open Sans"/>
                <a:cs typeface="Open Sans"/>
              </a:rPr>
              <a:t>ä Digitalisaation seuranta -näkymä, </a:t>
            </a:r>
            <a:br>
              <a:rPr lang="fi-FI">
                <a:latin typeface="Open Sans"/>
                <a:ea typeface="Open Sans"/>
                <a:cs typeface="Open Sans"/>
              </a:rPr>
            </a:br>
            <a:r>
              <a:rPr lang="fi-FI">
                <a:solidFill>
                  <a:srgbClr val="000000"/>
                </a:solidFill>
                <a:latin typeface="Open Sans"/>
                <a:ea typeface="Open Sans"/>
                <a:cs typeface="Open Sans"/>
              </a:rPr>
              <a:t>jossa näytetään prosessit luettelona ja sarakkeissa yksittäisten prosessien digitalisointien seuranta-taulukon tiedot. </a:t>
            </a:r>
          </a:p>
          <a:p>
            <a:pPr marL="727075" lvl="2"/>
            <a:r>
              <a:rPr lang="fi-FI">
                <a:solidFill>
                  <a:srgbClr val="000000"/>
                </a:solidFill>
                <a:latin typeface="Open Sans"/>
                <a:ea typeface="Open Sans"/>
                <a:cs typeface="Open Sans"/>
              </a:rPr>
              <a:t>Taulukko k</a:t>
            </a:r>
            <a:r>
              <a:rPr lang="en-US" err="1">
                <a:solidFill>
                  <a:srgbClr val="000000"/>
                </a:solidFill>
                <a:latin typeface="Open Sans"/>
                <a:ea typeface="Open Sans"/>
                <a:cs typeface="Open Sans"/>
              </a:rPr>
              <a:t>äyttöönotettu</a:t>
            </a:r>
            <a:r>
              <a:rPr lang="en-US">
                <a:solidFill>
                  <a:srgbClr val="000000"/>
                </a:solidFill>
                <a:latin typeface="Open Sans"/>
                <a:ea typeface="Open Sans"/>
                <a:cs typeface="Open Sans"/>
              </a:rPr>
              <a:t> 2023 </a:t>
            </a:r>
            <a:r>
              <a:rPr lang="en-US" err="1">
                <a:solidFill>
                  <a:srgbClr val="000000"/>
                </a:solidFill>
                <a:latin typeface="Open Sans"/>
                <a:ea typeface="Open Sans"/>
                <a:cs typeface="Open Sans"/>
              </a:rPr>
              <a:t>loppuvuonna</a:t>
            </a:r>
            <a:r>
              <a:rPr lang="en-US">
                <a:solidFill>
                  <a:srgbClr val="000000"/>
                </a:solidFill>
                <a:latin typeface="Open Sans"/>
                <a:ea typeface="Open Sans"/>
                <a:cs typeface="Open Sans"/>
              </a:rPr>
              <a:t>. Uusi </a:t>
            </a:r>
            <a:r>
              <a:rPr lang="en-US" err="1">
                <a:solidFill>
                  <a:srgbClr val="000000"/>
                </a:solidFill>
                <a:latin typeface="Open Sans"/>
                <a:ea typeface="Open Sans"/>
                <a:cs typeface="Open Sans"/>
              </a:rPr>
              <a:t>taulukko</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lisättiin</a:t>
            </a:r>
            <a:endParaRPr lang="en-US">
              <a:solidFill>
                <a:srgbClr val="000000"/>
              </a:solidFill>
              <a:latin typeface="Open Sans"/>
              <a:ea typeface="Open Sans"/>
              <a:cs typeface="Open Sans"/>
            </a:endParaRPr>
          </a:p>
          <a:p>
            <a:pPr marL="1069975" lvl="2" indent="-342900">
              <a:buFont typeface="Arial" panose="020B0604020202020204" pitchFamily="34" charset="0"/>
              <a:buChar char="•"/>
            </a:pPr>
            <a:r>
              <a:rPr lang="en-US" err="1">
                <a:solidFill>
                  <a:srgbClr val="000000"/>
                </a:solidFill>
                <a:latin typeface="Open Sans"/>
                <a:ea typeface="Open Sans"/>
                <a:cs typeface="Open Sans"/>
              </a:rPr>
              <a:t>metatietomalliin</a:t>
            </a:r>
            <a:r>
              <a:rPr lang="en-US">
                <a:solidFill>
                  <a:srgbClr val="000000"/>
                </a:solidFill>
                <a:latin typeface="Open Sans"/>
                <a:ea typeface="Open Sans"/>
                <a:cs typeface="Open Sans"/>
              </a:rPr>
              <a:t> </a:t>
            </a:r>
          </a:p>
          <a:p>
            <a:pPr marL="1069975" lvl="2" indent="-342900">
              <a:buFont typeface="Arial" panose="020B0604020202020204" pitchFamily="34" charset="0"/>
              <a:buChar char="•"/>
            </a:pPr>
            <a:r>
              <a:rPr lang="en-US" err="1">
                <a:solidFill>
                  <a:srgbClr val="000000"/>
                </a:solidFill>
                <a:latin typeface="Open Sans"/>
                <a:ea typeface="Open Sans"/>
                <a:cs typeface="Open Sans"/>
              </a:rPr>
              <a:t>kuvauspohjiin</a:t>
            </a:r>
            <a:endParaRPr lang="en-US">
              <a:solidFill>
                <a:srgbClr val="000000"/>
              </a:solidFill>
              <a:latin typeface="Open Sans"/>
              <a:ea typeface="Open Sans"/>
              <a:cs typeface="Open Sans"/>
            </a:endParaRPr>
          </a:p>
          <a:p>
            <a:pPr marL="1069975" lvl="2" indent="-342900">
              <a:buFont typeface="Arial" panose="020B0604020202020204" pitchFamily="34" charset="0"/>
              <a:buChar char="•"/>
            </a:pPr>
            <a:r>
              <a:rPr lang="en-US" err="1">
                <a:solidFill>
                  <a:srgbClr val="000000"/>
                </a:solidFill>
                <a:latin typeface="Open Sans"/>
                <a:ea typeface="Open Sans"/>
                <a:cs typeface="Open Sans"/>
              </a:rPr>
              <a:t>takautuvasti</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kaikkiin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prosessikuvauksiin</a:t>
            </a:r>
            <a:r>
              <a:rPr lang="en-US">
                <a:solidFill>
                  <a:srgbClr val="000000"/>
                </a:solidFill>
                <a:latin typeface="Open Sans"/>
                <a:ea typeface="Open Sans"/>
                <a:cs typeface="Open Sans"/>
              </a:rPr>
              <a:t> </a:t>
            </a:r>
          </a:p>
          <a:p>
            <a:pPr marL="1069975" lvl="2" indent="-342900">
              <a:buFont typeface="Arial" panose="020B0604020202020204" pitchFamily="34" charset="0"/>
              <a:buChar char="•"/>
            </a:pPr>
            <a:endParaRPr lang="en-US">
              <a:solidFill>
                <a:srgbClr val="000000"/>
              </a:solidFill>
              <a:latin typeface="Open Sans"/>
              <a:ea typeface="Open Sans"/>
              <a:cs typeface="Open Sans"/>
            </a:endParaRPr>
          </a:p>
          <a:p>
            <a:pPr marL="269875" lvl="1"/>
            <a:r>
              <a:rPr lang="en-US">
                <a:solidFill>
                  <a:srgbClr val="000000"/>
                </a:solidFill>
                <a:latin typeface="Open Sans"/>
                <a:ea typeface="Open Sans"/>
                <a:cs typeface="Open Sans"/>
              </a:rPr>
              <a:t>HYÖTY: Kun </a:t>
            </a:r>
            <a:r>
              <a:rPr lang="en-US" err="1">
                <a:solidFill>
                  <a:srgbClr val="000000"/>
                </a:solidFill>
                <a:latin typeface="Open Sans"/>
                <a:ea typeface="Open Sans"/>
                <a:cs typeface="Open Sans"/>
              </a:rPr>
              <a:t>kuvattava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palvelu</a:t>
            </a:r>
            <a:r>
              <a:rPr lang="en-US">
                <a:solidFill>
                  <a:srgbClr val="000000"/>
                </a:solidFill>
                <a:latin typeface="Open Sans"/>
                <a:ea typeface="Open Sans"/>
                <a:cs typeface="Open Sans"/>
              </a:rPr>
              <a:t> tai </a:t>
            </a:r>
            <a:r>
              <a:rPr lang="en-US" err="1">
                <a:solidFill>
                  <a:srgbClr val="000000"/>
                </a:solidFill>
                <a:latin typeface="Open Sans"/>
                <a:ea typeface="Open Sans"/>
                <a:cs typeface="Open Sans"/>
              </a:rPr>
              <a:t>prosessi</a:t>
            </a:r>
            <a:r>
              <a:rPr lang="en-US">
                <a:solidFill>
                  <a:srgbClr val="000000"/>
                </a:solidFill>
                <a:latin typeface="Open Sans"/>
                <a:ea typeface="Open Sans"/>
                <a:cs typeface="Open Sans"/>
              </a:rPr>
              <a:t> on </a:t>
            </a:r>
            <a:r>
              <a:rPr lang="en-US" err="1">
                <a:solidFill>
                  <a:srgbClr val="000000"/>
                </a:solidFill>
                <a:latin typeface="Open Sans"/>
                <a:ea typeface="Open Sans"/>
                <a:cs typeface="Open Sans"/>
              </a:rPr>
              <a:t>maksullinen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eikä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teillä</a:t>
            </a:r>
            <a:r>
              <a:rPr lang="en-US">
                <a:solidFill>
                  <a:srgbClr val="000000"/>
                </a:solidFill>
                <a:latin typeface="Open Sans"/>
                <a:ea typeface="Open Sans"/>
                <a:cs typeface="Open Sans"/>
              </a:rPr>
              <a:t> ole </a:t>
            </a:r>
            <a:r>
              <a:rPr lang="en-US" err="1">
                <a:solidFill>
                  <a:srgbClr val="000000"/>
                </a:solidFill>
                <a:latin typeface="Open Sans"/>
                <a:ea typeface="Open Sans"/>
                <a:cs typeface="Open Sans"/>
              </a:rPr>
              <a:t>vielä</a:t>
            </a:r>
            <a:r>
              <a:rPr lang="en-US">
                <a:solidFill>
                  <a:srgbClr val="000000"/>
                </a:solidFill>
                <a:latin typeface="Open Sans"/>
                <a:ea typeface="Open Sans"/>
                <a:cs typeface="Open Sans"/>
              </a:rPr>
              <a:t> suomi.fi-</a:t>
            </a:r>
            <a:r>
              <a:rPr lang="en-US" err="1">
                <a:solidFill>
                  <a:srgbClr val="000000"/>
                </a:solidFill>
                <a:latin typeface="Open Sans"/>
                <a:ea typeface="Open Sans"/>
                <a:cs typeface="Open Sans"/>
              </a:rPr>
              <a:t>maksut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palvelua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käytössä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laittakaa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Maksaminen</a:t>
            </a:r>
            <a:r>
              <a:rPr lang="en-US">
                <a:solidFill>
                  <a:srgbClr val="000000"/>
                </a:solidFill>
                <a:latin typeface="Open Sans"/>
                <a:ea typeface="Open Sans"/>
                <a:cs typeface="Open Sans"/>
              </a:rPr>
              <a:t> = Ei. </a:t>
            </a:r>
            <a:r>
              <a:rPr lang="en-US" err="1">
                <a:solidFill>
                  <a:srgbClr val="000000"/>
                </a:solidFill>
                <a:latin typeface="Open Sans"/>
                <a:ea typeface="Open Sans"/>
                <a:cs typeface="Open Sans"/>
              </a:rPr>
              <a:t>Näin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teillä</a:t>
            </a:r>
            <a:r>
              <a:rPr lang="en-US">
                <a:solidFill>
                  <a:srgbClr val="000000"/>
                </a:solidFill>
                <a:latin typeface="Open Sans"/>
                <a:ea typeface="Open Sans"/>
                <a:cs typeface="Open Sans"/>
              </a:rPr>
              <a:t> on </a:t>
            </a:r>
            <a:r>
              <a:rPr lang="en-US" err="1">
                <a:solidFill>
                  <a:srgbClr val="000000"/>
                </a:solidFill>
                <a:latin typeface="Open Sans"/>
                <a:ea typeface="Open Sans"/>
                <a:cs typeface="Open Sans"/>
              </a:rPr>
              <a:t>luettelo</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prosesseista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joihin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eMaksaminen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täytyy</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lisätä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kun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siihen</a:t>
            </a:r>
            <a:r>
              <a:rPr lang="en-US">
                <a:solidFill>
                  <a:srgbClr val="000000"/>
                </a:solidFill>
                <a:latin typeface="Open Sans"/>
                <a:ea typeface="Open Sans"/>
                <a:cs typeface="Open Sans"/>
              </a:rPr>
              <a:t> on </a:t>
            </a:r>
            <a:r>
              <a:rPr lang="en-US" err="1">
                <a:solidFill>
                  <a:srgbClr val="000000"/>
                </a:solidFill>
                <a:latin typeface="Open Sans"/>
                <a:ea typeface="Open Sans"/>
                <a:cs typeface="Open Sans"/>
              </a:rPr>
              <a:t>valmius</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resurssit</a:t>
            </a:r>
            <a:r>
              <a:rPr lang="en-US">
                <a:solidFill>
                  <a:srgbClr val="000000"/>
                </a:solidFill>
                <a:latin typeface="Open Sans"/>
                <a:ea typeface="Open Sans"/>
                <a:cs typeface="Open Sans"/>
              </a:rPr>
              <a:t>. </a:t>
            </a:r>
            <a:endParaRPr lang="en-US"/>
          </a:p>
        </p:txBody>
      </p:sp>
      <p:sp>
        <p:nvSpPr>
          <p:cNvPr id="9" name="TextBox 9">
            <a:extLst>
              <a:ext uri="{FF2B5EF4-FFF2-40B4-BE49-F238E27FC236}">
                <a16:creationId xmlns:a16="http://schemas.microsoft.com/office/drawing/2014/main" id="{B3F127D9-FD67-9625-CB45-0183C49307D2}"/>
              </a:ext>
            </a:extLst>
          </p:cNvPr>
          <p:cNvSpPr txBox="1"/>
          <p:nvPr/>
        </p:nvSpPr>
        <p:spPr>
          <a:xfrm>
            <a:off x="1353695" y="4534"/>
            <a:ext cx="11248340" cy="1441100"/>
          </a:xfrm>
          <a:prstGeom prst="rect">
            <a:avLst/>
          </a:prstGeom>
        </p:spPr>
        <p:txBody>
          <a:bodyPr wrap="square" lIns="0" tIns="0" rIns="0" bIns="0" rtlCol="0" anchor="t">
            <a:spAutoFit/>
          </a:bodyPr>
          <a:lstStyle/>
          <a:p>
            <a:pPr algn="ctr">
              <a:lnSpc>
                <a:spcPts val="5814"/>
              </a:lnSpc>
              <a:spcBef>
                <a:spcPct val="0"/>
              </a:spcBef>
            </a:pPr>
            <a:r>
              <a:rPr lang="en-US" sz="4400">
                <a:solidFill>
                  <a:srgbClr val="0165B0"/>
                </a:solidFill>
                <a:latin typeface="Montserrat Bold"/>
              </a:rPr>
              <a:t>METATIETOJEN HYÖDYNTÄMINEN </a:t>
            </a:r>
            <a:br>
              <a:rPr lang="en-US" sz="4400">
                <a:solidFill>
                  <a:srgbClr val="0165B0"/>
                </a:solidFill>
                <a:latin typeface="Montserrat Bold"/>
              </a:rPr>
            </a:br>
            <a:r>
              <a:rPr lang="en-US" sz="4400">
                <a:solidFill>
                  <a:srgbClr val="0165B0"/>
                </a:solidFill>
                <a:latin typeface="Montserrat Bold"/>
              </a:rPr>
              <a:t>HAUISSA JA NÄKYMISSÄ</a:t>
            </a:r>
          </a:p>
        </p:txBody>
      </p:sp>
      <p:sp>
        <p:nvSpPr>
          <p:cNvPr id="14" name="Tekstiruutu 13">
            <a:extLst>
              <a:ext uri="{FF2B5EF4-FFF2-40B4-BE49-F238E27FC236}">
                <a16:creationId xmlns:a16="http://schemas.microsoft.com/office/drawing/2014/main" id="{341E0DD1-6268-A175-A6A2-27518890C434}"/>
              </a:ext>
              <a:ext uri="{C183D7F6-B498-43B3-948B-1728B52AA6E4}">
                <adec:decorative xmlns:adec="http://schemas.microsoft.com/office/drawing/2017/decorative" val="1"/>
              </a:ext>
            </a:extLst>
          </p:cNvPr>
          <p:cNvSpPr txBox="1"/>
          <p:nvPr/>
        </p:nvSpPr>
        <p:spPr>
          <a:xfrm>
            <a:off x="14617337" y="1283618"/>
            <a:ext cx="3526972" cy="8488464"/>
          </a:xfrm>
          <a:prstGeom prst="rect">
            <a:avLst/>
          </a:prstGeom>
          <a:solidFill>
            <a:schemeClr val="accent6">
              <a:lumMod val="60000"/>
              <a:lumOff val="40000"/>
            </a:schemeClr>
          </a:solidFill>
          <a:ln>
            <a:solidFill>
              <a:schemeClr val="tx1"/>
            </a:solidFill>
          </a:ln>
        </p:spPr>
        <p:txBody>
          <a:bodyPr wrap="square" rtlCol="0">
            <a:spAutoFit/>
          </a:bodyPr>
          <a:lstStyle/>
          <a:p>
            <a:endParaRPr lang="fi-FI"/>
          </a:p>
        </p:txBody>
      </p:sp>
      <p:sp>
        <p:nvSpPr>
          <p:cNvPr id="15" name="Tekstiruutu 14">
            <a:extLst>
              <a:ext uri="{FF2B5EF4-FFF2-40B4-BE49-F238E27FC236}">
                <a16:creationId xmlns:a16="http://schemas.microsoft.com/office/drawing/2014/main" id="{D4C5A1F6-CA5D-5BD6-4522-40DC4FD1118C}"/>
              </a:ext>
            </a:extLst>
          </p:cNvPr>
          <p:cNvSpPr txBox="1"/>
          <p:nvPr/>
        </p:nvSpPr>
        <p:spPr>
          <a:xfrm>
            <a:off x="14617337" y="1298952"/>
            <a:ext cx="3526972" cy="369332"/>
          </a:xfrm>
          <a:prstGeom prst="rect">
            <a:avLst/>
          </a:prstGeom>
          <a:noFill/>
          <a:ln>
            <a:solidFill>
              <a:schemeClr val="tx1"/>
            </a:solidFill>
          </a:ln>
        </p:spPr>
        <p:txBody>
          <a:bodyPr wrap="square" rtlCol="0">
            <a:spAutoFit/>
          </a:bodyPr>
          <a:lstStyle/>
          <a:p>
            <a:r>
              <a:rPr lang="fi-FI"/>
              <a:t>3) Prosessit</a:t>
            </a:r>
          </a:p>
        </p:txBody>
      </p:sp>
      <p:sp>
        <p:nvSpPr>
          <p:cNvPr id="16" name="Tekstiruutu 15">
            <a:extLst>
              <a:ext uri="{FF2B5EF4-FFF2-40B4-BE49-F238E27FC236}">
                <a16:creationId xmlns:a16="http://schemas.microsoft.com/office/drawing/2014/main" id="{8DC99DB6-7B54-6837-283B-726C7B1FD0B1}"/>
              </a:ext>
            </a:extLst>
          </p:cNvPr>
          <p:cNvSpPr txBox="1"/>
          <p:nvPr/>
        </p:nvSpPr>
        <p:spPr>
          <a:xfrm>
            <a:off x="14761027" y="1735505"/>
            <a:ext cx="3222254" cy="3139321"/>
          </a:xfrm>
          <a:prstGeom prst="rect">
            <a:avLst/>
          </a:prstGeom>
          <a:solidFill>
            <a:schemeClr val="bg1"/>
          </a:solidFill>
          <a:ln>
            <a:solidFill>
              <a:schemeClr val="tx1"/>
            </a:solidFill>
          </a:ln>
        </p:spPr>
        <p:txBody>
          <a:bodyPr wrap="square" rtlCol="0">
            <a:spAutoFit/>
          </a:bodyPr>
          <a:lstStyle/>
          <a:p>
            <a:r>
              <a:rPr lang="fi-FI" sz="1100" b="1"/>
              <a:t>Perustiedot</a:t>
            </a:r>
          </a:p>
          <a:p>
            <a:r>
              <a:rPr lang="fi-FI" sz="1100"/>
              <a:t>Toimiala [linkki]</a:t>
            </a:r>
          </a:p>
          <a:p>
            <a:r>
              <a:rPr lang="fi-FI" sz="1100"/>
              <a:t>Tulosalue [linkki]</a:t>
            </a:r>
          </a:p>
          <a:p>
            <a:r>
              <a:rPr lang="fi-FI" sz="1100"/>
              <a:t>Tulosyksikkö [linkki]</a:t>
            </a:r>
          </a:p>
          <a:p>
            <a:r>
              <a:rPr lang="fi-FI" sz="1100"/>
              <a:t>Vastuullinen (A) [linkki]</a:t>
            </a:r>
          </a:p>
          <a:p>
            <a:r>
              <a:rPr lang="fi-FI" sz="1100"/>
              <a:t>Suorittaja (R) [linkki]</a:t>
            </a:r>
          </a:p>
          <a:p>
            <a:r>
              <a:rPr lang="fi-FI" sz="1100"/>
              <a:t>Neuvoja (C) [linkki, teksti]</a:t>
            </a:r>
          </a:p>
          <a:p>
            <a:r>
              <a:rPr lang="fi-FI" sz="1100"/>
              <a:t>Tiedotettava (I) [linkki, teksti]</a:t>
            </a:r>
          </a:p>
          <a:p>
            <a:r>
              <a:rPr lang="fi-FI" sz="1100"/>
              <a:t>Prosessityyppi [valintalista]</a:t>
            </a:r>
          </a:p>
          <a:p>
            <a:r>
              <a:rPr lang="fi-FI" sz="1100"/>
              <a:t>Tehtäväluokka ) [linkki]</a:t>
            </a:r>
          </a:p>
          <a:p>
            <a:r>
              <a:rPr lang="fi-FI" sz="1100"/>
              <a:t>Palveluluokka ) [linkki]</a:t>
            </a:r>
          </a:p>
          <a:p>
            <a:r>
              <a:rPr lang="fi-FI" sz="1100"/>
              <a:t>Liittyvät tietovarannot ) [linkki]</a:t>
            </a:r>
          </a:p>
          <a:p>
            <a:r>
              <a:rPr lang="fi-FI" sz="1100"/>
              <a:t>Liittyvät tietoaineistot ) [linkki]</a:t>
            </a:r>
          </a:p>
          <a:p>
            <a:r>
              <a:rPr lang="fi-FI" sz="1100"/>
              <a:t>Liittyvät tietojärjestelmät ) [linkki]</a:t>
            </a:r>
          </a:p>
          <a:p>
            <a:r>
              <a:rPr lang="fi-FI" sz="1100"/>
              <a:t>Luotettavuusvaatimus [valintalista]</a:t>
            </a:r>
          </a:p>
          <a:p>
            <a:r>
              <a:rPr lang="fi-FI" sz="1100"/>
              <a:t>Varautumistoimenpiteet [valintalista]</a:t>
            </a:r>
          </a:p>
          <a:p>
            <a:r>
              <a:rPr lang="fi-FI" sz="1100"/>
              <a:t>Sidosryhmät ) [linkki]</a:t>
            </a:r>
          </a:p>
          <a:p>
            <a:r>
              <a:rPr lang="fi-FI" sz="1100"/>
              <a:t>Elinkaaren tila [valintalista]</a:t>
            </a:r>
          </a:p>
        </p:txBody>
      </p:sp>
      <p:sp>
        <p:nvSpPr>
          <p:cNvPr id="17" name="Tekstiruutu 16">
            <a:extLst>
              <a:ext uri="{FF2B5EF4-FFF2-40B4-BE49-F238E27FC236}">
                <a16:creationId xmlns:a16="http://schemas.microsoft.com/office/drawing/2014/main" id="{154D460C-328F-1D40-87C4-E15FBE18E487}"/>
              </a:ext>
            </a:extLst>
          </p:cNvPr>
          <p:cNvSpPr txBox="1"/>
          <p:nvPr/>
        </p:nvSpPr>
        <p:spPr>
          <a:xfrm>
            <a:off x="14769696" y="4911915"/>
            <a:ext cx="3222254" cy="769441"/>
          </a:xfrm>
          <a:prstGeom prst="rect">
            <a:avLst/>
          </a:prstGeom>
          <a:solidFill>
            <a:schemeClr val="bg1"/>
          </a:solidFill>
          <a:ln>
            <a:solidFill>
              <a:schemeClr val="tx1"/>
            </a:solidFill>
          </a:ln>
        </p:spPr>
        <p:txBody>
          <a:bodyPr wrap="square" rtlCol="0">
            <a:spAutoFit/>
          </a:bodyPr>
          <a:lstStyle/>
          <a:p>
            <a:r>
              <a:rPr lang="fi-FI" sz="1100" b="1"/>
              <a:t>Kuvauksen ylläpitotiedot</a:t>
            </a:r>
          </a:p>
          <a:p>
            <a:r>
              <a:rPr lang="fi-FI" sz="1100"/>
              <a:t>Kuvausvastuu [linkki, teksti]</a:t>
            </a:r>
          </a:p>
          <a:p>
            <a:r>
              <a:rPr lang="fi-FI" sz="1100"/>
              <a:t>Status [valintalista]</a:t>
            </a:r>
          </a:p>
          <a:p>
            <a:r>
              <a:rPr lang="fi-FI" sz="1100"/>
              <a:t>Tarkistettu [päivämäärä] [linkki, teksti]</a:t>
            </a:r>
          </a:p>
        </p:txBody>
      </p:sp>
      <p:sp>
        <p:nvSpPr>
          <p:cNvPr id="18" name="Tekstiruutu 17">
            <a:extLst>
              <a:ext uri="{FF2B5EF4-FFF2-40B4-BE49-F238E27FC236}">
                <a16:creationId xmlns:a16="http://schemas.microsoft.com/office/drawing/2014/main" id="{E9529A88-87FF-A8B2-EAF3-567E2B7A9FA6}"/>
              </a:ext>
            </a:extLst>
          </p:cNvPr>
          <p:cNvSpPr txBox="1"/>
          <p:nvPr/>
        </p:nvSpPr>
        <p:spPr>
          <a:xfrm>
            <a:off x="14761027" y="5733555"/>
            <a:ext cx="3222254" cy="2631490"/>
          </a:xfrm>
          <a:prstGeom prst="rect">
            <a:avLst/>
          </a:prstGeom>
          <a:solidFill>
            <a:schemeClr val="bg1"/>
          </a:solidFill>
          <a:ln w="28575">
            <a:solidFill>
              <a:srgbClr val="FF0000"/>
            </a:solidFill>
          </a:ln>
        </p:spPr>
        <p:txBody>
          <a:bodyPr wrap="square" rtlCol="0">
            <a:spAutoFit/>
          </a:bodyPr>
          <a:lstStyle/>
          <a:p>
            <a:r>
              <a:rPr lang="fi-FI" sz="1100" b="1"/>
              <a:t>Digitalisaation seuranta</a:t>
            </a:r>
          </a:p>
          <a:p>
            <a:r>
              <a:rPr lang="fi-FI" sz="1100"/>
              <a:t>Projektin käynnistysvuosi [vuosiluku]</a:t>
            </a:r>
          </a:p>
          <a:p>
            <a:r>
              <a:rPr lang="fi-FI" sz="1100"/>
              <a:t>Projektin päättymisvuosi [vuosiluku]</a:t>
            </a:r>
          </a:p>
          <a:p>
            <a:r>
              <a:rPr lang="fi-FI" sz="1100"/>
              <a:t>Digitalisointiaste % [luku]</a:t>
            </a:r>
          </a:p>
          <a:p>
            <a:r>
              <a:rPr lang="fi-FI" sz="1100"/>
              <a:t>Vireilletulo [valintalista]</a:t>
            </a:r>
          </a:p>
          <a:p>
            <a:r>
              <a:rPr lang="fi-FI" sz="1100"/>
              <a:t>Käsittely [valintalista]</a:t>
            </a:r>
          </a:p>
          <a:p>
            <a:r>
              <a:rPr lang="fi-FI" sz="1100"/>
              <a:t>Täydennys [valintalista]</a:t>
            </a:r>
          </a:p>
          <a:p>
            <a:r>
              <a:rPr lang="fi-FI" sz="1100"/>
              <a:t>Päätöksenteko [valintalista]</a:t>
            </a:r>
          </a:p>
          <a:p>
            <a:r>
              <a:rPr lang="fi-FI" sz="1100"/>
              <a:t>Tiedoksianto [valintalista]</a:t>
            </a:r>
          </a:p>
          <a:p>
            <a:r>
              <a:rPr lang="fi-FI" sz="1100"/>
              <a:t>Seuranta [valintalista]</a:t>
            </a:r>
          </a:p>
          <a:p>
            <a:r>
              <a:rPr lang="fi-FI" sz="1100"/>
              <a:t>Allekirjoitus [valintalista]</a:t>
            </a:r>
          </a:p>
          <a:p>
            <a:r>
              <a:rPr lang="fi-FI" sz="1100"/>
              <a:t>Arkistointi [valintalista]</a:t>
            </a:r>
          </a:p>
          <a:p>
            <a:r>
              <a:rPr lang="fi-FI" sz="1100"/>
              <a:t>Laskutus [valintalista]</a:t>
            </a:r>
          </a:p>
          <a:p>
            <a:r>
              <a:rPr lang="fi-FI" sz="1100"/>
              <a:t>Maksaminen [valintalista]</a:t>
            </a:r>
          </a:p>
          <a:p>
            <a:r>
              <a:rPr lang="fi-FI" sz="1100"/>
              <a:t>Jokin muu kohde [valintalista]</a:t>
            </a:r>
          </a:p>
        </p:txBody>
      </p:sp>
      <p:sp>
        <p:nvSpPr>
          <p:cNvPr id="19" name="Tekstiruutu 18">
            <a:extLst>
              <a:ext uri="{FF2B5EF4-FFF2-40B4-BE49-F238E27FC236}">
                <a16:creationId xmlns:a16="http://schemas.microsoft.com/office/drawing/2014/main" id="{33815695-97C1-9C71-0D24-64BF2FD4BB66}"/>
              </a:ext>
            </a:extLst>
          </p:cNvPr>
          <p:cNvSpPr txBox="1"/>
          <p:nvPr/>
        </p:nvSpPr>
        <p:spPr>
          <a:xfrm>
            <a:off x="14769696" y="8382086"/>
            <a:ext cx="3222254" cy="600164"/>
          </a:xfrm>
          <a:prstGeom prst="rect">
            <a:avLst/>
          </a:prstGeom>
          <a:solidFill>
            <a:schemeClr val="bg1"/>
          </a:solidFill>
          <a:ln>
            <a:solidFill>
              <a:schemeClr val="tx1"/>
            </a:solidFill>
          </a:ln>
        </p:spPr>
        <p:txBody>
          <a:bodyPr wrap="square" rtlCol="0">
            <a:spAutoFit/>
          </a:bodyPr>
          <a:lstStyle/>
          <a:p>
            <a:r>
              <a:rPr lang="fi-FI" sz="1100"/>
              <a:t>Prosessin tarkoitus * [teksti]</a:t>
            </a:r>
          </a:p>
          <a:p>
            <a:r>
              <a:rPr lang="fi-FI" sz="1100"/>
              <a:t>Prosessin vaiheet [teksti]</a:t>
            </a:r>
          </a:p>
          <a:p>
            <a:r>
              <a:rPr lang="fi-FI" sz="1100"/>
              <a:t>Sidokset edeltäviin prosesseihin * [linkki]</a:t>
            </a:r>
          </a:p>
        </p:txBody>
      </p:sp>
      <p:sp>
        <p:nvSpPr>
          <p:cNvPr id="20" name="Tekstiruutu 19">
            <a:extLst>
              <a:ext uri="{FF2B5EF4-FFF2-40B4-BE49-F238E27FC236}">
                <a16:creationId xmlns:a16="http://schemas.microsoft.com/office/drawing/2014/main" id="{CD88C187-3E9B-90D1-CD94-E50384F9314D}"/>
              </a:ext>
            </a:extLst>
          </p:cNvPr>
          <p:cNvSpPr txBox="1"/>
          <p:nvPr/>
        </p:nvSpPr>
        <p:spPr>
          <a:xfrm>
            <a:off x="14761027" y="9062510"/>
            <a:ext cx="3222254" cy="600164"/>
          </a:xfrm>
          <a:prstGeom prst="rect">
            <a:avLst/>
          </a:prstGeom>
          <a:solidFill>
            <a:schemeClr val="bg1"/>
          </a:solidFill>
          <a:ln>
            <a:solidFill>
              <a:schemeClr val="tx1"/>
            </a:solidFill>
          </a:ln>
        </p:spPr>
        <p:txBody>
          <a:bodyPr wrap="square" rtlCol="0">
            <a:spAutoFit/>
          </a:bodyPr>
          <a:lstStyle/>
          <a:p>
            <a:r>
              <a:rPr lang="fi-FI" sz="1100" b="1" err="1"/>
              <a:t>Incoming</a:t>
            </a:r>
            <a:r>
              <a:rPr lang="fi-FI" sz="1100" b="1"/>
              <a:t> </a:t>
            </a:r>
            <a:r>
              <a:rPr lang="fi-FI" sz="1100" b="1" err="1"/>
              <a:t>links</a:t>
            </a:r>
            <a:endParaRPr lang="fi-FI" sz="1100" b="1"/>
          </a:p>
          <a:p>
            <a:r>
              <a:rPr lang="fi-FI" sz="1100"/>
              <a:t>Tietosuoja-arvioinnit [linkki]</a:t>
            </a:r>
          </a:p>
          <a:p>
            <a:r>
              <a:rPr lang="fi-FI" sz="1100"/>
              <a:t>Muutosvaikutusten arvioinnit [linkki]</a:t>
            </a:r>
          </a:p>
        </p:txBody>
      </p:sp>
      <p:sp>
        <p:nvSpPr>
          <p:cNvPr id="24" name="Tekstiruutu 23">
            <a:extLst>
              <a:ext uri="{FF2B5EF4-FFF2-40B4-BE49-F238E27FC236}">
                <a16:creationId xmlns:a16="http://schemas.microsoft.com/office/drawing/2014/main" id="{EE2187D5-94F6-C2CF-CE51-8E1BE84BD1DA}"/>
              </a:ext>
            </a:extLst>
          </p:cNvPr>
          <p:cNvSpPr txBox="1"/>
          <p:nvPr/>
        </p:nvSpPr>
        <p:spPr>
          <a:xfrm>
            <a:off x="11258038" y="1186986"/>
            <a:ext cx="3222139" cy="646331"/>
          </a:xfrm>
          <a:prstGeom prst="rect">
            <a:avLst/>
          </a:prstGeom>
          <a:noFill/>
        </p:spPr>
        <p:txBody>
          <a:bodyPr wrap="square" rtlCol="0">
            <a:spAutoFit/>
          </a:bodyPr>
          <a:lstStyle/>
          <a:p>
            <a:r>
              <a:rPr lang="fi-FI"/>
              <a:t>Kuvauksen digitalisaation </a:t>
            </a:r>
            <a:br>
              <a:rPr lang="fi-FI"/>
            </a:br>
            <a:r>
              <a:rPr lang="fi-FI"/>
              <a:t>seuranta-taulukko prosessilla</a:t>
            </a:r>
          </a:p>
        </p:txBody>
      </p:sp>
      <p:sp>
        <p:nvSpPr>
          <p:cNvPr id="25" name="Tekstiruutu 24">
            <a:extLst>
              <a:ext uri="{FF2B5EF4-FFF2-40B4-BE49-F238E27FC236}">
                <a16:creationId xmlns:a16="http://schemas.microsoft.com/office/drawing/2014/main" id="{457FF495-2ED0-EDF7-8716-B9500BE4D461}"/>
              </a:ext>
            </a:extLst>
          </p:cNvPr>
          <p:cNvSpPr txBox="1"/>
          <p:nvPr/>
        </p:nvSpPr>
        <p:spPr>
          <a:xfrm>
            <a:off x="14525897" y="874156"/>
            <a:ext cx="3618412" cy="369332"/>
          </a:xfrm>
          <a:prstGeom prst="rect">
            <a:avLst/>
          </a:prstGeom>
          <a:noFill/>
        </p:spPr>
        <p:txBody>
          <a:bodyPr wrap="square" rtlCol="0">
            <a:spAutoFit/>
          </a:bodyPr>
          <a:lstStyle/>
          <a:p>
            <a:r>
              <a:rPr lang="fi-FI"/>
              <a:t>Prosessikuvauksen metatietomalli</a:t>
            </a:r>
          </a:p>
        </p:txBody>
      </p:sp>
      <p:pic>
        <p:nvPicPr>
          <p:cNvPr id="1026" name="Picture 2">
            <a:extLst>
              <a:ext uri="{FF2B5EF4-FFF2-40B4-BE49-F238E27FC236}">
                <a16:creationId xmlns:a16="http://schemas.microsoft.com/office/drawing/2014/main" id="{D1BE70D7-CDB2-DF39-8E34-6E0D43BB3B3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8777" y="1881550"/>
            <a:ext cx="3067050" cy="41910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21EBEBCD-B4FE-4FA2-394C-D1F708CDE2A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06614" y="6172728"/>
            <a:ext cx="13149439" cy="4150431"/>
          </a:xfrm>
          <a:prstGeom prst="rect">
            <a:avLst/>
          </a:prstGeom>
        </p:spPr>
      </p:pic>
      <p:cxnSp>
        <p:nvCxnSpPr>
          <p:cNvPr id="21" name="Suora nuoliyhdysviiva 20">
            <a:extLst>
              <a:ext uri="{FF2B5EF4-FFF2-40B4-BE49-F238E27FC236}">
                <a16:creationId xmlns:a16="http://schemas.microsoft.com/office/drawing/2014/main" id="{D627CA10-5EBB-E666-214A-67DF7B16627C}"/>
              </a:ext>
              <a:ext uri="{C183D7F6-B498-43B3-948B-1728B52AA6E4}">
                <adec:decorative xmlns:adec="http://schemas.microsoft.com/office/drawing/2017/decorative" val="1"/>
              </a:ext>
            </a:extLst>
          </p:cNvPr>
          <p:cNvCxnSpPr>
            <a:cxnSpLocks/>
          </p:cNvCxnSpPr>
          <p:nvPr/>
        </p:nvCxnSpPr>
        <p:spPr>
          <a:xfrm flipH="1">
            <a:off x="10337116" y="5066259"/>
            <a:ext cx="1011661" cy="14049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2BF29E87-D7C9-9D3D-8742-4BDC2DA6A92C}"/>
              </a:ext>
              <a:ext uri="{C183D7F6-B498-43B3-948B-1728B52AA6E4}">
                <adec:decorative xmlns:adec="http://schemas.microsoft.com/office/drawing/2017/decorative" val="1"/>
              </a:ext>
            </a:extLst>
          </p:cNvPr>
          <p:cNvCxnSpPr>
            <a:cxnSpLocks/>
            <a:stCxn id="18" idx="1"/>
          </p:cNvCxnSpPr>
          <p:nvPr/>
        </p:nvCxnSpPr>
        <p:spPr>
          <a:xfrm flipH="1" flipV="1">
            <a:off x="14107886" y="6072550"/>
            <a:ext cx="653141" cy="976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30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12245430" y="4248175"/>
            <a:ext cx="9318079" cy="2923314"/>
            <a:chOff x="0" y="0"/>
            <a:chExt cx="3006794" cy="655032"/>
          </a:xfrm>
        </p:grpSpPr>
        <p:sp>
          <p:nvSpPr>
            <p:cNvPr id="3" name="Freeform 3"/>
            <p:cNvSpPr/>
            <p:nvPr/>
          </p:nvSpPr>
          <p:spPr>
            <a:xfrm>
              <a:off x="0" y="0"/>
              <a:ext cx="3006794" cy="655032"/>
            </a:xfrm>
            <a:custGeom>
              <a:avLst/>
              <a:gdLst/>
              <a:ahLst/>
              <a:cxnLst/>
              <a:rect l="l" t="t" r="r" b="b"/>
              <a:pathLst>
                <a:path w="3006794" h="655032">
                  <a:moveTo>
                    <a:pt x="0" y="0"/>
                  </a:moveTo>
                  <a:lnTo>
                    <a:pt x="3006794" y="0"/>
                  </a:lnTo>
                  <a:lnTo>
                    <a:pt x="3006794"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3006794" cy="6931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48602" y="7371"/>
            <a:ext cx="18338934" cy="1197877"/>
            <a:chOff x="0" y="0"/>
            <a:chExt cx="5082665" cy="655032"/>
          </a:xfrm>
        </p:grpSpPr>
        <p:sp>
          <p:nvSpPr>
            <p:cNvPr id="6" name="Freeform 6"/>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C183D7F6-B498-43B3-948B-1728B52AA6E4}">
                <adec:decorative xmlns:adec="http://schemas.microsoft.com/office/drawing/2017/decorative" val="1"/>
              </a:ext>
            </a:extLst>
          </p:cNvPr>
          <p:cNvSpPr/>
          <p:nvPr/>
        </p:nvSpPr>
        <p:spPr>
          <a:xfrm rot="16200000">
            <a:off x="9352168" y="3081865"/>
            <a:ext cx="9983779" cy="4626328"/>
          </a:xfrm>
          <a:custGeom>
            <a:avLst/>
            <a:gdLst/>
            <a:ahLst/>
            <a:cxnLst/>
            <a:rect l="l" t="t" r="r" b="b"/>
            <a:pathLst>
              <a:path w="18343032" h="4562829">
                <a:moveTo>
                  <a:pt x="0" y="0"/>
                </a:moveTo>
                <a:lnTo>
                  <a:pt x="18343032" y="0"/>
                </a:lnTo>
                <a:lnTo>
                  <a:pt x="18343032" y="4562830"/>
                </a:lnTo>
                <a:lnTo>
                  <a:pt x="0" y="4562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a:extLst>
              <a:ext uri="{C183D7F6-B498-43B3-948B-1728B52AA6E4}">
                <adec:decorative xmlns:adec="http://schemas.microsoft.com/office/drawing/2017/decorative" val="1"/>
              </a:ext>
            </a:extLst>
          </p:cNvPr>
          <p:cNvSpPr/>
          <p:nvPr/>
        </p:nvSpPr>
        <p:spPr>
          <a:xfrm rot="5400000">
            <a:off x="17108341" y="68858"/>
            <a:ext cx="911593" cy="100809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10" name="Freeform 10">
            <a:extLst>
              <a:ext uri="{C183D7F6-B498-43B3-948B-1728B52AA6E4}">
                <adec:decorative xmlns:adec="http://schemas.microsoft.com/office/drawing/2017/decorative" val="1"/>
              </a:ext>
            </a:extLst>
          </p:cNvPr>
          <p:cNvSpPr/>
          <p:nvPr/>
        </p:nvSpPr>
        <p:spPr>
          <a:xfrm>
            <a:off x="15736031" y="8813064"/>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5"/>
            <a:stretch>
              <a:fillRect/>
            </a:stretch>
          </a:blipFill>
        </p:spPr>
        <p:txBody>
          <a:bodyPr/>
          <a:lstStyle/>
          <a:p>
            <a:endParaRPr lang="fi-FI"/>
          </a:p>
        </p:txBody>
      </p:sp>
      <p:sp>
        <p:nvSpPr>
          <p:cNvPr id="11" name="TextBox 11"/>
          <p:cNvSpPr txBox="1"/>
          <p:nvPr/>
        </p:nvSpPr>
        <p:spPr>
          <a:xfrm>
            <a:off x="596634" y="1928650"/>
            <a:ext cx="13423529" cy="7645619"/>
          </a:xfrm>
          <a:prstGeom prst="rect">
            <a:avLst/>
          </a:prstGeom>
        </p:spPr>
        <p:txBody>
          <a:bodyPr lIns="0" tIns="0" rIns="0" bIns="0" rtlCol="0" anchor="t">
            <a:spAutoFit/>
          </a:bodyPr>
          <a:lstStyle/>
          <a:p>
            <a:pPr>
              <a:lnSpc>
                <a:spcPts val="3982"/>
              </a:lnSpc>
            </a:pPr>
            <a:r>
              <a:rPr lang="en-US" sz="2400" err="1">
                <a:solidFill>
                  <a:srgbClr val="000000"/>
                </a:solidFill>
                <a:latin typeface="Open Sans"/>
              </a:rPr>
              <a:t>Hyödynnettävän</a:t>
            </a:r>
            <a:r>
              <a:rPr lang="en-US" sz="2400">
                <a:solidFill>
                  <a:srgbClr val="000000"/>
                </a:solidFill>
                <a:latin typeface="Open Sans"/>
              </a:rPr>
              <a:t> </a:t>
            </a:r>
            <a:r>
              <a:rPr lang="en-US" sz="2400" err="1">
                <a:solidFill>
                  <a:srgbClr val="000000"/>
                </a:solidFill>
                <a:latin typeface="Open Sans"/>
              </a:rPr>
              <a:t>tiedonhallintamallin</a:t>
            </a:r>
            <a:r>
              <a:rPr lang="en-US" sz="2400">
                <a:solidFill>
                  <a:srgbClr val="000000"/>
                </a:solidFill>
                <a:latin typeface="Open Sans"/>
              </a:rPr>
              <a:t> </a:t>
            </a:r>
            <a:r>
              <a:rPr lang="en-US" sz="2400" err="1">
                <a:solidFill>
                  <a:srgbClr val="000000"/>
                </a:solidFill>
                <a:latin typeface="Open Sans"/>
              </a:rPr>
              <a:t>kuvaukset</a:t>
            </a:r>
            <a:r>
              <a:rPr lang="en-US" sz="2400">
                <a:solidFill>
                  <a:srgbClr val="000000"/>
                </a:solidFill>
                <a:latin typeface="Open Sans"/>
              </a:rPr>
              <a:t> on </a:t>
            </a:r>
            <a:r>
              <a:rPr lang="en-US" sz="2400" err="1">
                <a:solidFill>
                  <a:srgbClr val="000000"/>
                </a:solidFill>
                <a:latin typeface="Open Sans"/>
              </a:rPr>
              <a:t>tärkeä</a:t>
            </a:r>
            <a:r>
              <a:rPr lang="en-US" sz="2400">
                <a:solidFill>
                  <a:srgbClr val="000000"/>
                </a:solidFill>
                <a:latin typeface="Open Sans"/>
              </a:rPr>
              <a:t> </a:t>
            </a:r>
            <a:r>
              <a:rPr lang="en-US" sz="2400" err="1">
                <a:solidFill>
                  <a:srgbClr val="000000"/>
                </a:solidFill>
                <a:latin typeface="Open Sans"/>
              </a:rPr>
              <a:t>saada</a:t>
            </a:r>
            <a:r>
              <a:rPr lang="en-US" sz="2400">
                <a:solidFill>
                  <a:srgbClr val="000000"/>
                </a:solidFill>
                <a:latin typeface="Open Sans"/>
              </a:rPr>
              <a:t> </a:t>
            </a:r>
            <a:r>
              <a:rPr lang="en-US" sz="2400" err="1">
                <a:solidFill>
                  <a:srgbClr val="000000"/>
                </a:solidFill>
                <a:latin typeface="Open Sans"/>
              </a:rPr>
              <a:t>näkymään</a:t>
            </a:r>
            <a:r>
              <a:rPr lang="en-US" sz="2400">
                <a:solidFill>
                  <a:srgbClr val="000000"/>
                </a:solidFill>
                <a:latin typeface="Open Sans"/>
              </a:rPr>
              <a:t> </a:t>
            </a:r>
            <a:r>
              <a:rPr lang="en-US" sz="2400" err="1">
                <a:solidFill>
                  <a:srgbClr val="000000"/>
                </a:solidFill>
                <a:latin typeface="Open Sans"/>
              </a:rPr>
              <a:t>automaattisesti</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Toimialoittain</a:t>
            </a:r>
            <a:r>
              <a:rPr lang="en-US" sz="2400">
                <a:solidFill>
                  <a:srgbClr val="000000"/>
                </a:solidFill>
                <a:latin typeface="Open Sans"/>
              </a:rPr>
              <a:t>​</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Tulosalueittain</a:t>
            </a:r>
            <a:r>
              <a:rPr lang="en-US" sz="2400">
                <a:solidFill>
                  <a:srgbClr val="000000"/>
                </a:solidFill>
                <a:latin typeface="Open Sans"/>
              </a:rPr>
              <a:t>​</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Tulosyksiköittäin</a:t>
            </a:r>
            <a:r>
              <a:rPr lang="en-US" sz="2400">
                <a:solidFill>
                  <a:srgbClr val="000000"/>
                </a:solidFill>
                <a:latin typeface="Open Sans"/>
              </a:rPr>
              <a:t>​</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Vastuullinen</a:t>
            </a:r>
            <a:r>
              <a:rPr lang="en-US" sz="2400">
                <a:solidFill>
                  <a:srgbClr val="000000"/>
                </a:solidFill>
                <a:latin typeface="Open Sans"/>
              </a:rPr>
              <a:t> </a:t>
            </a:r>
            <a:r>
              <a:rPr lang="en-US" sz="2400" err="1">
                <a:solidFill>
                  <a:srgbClr val="000000"/>
                </a:solidFill>
                <a:latin typeface="Open Sans"/>
              </a:rPr>
              <a:t>viranhaltija</a:t>
            </a:r>
            <a:r>
              <a:rPr lang="en-US" sz="2400">
                <a:solidFill>
                  <a:srgbClr val="000000"/>
                </a:solidFill>
                <a:latin typeface="Open Sans"/>
              </a:rPr>
              <a:t> (</a:t>
            </a:r>
            <a:r>
              <a:rPr lang="en-US" sz="2400" err="1">
                <a:solidFill>
                  <a:srgbClr val="000000"/>
                </a:solidFill>
                <a:latin typeface="Open Sans"/>
              </a:rPr>
              <a:t>omistaja</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ea typeface="Open Sans"/>
                <a:cs typeface="Open Sans"/>
              </a:rPr>
              <a:t>Suorittavan</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roolin</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mukaan</a:t>
            </a:r>
            <a:r>
              <a:rPr lang="en-US" sz="2400">
                <a:solidFill>
                  <a:srgbClr val="000000"/>
                </a:solidFill>
                <a:latin typeface="Open Sans"/>
                <a:ea typeface="Open Sans"/>
                <a:cs typeface="Open Sans"/>
              </a:rPr>
              <a:t> (vain </a:t>
            </a:r>
            <a:r>
              <a:rPr lang="en-US" sz="2400" err="1">
                <a:solidFill>
                  <a:srgbClr val="000000"/>
                </a:solidFill>
                <a:latin typeface="Open Sans"/>
                <a:ea typeface="Open Sans"/>
                <a:cs typeface="Open Sans"/>
              </a:rPr>
              <a:t>prosesseilla</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esim</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esihenkilö</a:t>
            </a:r>
            <a:r>
              <a:rPr lang="en-US" sz="2400">
                <a:solidFill>
                  <a:srgbClr val="000000"/>
                </a:solidFill>
                <a:latin typeface="Open Sans"/>
                <a:ea typeface="Open Sans"/>
                <a:cs typeface="Open Sans"/>
              </a:rPr>
              <a:t>)</a:t>
            </a:r>
          </a:p>
          <a:p>
            <a:pPr>
              <a:lnSpc>
                <a:spcPts val="3982"/>
              </a:lnSpc>
            </a:pPr>
            <a:endParaRPr lang="en-US" sz="2400">
              <a:solidFill>
                <a:srgbClr val="000000"/>
              </a:solidFill>
              <a:latin typeface="Open Sans"/>
            </a:endParaRPr>
          </a:p>
          <a:p>
            <a:pPr>
              <a:lnSpc>
                <a:spcPts val="3982"/>
              </a:lnSpc>
            </a:pPr>
            <a:r>
              <a:rPr lang="en-US" sz="2400" err="1">
                <a:solidFill>
                  <a:srgbClr val="000000"/>
                </a:solidFill>
                <a:latin typeface="Open Sans"/>
              </a:rPr>
              <a:t>Edellytys</a:t>
            </a:r>
            <a:r>
              <a:rPr lang="en-US" sz="2400">
                <a:solidFill>
                  <a:srgbClr val="000000"/>
                </a:solidFill>
                <a:latin typeface="Open Sans"/>
              </a:rPr>
              <a:t> </a:t>
            </a:r>
            <a:r>
              <a:rPr lang="en-US" sz="2400" err="1">
                <a:solidFill>
                  <a:srgbClr val="000000"/>
                </a:solidFill>
                <a:latin typeface="Open Sans"/>
              </a:rPr>
              <a:t>tälle</a:t>
            </a:r>
            <a:r>
              <a:rPr lang="en-US" sz="2400">
                <a:solidFill>
                  <a:srgbClr val="000000"/>
                </a:solidFill>
                <a:latin typeface="Open Sans"/>
              </a:rPr>
              <a:t> on </a:t>
            </a:r>
            <a:r>
              <a:rPr lang="en-US" sz="2400" b="1" err="1">
                <a:solidFill>
                  <a:srgbClr val="000000"/>
                </a:solidFill>
                <a:latin typeface="Open Sans"/>
              </a:rPr>
              <a:t>linkittää</a:t>
            </a:r>
            <a:r>
              <a:rPr lang="en-US" sz="2400" b="1">
                <a:solidFill>
                  <a:srgbClr val="000000"/>
                </a:solidFill>
                <a:latin typeface="Open Sans"/>
              </a:rPr>
              <a:t> </a:t>
            </a:r>
            <a:r>
              <a:rPr lang="en-US" sz="2400" b="1" err="1">
                <a:solidFill>
                  <a:srgbClr val="000000"/>
                </a:solidFill>
                <a:latin typeface="Open Sans"/>
              </a:rPr>
              <a:t>edellä</a:t>
            </a:r>
            <a:r>
              <a:rPr lang="en-US" sz="2400" b="1">
                <a:solidFill>
                  <a:srgbClr val="000000"/>
                </a:solidFill>
                <a:latin typeface="Open Sans"/>
              </a:rPr>
              <a:t> </a:t>
            </a:r>
            <a:r>
              <a:rPr lang="en-US" sz="2400" b="1" err="1">
                <a:solidFill>
                  <a:srgbClr val="000000"/>
                </a:solidFill>
                <a:latin typeface="Open Sans"/>
              </a:rPr>
              <a:t>mainitut</a:t>
            </a:r>
            <a:r>
              <a:rPr lang="en-US" sz="2400" b="1">
                <a:solidFill>
                  <a:srgbClr val="000000"/>
                </a:solidFill>
                <a:latin typeface="Open Sans"/>
              </a:rPr>
              <a:t> </a:t>
            </a:r>
            <a:r>
              <a:rPr lang="en-US" sz="2400" b="1" err="1">
                <a:solidFill>
                  <a:srgbClr val="000000"/>
                </a:solidFill>
                <a:latin typeface="Open Sans"/>
              </a:rPr>
              <a:t>tiedot</a:t>
            </a:r>
            <a:r>
              <a:rPr lang="en-US" sz="2400">
                <a:solidFill>
                  <a:srgbClr val="000000"/>
                </a:solidFill>
                <a:latin typeface="Open Sans"/>
              </a:rPr>
              <a:t> </a:t>
            </a:r>
            <a:r>
              <a:rPr lang="en-US" sz="2400" err="1">
                <a:solidFill>
                  <a:srgbClr val="000000"/>
                </a:solidFill>
                <a:latin typeface="Open Sans"/>
              </a:rPr>
              <a:t>tiedonhallintamallin</a:t>
            </a:r>
            <a:r>
              <a:rPr lang="en-US" sz="2400">
                <a:solidFill>
                  <a:srgbClr val="000000"/>
                </a:solidFill>
                <a:latin typeface="Open Sans"/>
              </a:rPr>
              <a:t> </a:t>
            </a:r>
            <a:r>
              <a:rPr lang="en-US" sz="2400" b="1" err="1">
                <a:solidFill>
                  <a:srgbClr val="000000"/>
                </a:solidFill>
                <a:latin typeface="Open Sans"/>
              </a:rPr>
              <a:t>kuvauksiin</a:t>
            </a:r>
            <a:r>
              <a:rPr lang="en-US" sz="2400" b="1">
                <a:solidFill>
                  <a:srgbClr val="000000"/>
                </a:solidFill>
                <a:latin typeface="Open Sans"/>
              </a:rPr>
              <a:t>​</a:t>
            </a:r>
            <a:endParaRPr lang="en-US" sz="2400" b="1">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Prosessit</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Sovellukset</a:t>
            </a:r>
            <a:r>
              <a:rPr lang="en-US" sz="2400">
                <a:solidFill>
                  <a:srgbClr val="000000"/>
                </a:solidFill>
                <a:latin typeface="Open Sans"/>
              </a:rPr>
              <a:t> ja </a:t>
            </a:r>
            <a:r>
              <a:rPr lang="en-US" sz="2400" err="1">
                <a:solidFill>
                  <a:srgbClr val="000000"/>
                </a:solidFill>
                <a:latin typeface="Open Sans"/>
              </a:rPr>
              <a:t>järjestelmät</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Tietovarannot</a:t>
            </a:r>
            <a:r>
              <a:rPr lang="en-US" sz="2400">
                <a:solidFill>
                  <a:srgbClr val="000000"/>
                </a:solidFill>
                <a:latin typeface="Open Sans"/>
              </a:rPr>
              <a:t> *, </a:t>
            </a:r>
            <a:r>
              <a:rPr lang="en-US" sz="2400" err="1">
                <a:solidFill>
                  <a:srgbClr val="000000"/>
                </a:solidFill>
                <a:latin typeface="Open Sans"/>
              </a:rPr>
              <a:t>tietoaineistot</a:t>
            </a:r>
            <a:r>
              <a:rPr lang="en-US" sz="2400">
                <a:solidFill>
                  <a:srgbClr val="000000"/>
                </a:solidFill>
                <a:latin typeface="Open Sans"/>
              </a:rPr>
              <a:t>, </a:t>
            </a:r>
            <a:r>
              <a:rPr lang="en-US" sz="2400" err="1">
                <a:solidFill>
                  <a:srgbClr val="000000"/>
                </a:solidFill>
                <a:latin typeface="Open Sans"/>
              </a:rPr>
              <a:t>selosteet</a:t>
            </a:r>
            <a:r>
              <a:rPr lang="en-US" sz="2400">
                <a:solidFill>
                  <a:srgbClr val="000000"/>
                </a:solidFill>
                <a:latin typeface="Open Sans"/>
              </a:rPr>
              <a:t> </a:t>
            </a:r>
            <a:r>
              <a:rPr lang="en-US" sz="2400" err="1">
                <a:solidFill>
                  <a:srgbClr val="000000"/>
                </a:solidFill>
                <a:latin typeface="Open Sans"/>
              </a:rPr>
              <a:t>henkilötiedon</a:t>
            </a:r>
            <a:r>
              <a:rPr lang="en-US" sz="2400">
                <a:solidFill>
                  <a:srgbClr val="000000"/>
                </a:solidFill>
                <a:latin typeface="Open Sans"/>
              </a:rPr>
              <a:t> </a:t>
            </a:r>
            <a:r>
              <a:rPr lang="en-US" sz="2400" err="1">
                <a:solidFill>
                  <a:srgbClr val="000000"/>
                </a:solidFill>
                <a:latin typeface="Open Sans"/>
              </a:rPr>
              <a:t>käsitelystä</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Laitteet</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Rajapinnat</a:t>
            </a:r>
            <a:r>
              <a:rPr lang="en-US" sz="2400">
                <a:solidFill>
                  <a:srgbClr val="000000"/>
                </a:solidFill>
                <a:latin typeface="Open Sans"/>
              </a:rPr>
              <a:t>​</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err="1">
                <a:solidFill>
                  <a:srgbClr val="000000"/>
                </a:solidFill>
                <a:latin typeface="Open Sans"/>
              </a:rPr>
              <a:t>Muutosvaikutusten</a:t>
            </a:r>
            <a:r>
              <a:rPr lang="en-US" sz="2400">
                <a:solidFill>
                  <a:srgbClr val="000000"/>
                </a:solidFill>
                <a:latin typeface="Open Sans"/>
              </a:rPr>
              <a:t> </a:t>
            </a:r>
            <a:r>
              <a:rPr lang="en-US" sz="2400" err="1">
                <a:solidFill>
                  <a:srgbClr val="000000"/>
                </a:solidFill>
                <a:latin typeface="Open Sans"/>
              </a:rPr>
              <a:t>arvioinnit</a:t>
            </a:r>
            <a:r>
              <a:rPr lang="en-US" sz="2400">
                <a:solidFill>
                  <a:srgbClr val="000000"/>
                </a:solidFill>
                <a:latin typeface="Open Sans"/>
              </a:rPr>
              <a:t> *</a:t>
            </a:r>
            <a:endParaRPr lang="en-US" sz="2400">
              <a:solidFill>
                <a:srgbClr val="000000"/>
              </a:solidFill>
              <a:latin typeface="Open Sans"/>
              <a:ea typeface="Open Sans"/>
              <a:cs typeface="Open Sans"/>
            </a:endParaRPr>
          </a:p>
          <a:p>
            <a:pPr marL="1071245" lvl="2" indent="-306705">
              <a:lnSpc>
                <a:spcPts val="3982"/>
              </a:lnSpc>
              <a:buFont typeface="Wingdings"/>
              <a:buChar char="§"/>
            </a:pPr>
            <a:r>
              <a:rPr lang="en-US" sz="2400">
                <a:solidFill>
                  <a:srgbClr val="000000"/>
                </a:solidFill>
                <a:latin typeface="Open Sans"/>
                <a:ea typeface="Open Sans"/>
                <a:cs typeface="Open Sans"/>
              </a:rPr>
              <a:t>(</a:t>
            </a:r>
            <a:r>
              <a:rPr lang="en-US" sz="2400" err="1">
                <a:solidFill>
                  <a:srgbClr val="000000"/>
                </a:solidFill>
                <a:latin typeface="Open Sans"/>
                <a:ea typeface="Open Sans"/>
                <a:cs typeface="Open Sans"/>
              </a:rPr>
              <a:t>Palvelulu</a:t>
            </a:r>
            <a:r>
              <a:rPr lang="en-US" sz="2400">
                <a:solidFill>
                  <a:srgbClr val="000000"/>
                </a:solidFill>
                <a:latin typeface="Open Sans"/>
                <a:ea typeface="Open Sans"/>
                <a:cs typeface="Open Sans"/>
              </a:rPr>
              <a:t>- ja </a:t>
            </a:r>
            <a:r>
              <a:rPr lang="en-US" sz="2400" err="1">
                <a:solidFill>
                  <a:srgbClr val="000000"/>
                </a:solidFill>
                <a:latin typeface="Open Sans"/>
                <a:ea typeface="Open Sans"/>
                <a:cs typeface="Open Sans"/>
              </a:rPr>
              <a:t>tehtäväluokittelu</a:t>
            </a:r>
            <a:r>
              <a:rPr lang="en-US" sz="2400">
                <a:solidFill>
                  <a:srgbClr val="000000"/>
                </a:solidFill>
                <a:latin typeface="Open Sans"/>
                <a:ea typeface="Open Sans"/>
                <a:cs typeface="Open Sans"/>
              </a:rPr>
              <a:t>)</a:t>
            </a:r>
          </a:p>
        </p:txBody>
      </p:sp>
      <p:sp>
        <p:nvSpPr>
          <p:cNvPr id="12" name="Freeform 12">
            <a:extLst>
              <a:ext uri="{C183D7F6-B498-43B3-948B-1728B52AA6E4}">
                <adec:decorative xmlns:adec="http://schemas.microsoft.com/office/drawing/2017/decorative" val="1"/>
              </a:ext>
            </a:extLst>
          </p:cNvPr>
          <p:cNvSpPr/>
          <p:nvPr/>
        </p:nvSpPr>
        <p:spPr>
          <a:xfrm>
            <a:off x="13022636" y="4102360"/>
            <a:ext cx="5265364" cy="5032717"/>
          </a:xfrm>
          <a:custGeom>
            <a:avLst/>
            <a:gdLst/>
            <a:ahLst/>
            <a:cxnLst/>
            <a:rect l="l" t="t" r="r" b="b"/>
            <a:pathLst>
              <a:path w="3525818" h="3561432">
                <a:moveTo>
                  <a:pt x="0" y="0"/>
                </a:moveTo>
                <a:lnTo>
                  <a:pt x="3525818" y="0"/>
                </a:lnTo>
                <a:lnTo>
                  <a:pt x="3525818" y="3561432"/>
                </a:lnTo>
                <a:lnTo>
                  <a:pt x="0" y="35614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fi-FI"/>
          </a:p>
        </p:txBody>
      </p:sp>
      <p:sp>
        <p:nvSpPr>
          <p:cNvPr id="13" name="TextBox 13"/>
          <p:cNvSpPr txBox="1"/>
          <p:nvPr/>
        </p:nvSpPr>
        <p:spPr>
          <a:xfrm>
            <a:off x="882667" y="280313"/>
            <a:ext cx="16376633" cy="833562"/>
          </a:xfrm>
          <a:prstGeom prst="rect">
            <a:avLst/>
          </a:prstGeom>
        </p:spPr>
        <p:txBody>
          <a:bodyPr lIns="0" tIns="0" rIns="0" bIns="0" rtlCol="0" anchor="t">
            <a:spAutoFit/>
          </a:bodyPr>
          <a:lstStyle/>
          <a:p>
            <a:pPr marL="0" lvl="0" indent="0" algn="ctr">
              <a:lnSpc>
                <a:spcPts val="6527"/>
              </a:lnSpc>
              <a:spcBef>
                <a:spcPct val="0"/>
              </a:spcBef>
            </a:pPr>
            <a:r>
              <a:rPr lang="en-US" sz="6300">
                <a:solidFill>
                  <a:srgbClr val="0165B0"/>
                </a:solidFill>
                <a:latin typeface="Montserrat Bold"/>
              </a:rPr>
              <a:t>KUVAUSTEN LINKITYKSET ​</a:t>
            </a:r>
          </a:p>
        </p:txBody>
      </p:sp>
      <p:sp>
        <p:nvSpPr>
          <p:cNvPr id="15" name="Päivämäärän paikkamerkki 14">
            <a:extLst>
              <a:ext uri="{FF2B5EF4-FFF2-40B4-BE49-F238E27FC236}">
                <a16:creationId xmlns:a16="http://schemas.microsoft.com/office/drawing/2014/main" id="{6273D630-5015-B459-A726-A28F4BB3C343}"/>
              </a:ext>
            </a:extLst>
          </p:cNvPr>
          <p:cNvSpPr>
            <a:spLocks noGrp="1"/>
          </p:cNvSpPr>
          <p:nvPr>
            <p:ph type="dt" sz="half" idx="10"/>
          </p:nvPr>
        </p:nvSpPr>
        <p:spPr>
          <a:xfrm>
            <a:off x="563978" y="9779072"/>
            <a:ext cx="2133600" cy="365125"/>
          </a:xfrm>
        </p:spPr>
        <p:txBody>
          <a:bodyPr/>
          <a:lstStyle/>
          <a:p>
            <a:fld id="{4BBFFAD1-E944-4F1E-826A-B6A1C8EBE6C6}" type="datetime1">
              <a:rPr lang="en-US" smtClean="0"/>
              <a:t>1/24/2025</a:t>
            </a:fld>
            <a:endParaRPr lang="en-US"/>
          </a:p>
        </p:txBody>
      </p:sp>
      <p:sp>
        <p:nvSpPr>
          <p:cNvPr id="16" name="Dian numeron paikkamerkki 15">
            <a:extLst>
              <a:ext uri="{FF2B5EF4-FFF2-40B4-BE49-F238E27FC236}">
                <a16:creationId xmlns:a16="http://schemas.microsoft.com/office/drawing/2014/main" id="{B17037FC-8440-8B22-73DC-407FD5A0CD95}"/>
              </a:ext>
            </a:extLst>
          </p:cNvPr>
          <p:cNvSpPr>
            <a:spLocks noGrp="1"/>
          </p:cNvSpPr>
          <p:nvPr>
            <p:ph type="sldNum" sz="quarter" idx="12"/>
          </p:nvPr>
        </p:nvSpPr>
        <p:spPr>
          <a:xfrm>
            <a:off x="15675439" y="9883861"/>
            <a:ext cx="2133600" cy="365125"/>
          </a:xfrm>
        </p:spPr>
        <p:txBody>
          <a:bodyPr/>
          <a:lstStyle/>
          <a:p>
            <a:fld id="{B6F15528-21DE-4FAA-801E-634DDDAF4B2B}"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BB713FA8-A01F-80D0-B582-5855AB9316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1B84BB-AE86-DB54-346E-85D14682D520}"/>
              </a:ext>
              <a:ext uri="{C183D7F6-B498-43B3-948B-1728B52AA6E4}">
                <adec:decorative xmlns:adec="http://schemas.microsoft.com/office/drawing/2017/decorative" val="1"/>
              </a:ext>
            </a:extLst>
          </p:cNvPr>
          <p:cNvGrpSpPr/>
          <p:nvPr/>
        </p:nvGrpSpPr>
        <p:grpSpPr>
          <a:xfrm rot="5400000">
            <a:off x="12245430" y="4248175"/>
            <a:ext cx="9318079" cy="2923314"/>
            <a:chOff x="0" y="0"/>
            <a:chExt cx="3006794" cy="655032"/>
          </a:xfrm>
        </p:grpSpPr>
        <p:sp>
          <p:nvSpPr>
            <p:cNvPr id="3" name="Freeform 3">
              <a:extLst>
                <a:ext uri="{FF2B5EF4-FFF2-40B4-BE49-F238E27FC236}">
                  <a16:creationId xmlns:a16="http://schemas.microsoft.com/office/drawing/2014/main" id="{7DEB995F-238D-EDD7-4DBE-83D3BD59C299}"/>
                </a:ext>
              </a:extLst>
            </p:cNvPr>
            <p:cNvSpPr/>
            <p:nvPr/>
          </p:nvSpPr>
          <p:spPr>
            <a:xfrm>
              <a:off x="0" y="0"/>
              <a:ext cx="3006794" cy="655032"/>
            </a:xfrm>
            <a:custGeom>
              <a:avLst/>
              <a:gdLst/>
              <a:ahLst/>
              <a:cxnLst/>
              <a:rect l="l" t="t" r="r" b="b"/>
              <a:pathLst>
                <a:path w="3006794" h="655032">
                  <a:moveTo>
                    <a:pt x="0" y="0"/>
                  </a:moveTo>
                  <a:lnTo>
                    <a:pt x="3006794" y="0"/>
                  </a:lnTo>
                  <a:lnTo>
                    <a:pt x="3006794"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455EBA5A-3AB7-520C-7FCE-FC326C25F0FE}"/>
                </a:ext>
              </a:extLst>
            </p:cNvPr>
            <p:cNvSpPr txBox="1"/>
            <p:nvPr/>
          </p:nvSpPr>
          <p:spPr>
            <a:xfrm>
              <a:off x="0" y="-38100"/>
              <a:ext cx="3006794" cy="6931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19A03965-EAE5-E758-4062-7EB29CAB9AE2}"/>
              </a:ext>
              <a:ext uri="{C183D7F6-B498-43B3-948B-1728B52AA6E4}">
                <adec:decorative xmlns:adec="http://schemas.microsoft.com/office/drawing/2017/decorative" val="1"/>
              </a:ext>
            </a:extLst>
          </p:cNvPr>
          <p:cNvGrpSpPr/>
          <p:nvPr/>
        </p:nvGrpSpPr>
        <p:grpSpPr>
          <a:xfrm>
            <a:off x="-48602" y="-102396"/>
            <a:ext cx="18338934" cy="1996927"/>
            <a:chOff x="0" y="-38100"/>
            <a:chExt cx="5082665" cy="693132"/>
          </a:xfrm>
        </p:grpSpPr>
        <p:sp>
          <p:nvSpPr>
            <p:cNvPr id="6" name="Freeform 6">
              <a:extLst>
                <a:ext uri="{FF2B5EF4-FFF2-40B4-BE49-F238E27FC236}">
                  <a16:creationId xmlns:a16="http://schemas.microsoft.com/office/drawing/2014/main" id="{1C2B914F-5136-8DC7-7E61-A823A7B7EBAD}"/>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a:extLst>
                <a:ext uri="{FF2B5EF4-FFF2-40B4-BE49-F238E27FC236}">
                  <a16:creationId xmlns:a16="http://schemas.microsoft.com/office/drawing/2014/main" id="{E8BE3BE6-40F9-FAD0-40DD-A1307A12C94C}"/>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9AE8BB37-EB77-531A-333E-6997810A5821}"/>
              </a:ext>
              <a:ext uri="{C183D7F6-B498-43B3-948B-1728B52AA6E4}">
                <adec:decorative xmlns:adec="http://schemas.microsoft.com/office/drawing/2017/decorative" val="1"/>
              </a:ext>
            </a:extLst>
          </p:cNvPr>
          <p:cNvSpPr/>
          <p:nvPr/>
        </p:nvSpPr>
        <p:spPr>
          <a:xfrm rot="16200000">
            <a:off x="9093903" y="2823601"/>
            <a:ext cx="9983779" cy="5142858"/>
          </a:xfrm>
          <a:custGeom>
            <a:avLst/>
            <a:gdLst/>
            <a:ahLst/>
            <a:cxnLst/>
            <a:rect l="l" t="t" r="r" b="b"/>
            <a:pathLst>
              <a:path w="18343032" h="4562829">
                <a:moveTo>
                  <a:pt x="0" y="0"/>
                </a:moveTo>
                <a:lnTo>
                  <a:pt x="18343032" y="0"/>
                </a:lnTo>
                <a:lnTo>
                  <a:pt x="18343032" y="4562830"/>
                </a:lnTo>
                <a:lnTo>
                  <a:pt x="0" y="4562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a:extLst>
              <a:ext uri="{FF2B5EF4-FFF2-40B4-BE49-F238E27FC236}">
                <a16:creationId xmlns:a16="http://schemas.microsoft.com/office/drawing/2014/main" id="{748ADE18-661D-ED30-E5FA-2CB9935B342B}"/>
              </a:ext>
              <a:ext uri="{C183D7F6-B498-43B3-948B-1728B52AA6E4}">
                <adec:decorative xmlns:adec="http://schemas.microsoft.com/office/drawing/2017/decorative" val="1"/>
              </a:ext>
            </a:extLst>
          </p:cNvPr>
          <p:cNvSpPr/>
          <p:nvPr/>
        </p:nvSpPr>
        <p:spPr>
          <a:xfrm rot="5400000">
            <a:off x="16724755" y="229715"/>
            <a:ext cx="1275898" cy="1410963"/>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10" name="Freeform 10">
            <a:extLst>
              <a:ext uri="{FF2B5EF4-FFF2-40B4-BE49-F238E27FC236}">
                <a16:creationId xmlns:a16="http://schemas.microsoft.com/office/drawing/2014/main" id="{0D6AEEA5-F9E2-57E4-FACC-75D8550E99CB}"/>
              </a:ext>
              <a:ext uri="{C183D7F6-B498-43B3-948B-1728B52AA6E4}">
                <adec:decorative xmlns:adec="http://schemas.microsoft.com/office/drawing/2017/decorative" val="1"/>
              </a:ext>
            </a:extLst>
          </p:cNvPr>
          <p:cNvSpPr/>
          <p:nvPr/>
        </p:nvSpPr>
        <p:spPr>
          <a:xfrm>
            <a:off x="15736031" y="8813064"/>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5"/>
            <a:stretch>
              <a:fillRect/>
            </a:stretch>
          </a:blipFill>
        </p:spPr>
        <p:txBody>
          <a:bodyPr/>
          <a:lstStyle/>
          <a:p>
            <a:endParaRPr lang="fi-FI"/>
          </a:p>
        </p:txBody>
      </p:sp>
      <p:sp>
        <p:nvSpPr>
          <p:cNvPr id="11" name="TextBox 11">
            <a:extLst>
              <a:ext uri="{FF2B5EF4-FFF2-40B4-BE49-F238E27FC236}">
                <a16:creationId xmlns:a16="http://schemas.microsoft.com/office/drawing/2014/main" id="{53D11F67-DE20-0AE4-F663-370ED98D366C}"/>
              </a:ext>
            </a:extLst>
          </p:cNvPr>
          <p:cNvSpPr txBox="1"/>
          <p:nvPr/>
        </p:nvSpPr>
        <p:spPr>
          <a:xfrm>
            <a:off x="662263" y="2396836"/>
            <a:ext cx="13423529" cy="7119449"/>
          </a:xfrm>
          <a:prstGeom prst="rect">
            <a:avLst/>
          </a:prstGeom>
        </p:spPr>
        <p:txBody>
          <a:bodyPr lIns="0" tIns="0" rIns="0" bIns="0" rtlCol="0" anchor="t">
            <a:spAutoFit/>
          </a:bodyPr>
          <a:lstStyle/>
          <a:p>
            <a:pPr marL="457200" indent="-457200">
              <a:lnSpc>
                <a:spcPts val="3982"/>
              </a:lnSpc>
              <a:buAutoNum type="arabicPeriod"/>
            </a:pPr>
            <a:r>
              <a:rPr lang="en-US" sz="2000" err="1">
                <a:solidFill>
                  <a:srgbClr val="000000"/>
                </a:solidFill>
                <a:latin typeface="Open Sans"/>
              </a:rPr>
              <a:t>Tiedonhallintamallin</a:t>
            </a:r>
            <a:r>
              <a:rPr lang="en-US" sz="2000">
                <a:solidFill>
                  <a:srgbClr val="000000"/>
                </a:solidFill>
                <a:latin typeface="Open Sans"/>
              </a:rPr>
              <a:t> </a:t>
            </a:r>
            <a:r>
              <a:rPr lang="en-US" sz="2000" err="1">
                <a:solidFill>
                  <a:srgbClr val="000000"/>
                </a:solidFill>
                <a:latin typeface="Open Sans"/>
              </a:rPr>
              <a:t>tilannekuva</a:t>
            </a:r>
            <a:r>
              <a:rPr lang="en-US" sz="2000">
                <a:solidFill>
                  <a:srgbClr val="000000"/>
                </a:solidFill>
                <a:latin typeface="Open Sans"/>
              </a:rPr>
              <a:t> </a:t>
            </a:r>
            <a:r>
              <a:rPr lang="en-US" sz="2000" err="1">
                <a:solidFill>
                  <a:srgbClr val="000000"/>
                </a:solidFill>
                <a:latin typeface="Open Sans"/>
              </a:rPr>
              <a:t>Confluenceen</a:t>
            </a:r>
            <a:r>
              <a:rPr lang="en-US" sz="2000">
                <a:solidFill>
                  <a:srgbClr val="000000"/>
                </a:solidFill>
                <a:latin typeface="Open Sans"/>
              </a:rPr>
              <a:t> &amp; </a:t>
            </a:r>
            <a:r>
              <a:rPr lang="en-US" sz="2000" err="1">
                <a:solidFill>
                  <a:srgbClr val="000000"/>
                </a:solidFill>
                <a:latin typeface="Open Sans"/>
              </a:rPr>
              <a:t>PowerBI-raportti</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rPr>
              <a:t>Rooli</a:t>
            </a:r>
            <a:r>
              <a:rPr lang="en-US" sz="2000">
                <a:solidFill>
                  <a:srgbClr val="000000"/>
                </a:solidFill>
                <a:latin typeface="Open Sans"/>
              </a:rPr>
              <a:t> </a:t>
            </a:r>
            <a:r>
              <a:rPr lang="en-US" sz="2000" err="1">
                <a:solidFill>
                  <a:srgbClr val="000000"/>
                </a:solidFill>
                <a:latin typeface="Open Sans"/>
              </a:rPr>
              <a:t>hyötykäyttöön</a:t>
            </a:r>
            <a:r>
              <a:rPr lang="en-US" sz="2000">
                <a:solidFill>
                  <a:srgbClr val="000000"/>
                </a:solidFill>
                <a:latin typeface="Open Sans"/>
              </a:rPr>
              <a:t>: </a:t>
            </a:r>
            <a:r>
              <a:rPr lang="en-US" sz="2000" err="1">
                <a:solidFill>
                  <a:srgbClr val="000000"/>
                </a:solidFill>
                <a:latin typeface="Open Sans"/>
              </a:rPr>
              <a:t>kuvauksessa</a:t>
            </a:r>
            <a:r>
              <a:rPr lang="en-US" sz="2000">
                <a:solidFill>
                  <a:srgbClr val="000000"/>
                </a:solidFill>
                <a:latin typeface="Open Sans"/>
              </a:rPr>
              <a:t> </a:t>
            </a:r>
            <a:r>
              <a:rPr lang="en-US" sz="2000" err="1">
                <a:solidFill>
                  <a:srgbClr val="000000"/>
                </a:solidFill>
                <a:latin typeface="Open Sans"/>
              </a:rPr>
              <a:t>näkyy</a:t>
            </a:r>
            <a:r>
              <a:rPr lang="en-US" sz="2000">
                <a:solidFill>
                  <a:srgbClr val="000000"/>
                </a:solidFill>
                <a:latin typeface="Open Sans"/>
              </a:rPr>
              <a:t> </a:t>
            </a:r>
            <a:r>
              <a:rPr lang="en-US" sz="2000" err="1">
                <a:solidFill>
                  <a:srgbClr val="000000"/>
                </a:solidFill>
                <a:latin typeface="Open Sans"/>
              </a:rPr>
              <a:t>nyt</a:t>
            </a:r>
            <a:r>
              <a:rPr lang="en-US" sz="2000">
                <a:solidFill>
                  <a:srgbClr val="000000"/>
                </a:solidFill>
                <a:latin typeface="Open Sans"/>
              </a:rPr>
              <a:t> </a:t>
            </a:r>
            <a:r>
              <a:rPr lang="en-US" sz="2000" err="1">
                <a:solidFill>
                  <a:srgbClr val="000000"/>
                </a:solidFill>
                <a:latin typeface="Open Sans"/>
              </a:rPr>
              <a:t>automaattisesti</a:t>
            </a:r>
            <a:r>
              <a:rPr lang="en-US" sz="2000">
                <a:solidFill>
                  <a:srgbClr val="000000"/>
                </a:solidFill>
                <a:latin typeface="Open Sans"/>
              </a:rPr>
              <a:t> </a:t>
            </a:r>
            <a:r>
              <a:rPr lang="en-US" sz="2000" err="1">
                <a:solidFill>
                  <a:srgbClr val="000000"/>
                </a:solidFill>
                <a:latin typeface="Open Sans"/>
              </a:rPr>
              <a:t>siihen</a:t>
            </a:r>
            <a:r>
              <a:rPr lang="en-US" sz="2000">
                <a:solidFill>
                  <a:srgbClr val="000000"/>
                </a:solidFill>
                <a:latin typeface="Open Sans"/>
              </a:rPr>
              <a:t> </a:t>
            </a:r>
            <a:r>
              <a:rPr lang="en-US" sz="2000" err="1">
                <a:solidFill>
                  <a:srgbClr val="000000"/>
                </a:solidFill>
                <a:latin typeface="Open Sans"/>
              </a:rPr>
              <a:t>liittyvät</a:t>
            </a:r>
            <a:r>
              <a:rPr lang="en-US" sz="2000">
                <a:solidFill>
                  <a:srgbClr val="000000"/>
                </a:solidFill>
                <a:latin typeface="Open Sans"/>
              </a:rPr>
              <a:t> </a:t>
            </a:r>
            <a:r>
              <a:rPr lang="en-US" sz="2000" err="1">
                <a:solidFill>
                  <a:srgbClr val="000000"/>
                </a:solidFill>
                <a:latin typeface="Open Sans"/>
              </a:rPr>
              <a:t>TiHM</a:t>
            </a:r>
            <a:r>
              <a:rPr lang="en-US" sz="2000">
                <a:solidFill>
                  <a:srgbClr val="000000"/>
                </a:solidFill>
                <a:latin typeface="Open Sans"/>
              </a:rPr>
              <a:t> </a:t>
            </a:r>
            <a:r>
              <a:rPr lang="en-US" sz="2000" err="1">
                <a:solidFill>
                  <a:srgbClr val="000000"/>
                </a:solidFill>
                <a:latin typeface="Open Sans"/>
              </a:rPr>
              <a:t>kuvaukset</a:t>
            </a:r>
            <a:endParaRPr lang="en-US" sz="2000" err="1">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rPr>
              <a:t>Organisaatio</a:t>
            </a:r>
            <a:r>
              <a:rPr lang="en-US" sz="2000">
                <a:solidFill>
                  <a:srgbClr val="000000"/>
                </a:solidFill>
                <a:latin typeface="Open Sans"/>
              </a:rPr>
              <a:t> </a:t>
            </a:r>
            <a:r>
              <a:rPr lang="en-US" sz="2000" err="1">
                <a:solidFill>
                  <a:srgbClr val="000000"/>
                </a:solidFill>
                <a:latin typeface="Open Sans"/>
              </a:rPr>
              <a:t>hyötykäyttöön</a:t>
            </a:r>
            <a:r>
              <a:rPr lang="en-US" sz="2000">
                <a:solidFill>
                  <a:srgbClr val="000000"/>
                </a:solidFill>
                <a:latin typeface="Open Sans"/>
              </a:rPr>
              <a:t>: </a:t>
            </a:r>
            <a:r>
              <a:rPr lang="en-US" sz="2000" err="1">
                <a:solidFill>
                  <a:srgbClr val="000000"/>
                </a:solidFill>
                <a:latin typeface="Open Sans"/>
              </a:rPr>
              <a:t>kuvauksiin</a:t>
            </a:r>
            <a:r>
              <a:rPr lang="en-US" sz="2000">
                <a:solidFill>
                  <a:srgbClr val="000000"/>
                </a:solidFill>
                <a:latin typeface="Open Sans"/>
              </a:rPr>
              <a:t> </a:t>
            </a:r>
            <a:r>
              <a:rPr lang="en-US" sz="2000" err="1">
                <a:solidFill>
                  <a:srgbClr val="000000"/>
                </a:solidFill>
                <a:latin typeface="Open Sans"/>
              </a:rPr>
              <a:t>lisätty</a:t>
            </a:r>
            <a:r>
              <a:rPr lang="en-US" sz="2000">
                <a:solidFill>
                  <a:srgbClr val="000000"/>
                </a:solidFill>
                <a:latin typeface="Open Sans"/>
              </a:rPr>
              <a:t> </a:t>
            </a:r>
            <a:r>
              <a:rPr lang="en-US" sz="2000" err="1">
                <a:solidFill>
                  <a:srgbClr val="000000"/>
                </a:solidFill>
                <a:latin typeface="Open Sans"/>
              </a:rPr>
              <a:t>prosessikartat</a:t>
            </a:r>
            <a:r>
              <a:rPr lang="en-US" sz="2000">
                <a:solidFill>
                  <a:srgbClr val="000000"/>
                </a:solidFill>
                <a:latin typeface="Open Sans"/>
              </a:rPr>
              <a:t> </a:t>
            </a:r>
            <a:r>
              <a:rPr lang="en-US" sz="2000" err="1">
                <a:solidFill>
                  <a:srgbClr val="000000"/>
                </a:solidFill>
                <a:latin typeface="Open Sans"/>
              </a:rPr>
              <a:t>niihin</a:t>
            </a:r>
            <a:r>
              <a:rPr lang="en-US" sz="2000">
                <a:solidFill>
                  <a:srgbClr val="000000"/>
                </a:solidFill>
                <a:latin typeface="Open Sans"/>
              </a:rPr>
              <a:t> </a:t>
            </a:r>
            <a:r>
              <a:rPr lang="en-US" sz="2000" err="1">
                <a:solidFill>
                  <a:srgbClr val="000000"/>
                </a:solidFill>
                <a:latin typeface="Open Sans"/>
              </a:rPr>
              <a:t>linkittyy</a:t>
            </a:r>
            <a:r>
              <a:rPr lang="en-US" sz="2000">
                <a:solidFill>
                  <a:srgbClr val="000000"/>
                </a:solidFill>
                <a:latin typeface="Open Sans"/>
              </a:rPr>
              <a:t> </a:t>
            </a:r>
            <a:r>
              <a:rPr lang="en-US" sz="2000" err="1">
                <a:solidFill>
                  <a:srgbClr val="000000"/>
                </a:solidFill>
                <a:latin typeface="Open Sans"/>
              </a:rPr>
              <a:t>automaattisesti</a:t>
            </a:r>
            <a:r>
              <a:rPr lang="en-US" sz="2000">
                <a:solidFill>
                  <a:srgbClr val="000000"/>
                </a:solidFill>
                <a:latin typeface="Open Sans"/>
              </a:rPr>
              <a:t> </a:t>
            </a:r>
            <a:r>
              <a:rPr lang="en-US" sz="2000" err="1">
                <a:solidFill>
                  <a:srgbClr val="000000"/>
                </a:solidFill>
                <a:latin typeface="Open Sans"/>
              </a:rPr>
              <a:t>TiHM</a:t>
            </a:r>
            <a:r>
              <a:rPr lang="en-US" sz="2000">
                <a:solidFill>
                  <a:srgbClr val="000000"/>
                </a:solidFill>
                <a:latin typeface="Open Sans"/>
              </a:rPr>
              <a:t> </a:t>
            </a:r>
            <a:r>
              <a:rPr lang="en-US" sz="2000" err="1">
                <a:solidFill>
                  <a:srgbClr val="000000"/>
                </a:solidFill>
                <a:latin typeface="Open Sans"/>
              </a:rPr>
              <a:t>kuvaukset</a:t>
            </a:r>
            <a:r>
              <a:rPr lang="en-US" sz="2000">
                <a:solidFill>
                  <a:srgbClr val="000000"/>
                </a:solidFill>
                <a:latin typeface="Open Sans"/>
              </a:rPr>
              <a:t> </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rPr>
              <a:t>Prosessikuvaus</a:t>
            </a:r>
            <a:r>
              <a:rPr lang="en-US" sz="2000">
                <a:solidFill>
                  <a:srgbClr val="000000"/>
                </a:solidFill>
                <a:latin typeface="Open Sans"/>
              </a:rPr>
              <a:t>: </a:t>
            </a:r>
            <a:r>
              <a:rPr lang="en-US" sz="2000" err="1">
                <a:solidFill>
                  <a:srgbClr val="000000"/>
                </a:solidFill>
                <a:latin typeface="Open Sans"/>
              </a:rPr>
              <a:t>lisätty</a:t>
            </a:r>
            <a:r>
              <a:rPr lang="en-US" sz="2000">
                <a:solidFill>
                  <a:srgbClr val="000000"/>
                </a:solidFill>
                <a:latin typeface="Open Sans"/>
              </a:rPr>
              <a:t> </a:t>
            </a:r>
            <a:r>
              <a:rPr lang="en-US" sz="2000" err="1">
                <a:solidFill>
                  <a:srgbClr val="000000"/>
                </a:solidFill>
                <a:latin typeface="Open Sans"/>
              </a:rPr>
              <a:t>toimiala</a:t>
            </a:r>
            <a:r>
              <a:rPr lang="en-US" sz="2000">
                <a:solidFill>
                  <a:srgbClr val="000000"/>
                </a:solidFill>
                <a:latin typeface="Open Sans"/>
              </a:rPr>
              <a:t>, </a:t>
            </a:r>
            <a:r>
              <a:rPr lang="en-US" sz="2000" err="1">
                <a:solidFill>
                  <a:srgbClr val="000000"/>
                </a:solidFill>
                <a:latin typeface="Open Sans"/>
              </a:rPr>
              <a:t>tulosalue</a:t>
            </a:r>
            <a:r>
              <a:rPr lang="en-US" sz="2000">
                <a:solidFill>
                  <a:srgbClr val="000000"/>
                </a:solidFill>
                <a:latin typeface="Open Sans"/>
              </a:rPr>
              <a:t>, </a:t>
            </a:r>
            <a:r>
              <a:rPr lang="en-US" sz="2000" err="1">
                <a:solidFill>
                  <a:srgbClr val="000000"/>
                </a:solidFill>
                <a:latin typeface="Open Sans"/>
              </a:rPr>
              <a:t>tulosyksikkö</a:t>
            </a:r>
            <a:r>
              <a:rPr lang="en-US" sz="2000">
                <a:solidFill>
                  <a:srgbClr val="000000"/>
                </a:solidFill>
                <a:latin typeface="Open Sans"/>
              </a:rPr>
              <a:t>, </a:t>
            </a:r>
            <a:r>
              <a:rPr lang="en-US" sz="2000" err="1">
                <a:solidFill>
                  <a:srgbClr val="000000"/>
                </a:solidFill>
                <a:latin typeface="Open Sans"/>
              </a:rPr>
              <a:t>palveluluokka</a:t>
            </a:r>
            <a:r>
              <a:rPr lang="en-US" sz="2000">
                <a:solidFill>
                  <a:srgbClr val="000000"/>
                </a:solidFill>
                <a:latin typeface="Open Sans"/>
              </a:rPr>
              <a:t>, </a:t>
            </a:r>
            <a:r>
              <a:rPr lang="en-US" sz="2000" err="1">
                <a:solidFill>
                  <a:srgbClr val="000000"/>
                </a:solidFill>
                <a:latin typeface="Open Sans"/>
              </a:rPr>
              <a:t>tehtäväluokka</a:t>
            </a:r>
            <a:r>
              <a:rPr lang="en-US" sz="2000">
                <a:solidFill>
                  <a:srgbClr val="000000"/>
                </a:solidFill>
                <a:latin typeface="Open Sans"/>
              </a:rPr>
              <a:t> (TOS)</a:t>
            </a:r>
          </a:p>
          <a:p>
            <a:pPr marL="457200" indent="-457200">
              <a:lnSpc>
                <a:spcPts val="3982"/>
              </a:lnSpc>
              <a:buAutoNum type="arabicPeriod"/>
            </a:pPr>
            <a:r>
              <a:rPr lang="en-US" sz="2000" err="1">
                <a:solidFill>
                  <a:srgbClr val="000000"/>
                </a:solidFill>
                <a:latin typeface="Open Sans"/>
              </a:rPr>
              <a:t>Prosessikuvaus</a:t>
            </a:r>
            <a:r>
              <a:rPr lang="en-US" sz="2000">
                <a:solidFill>
                  <a:srgbClr val="000000"/>
                </a:solidFill>
                <a:latin typeface="Open Sans"/>
              </a:rPr>
              <a:t>: </a:t>
            </a:r>
            <a:r>
              <a:rPr lang="en-US" sz="2000" err="1">
                <a:solidFill>
                  <a:srgbClr val="000000"/>
                </a:solidFill>
                <a:latin typeface="Open Sans"/>
              </a:rPr>
              <a:t>digitalisointitaulukko</a:t>
            </a:r>
            <a:r>
              <a:rPr lang="en-US" sz="2000">
                <a:solidFill>
                  <a:srgbClr val="000000"/>
                </a:solidFill>
                <a:latin typeface="Open Sans"/>
              </a:rPr>
              <a:t> </a:t>
            </a:r>
            <a:r>
              <a:rPr lang="en-US" sz="2000" err="1">
                <a:solidFill>
                  <a:srgbClr val="000000"/>
                </a:solidFill>
                <a:latin typeface="Open Sans"/>
              </a:rPr>
              <a:t>lisätty</a:t>
            </a:r>
            <a:r>
              <a:rPr lang="en-US" sz="2000">
                <a:solidFill>
                  <a:srgbClr val="000000"/>
                </a:solidFill>
                <a:latin typeface="Open Sans"/>
              </a:rPr>
              <a:t> </a:t>
            </a:r>
            <a:r>
              <a:rPr lang="en-US" sz="2000" err="1">
                <a:solidFill>
                  <a:srgbClr val="000000"/>
                </a:solidFill>
                <a:latin typeface="Open Sans"/>
              </a:rPr>
              <a:t>prosessikuvauksiin</a:t>
            </a:r>
            <a:r>
              <a:rPr lang="en-US" sz="2000">
                <a:solidFill>
                  <a:srgbClr val="000000"/>
                </a:solidFill>
                <a:latin typeface="Open Sans"/>
              </a:rPr>
              <a:t> ja </a:t>
            </a:r>
            <a:r>
              <a:rPr lang="en-US" sz="2000" err="1">
                <a:solidFill>
                  <a:srgbClr val="000000"/>
                </a:solidFill>
                <a:latin typeface="Open Sans"/>
              </a:rPr>
              <a:t>luotu</a:t>
            </a:r>
            <a:r>
              <a:rPr lang="en-US" sz="2000">
                <a:solidFill>
                  <a:srgbClr val="000000"/>
                </a:solidFill>
                <a:latin typeface="Open Sans"/>
              </a:rPr>
              <a:t> </a:t>
            </a:r>
            <a:r>
              <a:rPr lang="en-US" sz="2000" err="1">
                <a:solidFill>
                  <a:srgbClr val="000000"/>
                </a:solidFill>
                <a:latin typeface="Open Sans"/>
              </a:rPr>
              <a:t>näkymä</a:t>
            </a:r>
            <a:endParaRPr lang="en-US" err="1"/>
          </a:p>
          <a:p>
            <a:pPr marL="457200" indent="-457200">
              <a:lnSpc>
                <a:spcPts val="3982"/>
              </a:lnSpc>
              <a:buAutoNum type="arabicPeriod"/>
            </a:pPr>
            <a:r>
              <a:rPr lang="en-US" sz="2000" err="1">
                <a:solidFill>
                  <a:srgbClr val="000000"/>
                </a:solidFill>
                <a:latin typeface="Open Sans"/>
              </a:rPr>
              <a:t>Prosessikuvaus</a:t>
            </a:r>
            <a:r>
              <a:rPr lang="en-US" sz="2000">
                <a:solidFill>
                  <a:srgbClr val="000000"/>
                </a:solidFill>
                <a:latin typeface="Open Sans"/>
              </a:rPr>
              <a:t>: RACI- </a:t>
            </a:r>
            <a:r>
              <a:rPr lang="en-US" sz="2000" err="1">
                <a:solidFill>
                  <a:srgbClr val="000000"/>
                </a:solidFill>
                <a:latin typeface="Open Sans"/>
              </a:rPr>
              <a:t>vastuumatriisin</a:t>
            </a:r>
            <a:r>
              <a:rPr lang="en-US" sz="2000">
                <a:solidFill>
                  <a:srgbClr val="000000"/>
                </a:solidFill>
                <a:latin typeface="Open Sans"/>
              </a:rPr>
              <a:t> </a:t>
            </a:r>
            <a:r>
              <a:rPr lang="en-US" sz="2000" err="1">
                <a:solidFill>
                  <a:srgbClr val="000000"/>
                </a:solidFill>
                <a:latin typeface="Open Sans"/>
              </a:rPr>
              <a:t>metatiedot</a:t>
            </a:r>
            <a:r>
              <a:rPr lang="en-US" sz="2000">
                <a:solidFill>
                  <a:srgbClr val="000000"/>
                </a:solidFill>
                <a:latin typeface="Open Sans"/>
              </a:rPr>
              <a:t> </a:t>
            </a:r>
            <a:r>
              <a:rPr lang="en-US" sz="2000" err="1">
                <a:solidFill>
                  <a:srgbClr val="000000"/>
                </a:solidFill>
                <a:latin typeface="Open Sans"/>
              </a:rPr>
              <a:t>lisätty</a:t>
            </a:r>
            <a:endParaRPr lang="en-US" sz="2000" err="1">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rPr>
              <a:t>Tiedonhallintamallin</a:t>
            </a:r>
            <a:r>
              <a:rPr lang="en-US" sz="2000">
                <a:solidFill>
                  <a:srgbClr val="000000"/>
                </a:solidFill>
                <a:latin typeface="Open Sans"/>
              </a:rPr>
              <a:t> ja </a:t>
            </a:r>
            <a:r>
              <a:rPr lang="en-US" sz="2000" err="1">
                <a:solidFill>
                  <a:srgbClr val="000000"/>
                </a:solidFill>
                <a:latin typeface="Open Sans"/>
              </a:rPr>
              <a:t>tietoaineistojen</a:t>
            </a:r>
            <a:r>
              <a:rPr lang="en-US" sz="2000">
                <a:solidFill>
                  <a:srgbClr val="000000"/>
                </a:solidFill>
                <a:latin typeface="Open Sans"/>
              </a:rPr>
              <a:t> </a:t>
            </a:r>
            <a:r>
              <a:rPr lang="en-US" sz="2000" err="1">
                <a:solidFill>
                  <a:srgbClr val="000000"/>
                </a:solidFill>
                <a:latin typeface="Open Sans"/>
              </a:rPr>
              <a:t>laadunvalvonta</a:t>
            </a:r>
            <a:endParaRPr lang="en-US" sz="2000">
              <a:solidFill>
                <a:srgbClr val="000000"/>
              </a:solidFill>
              <a:latin typeface="Open Sans"/>
            </a:endParaRPr>
          </a:p>
          <a:p>
            <a:pPr marL="457200" indent="-457200">
              <a:lnSpc>
                <a:spcPts val="3982"/>
              </a:lnSpc>
              <a:buAutoNum type="arabicPeriod"/>
            </a:pPr>
            <a:r>
              <a:rPr lang="en-US" sz="2000" err="1">
                <a:solidFill>
                  <a:srgbClr val="000000"/>
                </a:solidFill>
                <a:latin typeface="Open Sans"/>
              </a:rPr>
              <a:t>Tiedonhallintamallin</a:t>
            </a:r>
            <a:r>
              <a:rPr lang="en-US" sz="2000">
                <a:solidFill>
                  <a:srgbClr val="000000"/>
                </a:solidFill>
                <a:latin typeface="Open Sans"/>
              </a:rPr>
              <a:t> </a:t>
            </a:r>
            <a:r>
              <a:rPr lang="en-US" sz="2000" err="1">
                <a:solidFill>
                  <a:srgbClr val="000000"/>
                </a:solidFill>
                <a:latin typeface="Open Sans"/>
              </a:rPr>
              <a:t>pelikirja</a:t>
            </a:r>
            <a:r>
              <a:rPr lang="en-US" sz="2000">
                <a:solidFill>
                  <a:srgbClr val="000000"/>
                </a:solidFill>
                <a:latin typeface="Open Sans"/>
              </a:rPr>
              <a:t>, </a:t>
            </a:r>
            <a:r>
              <a:rPr lang="en-US" sz="2000" err="1">
                <a:solidFill>
                  <a:srgbClr val="000000"/>
                </a:solidFill>
                <a:latin typeface="Open Sans"/>
              </a:rPr>
              <a:t>itsearviointi</a:t>
            </a:r>
            <a:r>
              <a:rPr lang="en-US" sz="2000">
                <a:solidFill>
                  <a:srgbClr val="000000"/>
                </a:solidFill>
                <a:latin typeface="Open Sans"/>
              </a:rPr>
              <a:t> ja </a:t>
            </a:r>
            <a:r>
              <a:rPr lang="en-US" sz="2000" err="1">
                <a:solidFill>
                  <a:srgbClr val="000000"/>
                </a:solidFill>
                <a:latin typeface="Open Sans"/>
              </a:rPr>
              <a:t>tiekartta</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rPr>
              <a:t>Tiedonhallintamallin</a:t>
            </a:r>
            <a:r>
              <a:rPr lang="en-US" sz="2000">
                <a:solidFill>
                  <a:srgbClr val="000000"/>
                </a:solidFill>
                <a:latin typeface="Open Sans"/>
              </a:rPr>
              <a:t> </a:t>
            </a:r>
            <a:r>
              <a:rPr lang="en-US" sz="2000" err="1">
                <a:solidFill>
                  <a:srgbClr val="000000"/>
                </a:solidFill>
                <a:latin typeface="Open Sans"/>
              </a:rPr>
              <a:t>hyödyntäminen</a:t>
            </a:r>
            <a:r>
              <a:rPr lang="en-US" sz="2000">
                <a:solidFill>
                  <a:srgbClr val="000000"/>
                </a:solidFill>
                <a:latin typeface="Open Sans"/>
              </a:rPr>
              <a:t> </a:t>
            </a:r>
            <a:r>
              <a:rPr lang="en-US" sz="2000" err="1">
                <a:solidFill>
                  <a:srgbClr val="000000"/>
                </a:solidFill>
                <a:latin typeface="Open Sans"/>
              </a:rPr>
              <a:t>muutostilanteissa</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rPr>
              <a:t>Palveluluokitusten</a:t>
            </a:r>
            <a:r>
              <a:rPr lang="en-US" sz="2000">
                <a:solidFill>
                  <a:srgbClr val="000000"/>
                </a:solidFill>
                <a:latin typeface="Open Sans"/>
              </a:rPr>
              <a:t> ja </a:t>
            </a:r>
            <a:r>
              <a:rPr lang="en-US" sz="2000" err="1">
                <a:solidFill>
                  <a:srgbClr val="000000"/>
                </a:solidFill>
                <a:latin typeface="Open Sans"/>
              </a:rPr>
              <a:t>tehtäväluokitusten</a:t>
            </a:r>
            <a:r>
              <a:rPr lang="en-US" sz="2000">
                <a:solidFill>
                  <a:srgbClr val="000000"/>
                </a:solidFill>
                <a:latin typeface="Open Sans"/>
              </a:rPr>
              <a:t> </a:t>
            </a:r>
            <a:r>
              <a:rPr lang="en-US" sz="2000" err="1">
                <a:solidFill>
                  <a:srgbClr val="000000"/>
                </a:solidFill>
                <a:latin typeface="Open Sans"/>
              </a:rPr>
              <a:t>hyödyntäminen</a:t>
            </a:r>
            <a:endParaRPr lang="en-US" sz="2000">
              <a:solidFill>
                <a:srgbClr val="000000"/>
              </a:solidFill>
              <a:latin typeface="Open Sans"/>
            </a:endParaRPr>
          </a:p>
          <a:p>
            <a:pPr marL="457200" indent="-457200">
              <a:lnSpc>
                <a:spcPts val="3982"/>
              </a:lnSpc>
              <a:buAutoNum type="arabicPeriod"/>
            </a:pPr>
            <a:r>
              <a:rPr lang="en-US" sz="2000" err="1">
                <a:solidFill>
                  <a:srgbClr val="000000"/>
                </a:solidFill>
                <a:latin typeface="Open Sans"/>
                <a:ea typeface="Open Sans"/>
                <a:cs typeface="Open Sans"/>
              </a:rPr>
              <a:t>Toimittajatietojen</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hyödyntäminen</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ea typeface="Open Sans"/>
                <a:cs typeface="Open Sans"/>
              </a:rPr>
              <a:t>Hallintosäännön</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pykälät</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rakenteisena</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tiedonhallintamalliin</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ea typeface="Open Sans"/>
                <a:cs typeface="Open Sans"/>
              </a:rPr>
              <a:t>Vuosikello</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prosessikuvauksiin</a:t>
            </a:r>
            <a:endParaRPr lang="en-US" sz="2000">
              <a:solidFill>
                <a:srgbClr val="000000"/>
              </a:solidFill>
              <a:latin typeface="Open Sans"/>
              <a:ea typeface="Open Sans"/>
              <a:cs typeface="Open Sans"/>
            </a:endParaRPr>
          </a:p>
          <a:p>
            <a:pPr marL="457200" indent="-457200">
              <a:lnSpc>
                <a:spcPts val="3982"/>
              </a:lnSpc>
              <a:buAutoNum type="arabicPeriod"/>
            </a:pPr>
            <a:r>
              <a:rPr lang="en-US" sz="2000" err="1">
                <a:solidFill>
                  <a:srgbClr val="000000"/>
                </a:solidFill>
                <a:latin typeface="Open Sans"/>
                <a:ea typeface="Open Sans"/>
                <a:cs typeface="Open Sans"/>
              </a:rPr>
              <a:t>Confluencen</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uudet</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kuvauspohjat</a:t>
            </a:r>
            <a:r>
              <a:rPr lang="en-US" sz="2000">
                <a:solidFill>
                  <a:srgbClr val="000000"/>
                </a:solidFill>
                <a:latin typeface="Open Sans"/>
                <a:ea typeface="Open Sans"/>
                <a:cs typeface="Open Sans"/>
              </a:rPr>
              <a:t> ja </a:t>
            </a:r>
            <a:r>
              <a:rPr lang="en-US" sz="2000" err="1">
                <a:solidFill>
                  <a:srgbClr val="000000"/>
                </a:solidFill>
                <a:latin typeface="Open Sans"/>
                <a:ea typeface="Open Sans"/>
                <a:cs typeface="Open Sans"/>
              </a:rPr>
              <a:t>kuvauspohjakohtaiset</a:t>
            </a:r>
            <a:r>
              <a:rPr lang="en-US" sz="2000">
                <a:solidFill>
                  <a:srgbClr val="000000"/>
                </a:solidFill>
                <a:latin typeface="Open Sans"/>
                <a:ea typeface="Open Sans"/>
                <a:cs typeface="Open Sans"/>
              </a:rPr>
              <a:t> </a:t>
            </a:r>
            <a:r>
              <a:rPr lang="en-US" sz="2000" err="1">
                <a:solidFill>
                  <a:srgbClr val="000000"/>
                </a:solidFill>
                <a:latin typeface="Open Sans"/>
                <a:ea typeface="Open Sans"/>
                <a:cs typeface="Open Sans"/>
              </a:rPr>
              <a:t>ohjeet</a:t>
            </a:r>
            <a:endParaRPr lang="en-US" sz="2000">
              <a:solidFill>
                <a:srgbClr val="000000"/>
              </a:solidFill>
              <a:latin typeface="Open Sans"/>
              <a:ea typeface="Open Sans"/>
              <a:cs typeface="Open Sans"/>
            </a:endParaRPr>
          </a:p>
        </p:txBody>
      </p:sp>
      <p:sp>
        <p:nvSpPr>
          <p:cNvPr id="13" name="TextBox 13">
            <a:extLst>
              <a:ext uri="{FF2B5EF4-FFF2-40B4-BE49-F238E27FC236}">
                <a16:creationId xmlns:a16="http://schemas.microsoft.com/office/drawing/2014/main" id="{EF95C735-A656-96CD-1387-5A44375F6443}"/>
              </a:ext>
            </a:extLst>
          </p:cNvPr>
          <p:cNvSpPr txBox="1"/>
          <p:nvPr/>
        </p:nvSpPr>
        <p:spPr>
          <a:xfrm>
            <a:off x="955683" y="227926"/>
            <a:ext cx="15531505" cy="1667123"/>
          </a:xfrm>
          <a:prstGeom prst="rect">
            <a:avLst/>
          </a:prstGeom>
        </p:spPr>
        <p:txBody>
          <a:bodyPr wrap="square" lIns="0" tIns="0" rIns="0" bIns="0" rtlCol="0" anchor="t">
            <a:spAutoFit/>
          </a:bodyPr>
          <a:lstStyle/>
          <a:p>
            <a:pPr marL="0" lvl="0" indent="0" algn="ctr">
              <a:lnSpc>
                <a:spcPts val="6527"/>
              </a:lnSpc>
              <a:spcBef>
                <a:spcPct val="0"/>
              </a:spcBef>
            </a:pPr>
            <a:r>
              <a:rPr lang="en-US" sz="6300">
                <a:solidFill>
                  <a:srgbClr val="0165B0"/>
                </a:solidFill>
                <a:latin typeface="Montserrat Bold"/>
              </a:rPr>
              <a:t>SEURAAVAKSI HYÖDYNNETTÄVYYTTÄ ​</a:t>
            </a:r>
          </a:p>
        </p:txBody>
      </p:sp>
      <p:sp>
        <p:nvSpPr>
          <p:cNvPr id="14" name="Tähti: 8-sakarainen 13">
            <a:extLst>
              <a:ext uri="{FF2B5EF4-FFF2-40B4-BE49-F238E27FC236}">
                <a16:creationId xmlns:a16="http://schemas.microsoft.com/office/drawing/2014/main" id="{9DD3A54D-168D-D63D-8A05-E72A5A53F976}"/>
              </a:ext>
            </a:extLst>
          </p:cNvPr>
          <p:cNvSpPr/>
          <p:nvPr/>
        </p:nvSpPr>
        <p:spPr>
          <a:xfrm>
            <a:off x="219814" y="86621"/>
            <a:ext cx="1775502" cy="1667123"/>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4400">
                <a:solidFill>
                  <a:schemeClr val="tx1"/>
                </a:solidFill>
              </a:rPr>
              <a:t>1-14</a:t>
            </a:r>
          </a:p>
        </p:txBody>
      </p:sp>
      <p:sp>
        <p:nvSpPr>
          <p:cNvPr id="16" name="Freeform 2">
            <a:extLst>
              <a:ext uri="{FF2B5EF4-FFF2-40B4-BE49-F238E27FC236}">
                <a16:creationId xmlns:a16="http://schemas.microsoft.com/office/drawing/2014/main" id="{5472072E-9749-2D39-6A5A-65A59BF8582A}"/>
              </a:ext>
              <a:ext uri="{C183D7F6-B498-43B3-948B-1728B52AA6E4}">
                <adec:decorative xmlns:adec="http://schemas.microsoft.com/office/drawing/2017/decorative" val="1"/>
              </a:ext>
            </a:extLst>
          </p:cNvPr>
          <p:cNvSpPr/>
          <p:nvPr/>
        </p:nvSpPr>
        <p:spPr>
          <a:xfrm>
            <a:off x="13333296" y="4537342"/>
            <a:ext cx="4465402" cy="4275722"/>
          </a:xfrm>
          <a:custGeom>
            <a:avLst/>
            <a:gdLst/>
            <a:ahLst/>
            <a:cxnLst/>
            <a:rect l="l" t="t" r="r" b="b"/>
            <a:pathLst>
              <a:path w="4493666" h="4330260">
                <a:moveTo>
                  <a:pt x="0" y="0"/>
                </a:moveTo>
                <a:lnTo>
                  <a:pt x="4493666" y="0"/>
                </a:lnTo>
                <a:lnTo>
                  <a:pt x="4493666" y="4330260"/>
                </a:lnTo>
                <a:lnTo>
                  <a:pt x="0" y="433026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fi-FI"/>
          </a:p>
        </p:txBody>
      </p:sp>
      <p:sp>
        <p:nvSpPr>
          <p:cNvPr id="18" name="Päivämäärän paikkamerkki 17">
            <a:extLst>
              <a:ext uri="{FF2B5EF4-FFF2-40B4-BE49-F238E27FC236}">
                <a16:creationId xmlns:a16="http://schemas.microsoft.com/office/drawing/2014/main" id="{57C40ABE-D3A5-9B53-6682-F45CB27A9D8E}"/>
              </a:ext>
            </a:extLst>
          </p:cNvPr>
          <p:cNvSpPr>
            <a:spLocks noGrp="1"/>
          </p:cNvSpPr>
          <p:nvPr>
            <p:ph type="dt" sz="half" idx="10"/>
          </p:nvPr>
        </p:nvSpPr>
        <p:spPr>
          <a:xfrm>
            <a:off x="182720" y="9742452"/>
            <a:ext cx="2133600" cy="365125"/>
          </a:xfrm>
        </p:spPr>
        <p:txBody>
          <a:bodyPr/>
          <a:lstStyle/>
          <a:p>
            <a:fld id="{091C0A64-1167-4338-B5F9-7CE170456C10}" type="datetime1">
              <a:rPr lang="en-US" smtClean="0"/>
              <a:t>1/24/2025</a:t>
            </a:fld>
            <a:endParaRPr lang="en-US"/>
          </a:p>
        </p:txBody>
      </p:sp>
      <p:sp>
        <p:nvSpPr>
          <p:cNvPr id="19" name="Dian numeron paikkamerkki 18">
            <a:extLst>
              <a:ext uri="{FF2B5EF4-FFF2-40B4-BE49-F238E27FC236}">
                <a16:creationId xmlns:a16="http://schemas.microsoft.com/office/drawing/2014/main" id="{16124303-54C6-31C5-F2D4-8BA8D54970CC}"/>
              </a:ext>
            </a:extLst>
          </p:cNvPr>
          <p:cNvSpPr>
            <a:spLocks noGrp="1"/>
          </p:cNvSpPr>
          <p:nvPr>
            <p:ph type="sldNum" sz="quarter" idx="12"/>
          </p:nvPr>
        </p:nvSpPr>
        <p:spPr>
          <a:xfrm>
            <a:off x="15837669" y="9821185"/>
            <a:ext cx="2133600" cy="365125"/>
          </a:xfrm>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val="1943755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BB713FA8-A01F-80D0-B582-5855AB9316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1B84BB-AE86-DB54-346E-85D14682D520}"/>
              </a:ext>
              <a:ext uri="{C183D7F6-B498-43B3-948B-1728B52AA6E4}">
                <adec:decorative xmlns:adec="http://schemas.microsoft.com/office/drawing/2017/decorative" val="1"/>
              </a:ext>
            </a:extLst>
          </p:cNvPr>
          <p:cNvGrpSpPr/>
          <p:nvPr/>
        </p:nvGrpSpPr>
        <p:grpSpPr>
          <a:xfrm rot="5400000">
            <a:off x="12245430" y="4248175"/>
            <a:ext cx="9318079" cy="2923314"/>
            <a:chOff x="0" y="0"/>
            <a:chExt cx="3006794" cy="655032"/>
          </a:xfrm>
        </p:grpSpPr>
        <p:sp>
          <p:nvSpPr>
            <p:cNvPr id="3" name="Freeform 3">
              <a:extLst>
                <a:ext uri="{FF2B5EF4-FFF2-40B4-BE49-F238E27FC236}">
                  <a16:creationId xmlns:a16="http://schemas.microsoft.com/office/drawing/2014/main" id="{7DEB995F-238D-EDD7-4DBE-83D3BD59C299}"/>
                </a:ext>
              </a:extLst>
            </p:cNvPr>
            <p:cNvSpPr/>
            <p:nvPr/>
          </p:nvSpPr>
          <p:spPr>
            <a:xfrm>
              <a:off x="0" y="0"/>
              <a:ext cx="3006794" cy="655032"/>
            </a:xfrm>
            <a:custGeom>
              <a:avLst/>
              <a:gdLst/>
              <a:ahLst/>
              <a:cxnLst/>
              <a:rect l="l" t="t" r="r" b="b"/>
              <a:pathLst>
                <a:path w="3006794" h="655032">
                  <a:moveTo>
                    <a:pt x="0" y="0"/>
                  </a:moveTo>
                  <a:lnTo>
                    <a:pt x="3006794" y="0"/>
                  </a:lnTo>
                  <a:lnTo>
                    <a:pt x="3006794"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455EBA5A-3AB7-520C-7FCE-FC326C25F0FE}"/>
                </a:ext>
              </a:extLst>
            </p:cNvPr>
            <p:cNvSpPr txBox="1"/>
            <p:nvPr/>
          </p:nvSpPr>
          <p:spPr>
            <a:xfrm>
              <a:off x="0" y="-38100"/>
              <a:ext cx="3006794" cy="6931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19A03965-EAE5-E758-4062-7EB29CAB9AE2}"/>
              </a:ext>
              <a:ext uri="{C183D7F6-B498-43B3-948B-1728B52AA6E4}">
                <adec:decorative xmlns:adec="http://schemas.microsoft.com/office/drawing/2017/decorative" val="1"/>
              </a:ext>
            </a:extLst>
          </p:cNvPr>
          <p:cNvGrpSpPr/>
          <p:nvPr/>
        </p:nvGrpSpPr>
        <p:grpSpPr>
          <a:xfrm>
            <a:off x="-48602" y="-102396"/>
            <a:ext cx="18338934" cy="1996927"/>
            <a:chOff x="0" y="-38100"/>
            <a:chExt cx="5082665" cy="693132"/>
          </a:xfrm>
        </p:grpSpPr>
        <p:sp>
          <p:nvSpPr>
            <p:cNvPr id="6" name="Freeform 6">
              <a:extLst>
                <a:ext uri="{FF2B5EF4-FFF2-40B4-BE49-F238E27FC236}">
                  <a16:creationId xmlns:a16="http://schemas.microsoft.com/office/drawing/2014/main" id="{1C2B914F-5136-8DC7-7E61-A823A7B7EBAD}"/>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a:extLst>
                <a:ext uri="{FF2B5EF4-FFF2-40B4-BE49-F238E27FC236}">
                  <a16:creationId xmlns:a16="http://schemas.microsoft.com/office/drawing/2014/main" id="{E8BE3BE6-40F9-FAD0-40DD-A1307A12C94C}"/>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9AE8BB37-EB77-531A-333E-6997810A5821}"/>
              </a:ext>
              <a:ext uri="{C183D7F6-B498-43B3-948B-1728B52AA6E4}">
                <adec:decorative xmlns:adec="http://schemas.microsoft.com/office/drawing/2017/decorative" val="1"/>
              </a:ext>
            </a:extLst>
          </p:cNvPr>
          <p:cNvSpPr/>
          <p:nvPr/>
        </p:nvSpPr>
        <p:spPr>
          <a:xfrm rot="16200000">
            <a:off x="8808153" y="1407840"/>
            <a:ext cx="9983779" cy="7974380"/>
          </a:xfrm>
          <a:custGeom>
            <a:avLst/>
            <a:gdLst/>
            <a:ahLst/>
            <a:cxnLst/>
            <a:rect l="l" t="t" r="r" b="b"/>
            <a:pathLst>
              <a:path w="18343032" h="4562829">
                <a:moveTo>
                  <a:pt x="0" y="0"/>
                </a:moveTo>
                <a:lnTo>
                  <a:pt x="18343032" y="0"/>
                </a:lnTo>
                <a:lnTo>
                  <a:pt x="18343032" y="4562830"/>
                </a:lnTo>
                <a:lnTo>
                  <a:pt x="0" y="4562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a:extLst>
              <a:ext uri="{FF2B5EF4-FFF2-40B4-BE49-F238E27FC236}">
                <a16:creationId xmlns:a16="http://schemas.microsoft.com/office/drawing/2014/main" id="{748ADE18-661D-ED30-E5FA-2CB9935B342B}"/>
              </a:ext>
              <a:ext uri="{C183D7F6-B498-43B3-948B-1728B52AA6E4}">
                <adec:decorative xmlns:adec="http://schemas.microsoft.com/office/drawing/2017/decorative" val="1"/>
              </a:ext>
            </a:extLst>
          </p:cNvPr>
          <p:cNvSpPr/>
          <p:nvPr/>
        </p:nvSpPr>
        <p:spPr>
          <a:xfrm rot="5400000">
            <a:off x="16724755" y="229715"/>
            <a:ext cx="1275898" cy="1410963"/>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10" name="Freeform 10">
            <a:extLst>
              <a:ext uri="{FF2B5EF4-FFF2-40B4-BE49-F238E27FC236}">
                <a16:creationId xmlns:a16="http://schemas.microsoft.com/office/drawing/2014/main" id="{0D6AEEA5-F9E2-57E4-FACC-75D8550E99CB}"/>
              </a:ext>
              <a:ext uri="{C183D7F6-B498-43B3-948B-1728B52AA6E4}">
                <adec:decorative xmlns:adec="http://schemas.microsoft.com/office/drawing/2017/decorative" val="1"/>
              </a:ext>
            </a:extLst>
          </p:cNvPr>
          <p:cNvSpPr/>
          <p:nvPr/>
        </p:nvSpPr>
        <p:spPr>
          <a:xfrm>
            <a:off x="15736031" y="8813064"/>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5"/>
            <a:stretch>
              <a:fillRect/>
            </a:stretch>
          </a:blipFill>
        </p:spPr>
        <p:txBody>
          <a:bodyPr/>
          <a:lstStyle/>
          <a:p>
            <a:endParaRPr lang="fi-FI"/>
          </a:p>
        </p:txBody>
      </p:sp>
      <p:sp>
        <p:nvSpPr>
          <p:cNvPr id="13" name="TextBox 13">
            <a:extLst>
              <a:ext uri="{FF2B5EF4-FFF2-40B4-BE49-F238E27FC236}">
                <a16:creationId xmlns:a16="http://schemas.microsoft.com/office/drawing/2014/main" id="{EF95C735-A656-96CD-1387-5A44375F6443}"/>
              </a:ext>
            </a:extLst>
          </p:cNvPr>
          <p:cNvSpPr txBox="1"/>
          <p:nvPr/>
        </p:nvSpPr>
        <p:spPr>
          <a:xfrm>
            <a:off x="955683" y="227926"/>
            <a:ext cx="15531505" cy="1667123"/>
          </a:xfrm>
          <a:prstGeom prst="rect">
            <a:avLst/>
          </a:prstGeom>
        </p:spPr>
        <p:txBody>
          <a:bodyPr wrap="square" lIns="0" tIns="0" rIns="0" bIns="0" rtlCol="0" anchor="t">
            <a:spAutoFit/>
          </a:bodyPr>
          <a:lstStyle/>
          <a:p>
            <a:pPr algn="ctr">
              <a:lnSpc>
                <a:spcPts val="6527"/>
              </a:lnSpc>
              <a:spcBef>
                <a:spcPct val="0"/>
              </a:spcBef>
            </a:pPr>
            <a:r>
              <a:rPr lang="en-US" sz="6300">
                <a:solidFill>
                  <a:srgbClr val="0165B0"/>
                </a:solidFill>
                <a:latin typeface="Montserrat Bold"/>
              </a:rPr>
              <a:t>KUVAUSTEN HALLINTAAN AVUKSI STATUS ELI TILA -TIETO</a:t>
            </a:r>
          </a:p>
        </p:txBody>
      </p:sp>
      <p:sp>
        <p:nvSpPr>
          <p:cNvPr id="14" name="Tähti: 8-sakarainen 13">
            <a:extLst>
              <a:ext uri="{FF2B5EF4-FFF2-40B4-BE49-F238E27FC236}">
                <a16:creationId xmlns:a16="http://schemas.microsoft.com/office/drawing/2014/main" id="{9DD3A54D-168D-D63D-8A05-E72A5A53F976}"/>
              </a:ext>
            </a:extLst>
          </p:cNvPr>
          <p:cNvSpPr/>
          <p:nvPr/>
        </p:nvSpPr>
        <p:spPr>
          <a:xfrm>
            <a:off x="219814" y="86621"/>
            <a:ext cx="1242968" cy="1212521"/>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4400">
                <a:solidFill>
                  <a:schemeClr val="tx1"/>
                </a:solidFill>
              </a:rPr>
              <a:t>1</a:t>
            </a:r>
          </a:p>
        </p:txBody>
      </p:sp>
      <p:sp>
        <p:nvSpPr>
          <p:cNvPr id="18" name="Päivämäärän paikkamerkki 17">
            <a:extLst>
              <a:ext uri="{FF2B5EF4-FFF2-40B4-BE49-F238E27FC236}">
                <a16:creationId xmlns:a16="http://schemas.microsoft.com/office/drawing/2014/main" id="{57C40ABE-D3A5-9B53-6682-F45CB27A9D8E}"/>
              </a:ext>
            </a:extLst>
          </p:cNvPr>
          <p:cNvSpPr>
            <a:spLocks noGrp="1"/>
          </p:cNvSpPr>
          <p:nvPr>
            <p:ph type="dt" sz="half" idx="10"/>
          </p:nvPr>
        </p:nvSpPr>
        <p:spPr>
          <a:xfrm>
            <a:off x="182720" y="9742452"/>
            <a:ext cx="2133600" cy="365125"/>
          </a:xfrm>
        </p:spPr>
        <p:txBody>
          <a:bodyPr/>
          <a:lstStyle/>
          <a:p>
            <a:fld id="{091C0A64-1167-4338-B5F9-7CE170456C10}" type="datetime1">
              <a:rPr lang="en-US" smtClean="0"/>
              <a:t>1/24/2025</a:t>
            </a:fld>
            <a:endParaRPr lang="en-US"/>
          </a:p>
        </p:txBody>
      </p:sp>
      <p:sp>
        <p:nvSpPr>
          <p:cNvPr id="19" name="Dian numeron paikkamerkki 18">
            <a:extLst>
              <a:ext uri="{FF2B5EF4-FFF2-40B4-BE49-F238E27FC236}">
                <a16:creationId xmlns:a16="http://schemas.microsoft.com/office/drawing/2014/main" id="{16124303-54C6-31C5-F2D4-8BA8D54970CC}"/>
              </a:ext>
            </a:extLst>
          </p:cNvPr>
          <p:cNvSpPr>
            <a:spLocks noGrp="1"/>
          </p:cNvSpPr>
          <p:nvPr>
            <p:ph type="sldNum" sz="quarter" idx="12"/>
          </p:nvPr>
        </p:nvSpPr>
        <p:spPr>
          <a:xfrm>
            <a:off x="15837669" y="9821185"/>
            <a:ext cx="2133600" cy="365125"/>
          </a:xfrm>
        </p:spPr>
        <p:txBody>
          <a:bodyPr/>
          <a:lstStyle/>
          <a:p>
            <a:fld id="{B6F15528-21DE-4FAA-801E-634DDDAF4B2B}" type="slidenum">
              <a:rPr lang="en-US" smtClean="0"/>
              <a:pPr/>
              <a:t>15</a:t>
            </a:fld>
            <a:endParaRPr lang="en-US"/>
          </a:p>
        </p:txBody>
      </p:sp>
      <p:graphicFrame>
        <p:nvGraphicFramePr>
          <p:cNvPr id="21" name="Taulukko 20">
            <a:extLst>
              <a:ext uri="{FF2B5EF4-FFF2-40B4-BE49-F238E27FC236}">
                <a16:creationId xmlns:a16="http://schemas.microsoft.com/office/drawing/2014/main" id="{1B712E0C-BCE3-0B58-38FA-735F934AA8D4}"/>
              </a:ext>
            </a:extLst>
          </p:cNvPr>
          <p:cNvGraphicFramePr>
            <a:graphicFrameLocks noGrp="1"/>
          </p:cNvGraphicFramePr>
          <p:nvPr>
            <p:extLst>
              <p:ext uri="{D42A27DB-BD31-4B8C-83A1-F6EECF244321}">
                <p14:modId xmlns:p14="http://schemas.microsoft.com/office/powerpoint/2010/main" val="3109761545"/>
              </p:ext>
            </p:extLst>
          </p:nvPr>
        </p:nvGraphicFramePr>
        <p:xfrm>
          <a:off x="583616" y="7865581"/>
          <a:ext cx="4967792" cy="1522000"/>
        </p:xfrm>
        <a:graphic>
          <a:graphicData uri="http://schemas.openxmlformats.org/drawingml/2006/table">
            <a:tbl>
              <a:tblPr firstRow="1" bandRow="1">
                <a:tableStyleId>{5C22544A-7EE6-4342-B048-85BDC9FD1C3A}</a:tableStyleId>
              </a:tblPr>
              <a:tblGrid>
                <a:gridCol w="2617432">
                  <a:extLst>
                    <a:ext uri="{9D8B030D-6E8A-4147-A177-3AD203B41FA5}">
                      <a16:colId xmlns:a16="http://schemas.microsoft.com/office/drawing/2014/main" val="428508610"/>
                    </a:ext>
                  </a:extLst>
                </a:gridCol>
                <a:gridCol w="2350360">
                  <a:extLst>
                    <a:ext uri="{9D8B030D-6E8A-4147-A177-3AD203B41FA5}">
                      <a16:colId xmlns:a16="http://schemas.microsoft.com/office/drawing/2014/main" val="3964269225"/>
                    </a:ext>
                  </a:extLst>
                </a:gridCol>
              </a:tblGrid>
              <a:tr h="304400">
                <a:tc>
                  <a:txBody>
                    <a:bodyPr/>
                    <a:lstStyle/>
                    <a:p>
                      <a:pPr rtl="0" fontAlgn="base"/>
                      <a:endParaRPr lang="fi-FI" sz="1000" b="1">
                        <a:solidFill>
                          <a:srgbClr val="000000"/>
                        </a:solidFill>
                        <a:effectLst/>
                        <a:latin typeface="Calibri"/>
                      </a:endParaRP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tc>
                  <a:txBody>
                    <a:bodyPr/>
                    <a:lstStyle/>
                    <a:p>
                      <a:pPr rtl="0" fontAlgn="base"/>
                      <a:endParaRPr lang="fi-FI" sz="1000" b="1">
                        <a:solidFill>
                          <a:srgbClr val="000000"/>
                        </a:solidFill>
                        <a:effectLst/>
                        <a:latin typeface="Calibri"/>
                      </a:endParaRP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873573609"/>
                  </a:ext>
                </a:extLst>
              </a:tr>
              <a:tr h="304400">
                <a:tc>
                  <a:txBody>
                    <a:bodyPr/>
                    <a:lstStyle/>
                    <a:p>
                      <a:pPr rtl="0" fontAlgn="base"/>
                      <a:r>
                        <a:rPr lang="fi-FI" sz="1000" b="1">
                          <a:solidFill>
                            <a:srgbClr val="000000"/>
                          </a:solidFill>
                          <a:effectLst/>
                          <a:latin typeface="Calibri"/>
                        </a:rPr>
                        <a:t>Perustieto</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tc>
                  <a:txBody>
                    <a:bodyPr/>
                    <a:lstStyle/>
                    <a:p>
                      <a:pPr rtl="0" fontAlgn="base"/>
                      <a:r>
                        <a:rPr lang="fi-FI" sz="1000" b="1">
                          <a:solidFill>
                            <a:srgbClr val="000000"/>
                          </a:solidFill>
                          <a:effectLst/>
                          <a:latin typeface="Calibri"/>
                        </a:rPr>
                        <a:t>Tiedon arvo</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896012144"/>
                  </a:ext>
                </a:extLst>
              </a:tr>
              <a:tr h="304400">
                <a:tc>
                  <a:txBody>
                    <a:bodyPr/>
                    <a:lstStyle/>
                    <a:p>
                      <a:pPr rtl="0" fontAlgn="base"/>
                      <a:r>
                        <a:rPr lang="fi-FI" sz="1200">
                          <a:effectLst/>
                          <a:latin typeface="Calibri"/>
                        </a:rPr>
                        <a:t>Kuvausvastuu</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tc>
                  <a:txBody>
                    <a:bodyPr/>
                    <a:lstStyle/>
                    <a:p>
                      <a:pPr lvl="0">
                        <a:buNone/>
                      </a:pPr>
                      <a:r>
                        <a:rPr lang="fi-FI" sz="1200">
                          <a:effectLst/>
                          <a:latin typeface="Calibri"/>
                        </a:rPr>
                        <a:t>Siiri Saastamoinen</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469369923"/>
                  </a:ext>
                </a:extLst>
              </a:tr>
              <a:tr h="304400">
                <a:tc>
                  <a:txBody>
                    <a:bodyPr/>
                    <a:lstStyle/>
                    <a:p>
                      <a:pPr rtl="0" fontAlgn="base"/>
                      <a:r>
                        <a:rPr lang="fi-FI" sz="1200">
                          <a:effectLst/>
                          <a:latin typeface="Calibri"/>
                        </a:rPr>
                        <a:t>Status</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E9EDF4"/>
                    </a:solidFill>
                  </a:tcPr>
                </a:tc>
                <a:tc>
                  <a:txBody>
                    <a:bodyPr/>
                    <a:lstStyle/>
                    <a:p>
                      <a:pPr rtl="0" fontAlgn="base"/>
                      <a:r>
                        <a:rPr lang="fi-FI" sz="1200">
                          <a:effectLst/>
                          <a:highlight>
                            <a:srgbClr val="E6B9B8"/>
                          </a:highlight>
                          <a:latin typeface="Calibri"/>
                        </a:rPr>
                        <a:t>KESKEN</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16614058"/>
                  </a:ext>
                </a:extLst>
              </a:tr>
              <a:tr h="304400">
                <a:tc>
                  <a:txBody>
                    <a:bodyPr/>
                    <a:lstStyle/>
                    <a:p>
                      <a:pPr lvl="0">
                        <a:buNone/>
                      </a:pPr>
                      <a:r>
                        <a:rPr lang="fi-FI" sz="1200">
                          <a:effectLst/>
                          <a:latin typeface="Calibri"/>
                        </a:rPr>
                        <a:t>Tarkistuspäivä</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tc>
                  <a:txBody>
                    <a:bodyPr/>
                    <a:lstStyle/>
                    <a:p>
                      <a:pPr rtl="0" fontAlgn="base"/>
                      <a:endParaRPr lang="fi-FI" sz="1050">
                        <a:effectLst/>
                        <a:latin typeface="Calibri"/>
                      </a:endParaRP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235765339"/>
                  </a:ext>
                </a:extLst>
              </a:tr>
            </a:tbl>
          </a:graphicData>
        </a:graphic>
      </p:graphicFrame>
      <p:sp>
        <p:nvSpPr>
          <p:cNvPr id="22" name="Tekstiruutu 21">
            <a:extLst>
              <a:ext uri="{FF2B5EF4-FFF2-40B4-BE49-F238E27FC236}">
                <a16:creationId xmlns:a16="http://schemas.microsoft.com/office/drawing/2014/main" id="{41F61650-60D7-F82A-2B2E-04561B7DC266}"/>
              </a:ext>
            </a:extLst>
          </p:cNvPr>
          <p:cNvSpPr txBox="1"/>
          <p:nvPr/>
        </p:nvSpPr>
        <p:spPr>
          <a:xfrm>
            <a:off x="495516" y="7441189"/>
            <a:ext cx="40290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Kuvauksen ylläpitotiedot:</a:t>
            </a:r>
            <a:endParaRPr lang="fi-FI"/>
          </a:p>
        </p:txBody>
      </p:sp>
      <p:pic>
        <p:nvPicPr>
          <p:cNvPr id="24" name="Kuva 23">
            <a:extLst>
              <a:ext uri="{FF2B5EF4-FFF2-40B4-BE49-F238E27FC236}">
                <a16:creationId xmlns:a16="http://schemas.microsoft.com/office/drawing/2014/main" id="{069AD67D-FAEE-ECCB-3598-577DB74EF8B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77561" y="1983798"/>
            <a:ext cx="8248650" cy="5124450"/>
          </a:xfrm>
          <a:prstGeom prst="rect">
            <a:avLst/>
          </a:prstGeom>
        </p:spPr>
      </p:pic>
      <p:sp>
        <p:nvSpPr>
          <p:cNvPr id="25" name="Tekstiruutu 24">
            <a:extLst>
              <a:ext uri="{FF2B5EF4-FFF2-40B4-BE49-F238E27FC236}">
                <a16:creationId xmlns:a16="http://schemas.microsoft.com/office/drawing/2014/main" id="{369C21BA-B2C0-65E0-0DA8-0EBCD1332084}"/>
              </a:ext>
            </a:extLst>
          </p:cNvPr>
          <p:cNvSpPr txBox="1"/>
          <p:nvPr/>
        </p:nvSpPr>
        <p:spPr>
          <a:xfrm>
            <a:off x="11315699" y="2124290"/>
            <a:ext cx="646509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Kuvausten status- eli tilatieto on tärkeä osa laadunhallintaa</a:t>
            </a:r>
          </a:p>
          <a:p>
            <a:r>
              <a:rPr lang="fi-FI">
                <a:cs typeface="Calibri"/>
              </a:rPr>
              <a:t>Tilatietojen käyttö ohjeistetaan pelikirjassa eli toimintaohjeessa.</a:t>
            </a:r>
          </a:p>
          <a:p>
            <a:endParaRPr lang="fi-FI">
              <a:cs typeface="Calibri"/>
            </a:endParaRPr>
          </a:p>
          <a:p>
            <a:r>
              <a:rPr lang="fi-FI">
                <a:cs typeface="Calibri"/>
              </a:rPr>
              <a:t>Tilannekuvassa nähdään kokonaiskuva kuvausten määrästä, keskeneräisistä, valmiista, katselmoitavista, päivitettävistä ja vanhentuneista kuvauksista. </a:t>
            </a:r>
          </a:p>
          <a:p>
            <a:endParaRPr lang="fi-FI">
              <a:cs typeface="Calibri"/>
            </a:endParaRPr>
          </a:p>
          <a:p>
            <a:r>
              <a:rPr lang="fi-FI">
                <a:cs typeface="Calibri"/>
              </a:rPr>
              <a:t>Esimerkkikuvassa johdon tai tietohallinnon olisi hyvä reagoida katselmoitavien sovelluskuvausten korkeaan määrään ja sopia toimenpiteet. </a:t>
            </a:r>
          </a:p>
        </p:txBody>
      </p:sp>
      <p:sp>
        <p:nvSpPr>
          <p:cNvPr id="26" name="Tekstiruutu 25">
            <a:extLst>
              <a:ext uri="{FF2B5EF4-FFF2-40B4-BE49-F238E27FC236}">
                <a16:creationId xmlns:a16="http://schemas.microsoft.com/office/drawing/2014/main" id="{C0F382A9-246F-2B85-1078-1DA5AA71531F}"/>
              </a:ext>
            </a:extLst>
          </p:cNvPr>
          <p:cNvSpPr txBox="1"/>
          <p:nvPr/>
        </p:nvSpPr>
        <p:spPr>
          <a:xfrm>
            <a:off x="11444935" y="5259096"/>
            <a:ext cx="509414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cs typeface="Calibri"/>
              </a:rPr>
              <a:t>STATUS -valintalista</a:t>
            </a:r>
            <a:endParaRPr lang="fi-FI" b="1"/>
          </a:p>
          <a:p>
            <a:pPr marL="285750" indent="-285750">
              <a:buFont typeface="Calibri"/>
              <a:buChar char="-"/>
            </a:pPr>
            <a:r>
              <a:rPr lang="fi-FI">
                <a:cs typeface="Calibri"/>
              </a:rPr>
              <a:t>Kesken</a:t>
            </a:r>
          </a:p>
          <a:p>
            <a:pPr marL="742950" lvl="1" indent="-285750">
              <a:buFont typeface="Courier New"/>
              <a:buChar char="o"/>
            </a:pPr>
            <a:r>
              <a:rPr lang="fi-FI">
                <a:cs typeface="Calibri"/>
              </a:rPr>
              <a:t>Kuvausta </a:t>
            </a:r>
            <a:r>
              <a:rPr lang="fi-FI" err="1">
                <a:cs typeface="Calibri"/>
              </a:rPr>
              <a:t>vieä</a:t>
            </a:r>
            <a:r>
              <a:rPr lang="fi-FI">
                <a:cs typeface="Calibri"/>
              </a:rPr>
              <a:t> laaditaan</a:t>
            </a:r>
          </a:p>
          <a:p>
            <a:pPr marL="285750" indent="-285750">
              <a:buFont typeface="Calibri"/>
              <a:buChar char="-"/>
            </a:pPr>
            <a:r>
              <a:rPr lang="fi-FI">
                <a:cs typeface="Calibri"/>
              </a:rPr>
              <a:t>Valmis</a:t>
            </a:r>
          </a:p>
          <a:p>
            <a:pPr marL="742950" lvl="1" indent="-285750">
              <a:buFont typeface="Courier New"/>
              <a:buChar char="o"/>
            </a:pPr>
            <a:r>
              <a:rPr lang="fi-FI">
                <a:cs typeface="Calibri"/>
              </a:rPr>
              <a:t>Kuvaus on valmis ja ajantasainen</a:t>
            </a:r>
          </a:p>
          <a:p>
            <a:pPr marL="285750" indent="-285750">
              <a:buFont typeface="Calibri"/>
              <a:buChar char="-"/>
            </a:pPr>
            <a:r>
              <a:rPr lang="fi-FI">
                <a:cs typeface="Calibri"/>
              </a:rPr>
              <a:t>Katselmoitava</a:t>
            </a:r>
          </a:p>
          <a:p>
            <a:pPr marL="742950" lvl="1" indent="-285750">
              <a:buFont typeface="Courier New"/>
              <a:buChar char="o"/>
            </a:pPr>
            <a:r>
              <a:rPr lang="fi-FI">
                <a:cs typeface="Calibri"/>
              </a:rPr>
              <a:t>Edellisestä tarkistuksesta yli 12 kk, valmis &gt; katselmoitava. Kuvaus täytyy katselmoida eli tarkistaa. Kun ok, tarkistuspäivä päivitetään</a:t>
            </a:r>
          </a:p>
          <a:p>
            <a:pPr marL="285750" indent="-285750">
              <a:buFont typeface="Calibri"/>
              <a:buChar char="-"/>
            </a:pPr>
            <a:r>
              <a:rPr lang="fi-FI">
                <a:cs typeface="Calibri"/>
              </a:rPr>
              <a:t>Päivitettävä</a:t>
            </a:r>
          </a:p>
          <a:p>
            <a:pPr marL="742950" lvl="1" indent="-285750">
              <a:buFont typeface="Courier New"/>
              <a:buChar char="o"/>
            </a:pPr>
            <a:r>
              <a:rPr lang="fi-FI">
                <a:cs typeface="Calibri"/>
              </a:rPr>
              <a:t>Kuvaus muuttuu tai siinä todetaan virhe tai puute, valmis &gt; päivitettävä</a:t>
            </a:r>
          </a:p>
          <a:p>
            <a:pPr marL="285750" indent="-285750">
              <a:buFont typeface="Calibri"/>
              <a:buChar char="-"/>
            </a:pPr>
            <a:r>
              <a:rPr lang="fi-FI">
                <a:cs typeface="Calibri"/>
              </a:rPr>
              <a:t>Vanhentunut</a:t>
            </a:r>
          </a:p>
          <a:p>
            <a:pPr marL="742950" lvl="1" indent="-285750">
              <a:buFont typeface="Courier New"/>
              <a:buChar char="o"/>
            </a:pPr>
            <a:r>
              <a:rPr lang="fi-FI">
                <a:cs typeface="Calibri"/>
              </a:rPr>
              <a:t>Kuvauksen tiedot ovat vanhentuneet</a:t>
            </a:r>
          </a:p>
        </p:txBody>
      </p:sp>
      <p:sp>
        <p:nvSpPr>
          <p:cNvPr id="11" name="Suorakulmio 10">
            <a:extLst>
              <a:ext uri="{FF2B5EF4-FFF2-40B4-BE49-F238E27FC236}">
                <a16:creationId xmlns:a16="http://schemas.microsoft.com/office/drawing/2014/main" id="{B3AD86AA-EB9C-A1F4-011B-3E309316F798}"/>
              </a:ext>
              <a:ext uri="{C183D7F6-B498-43B3-948B-1728B52AA6E4}">
                <adec:decorative xmlns:adec="http://schemas.microsoft.com/office/drawing/2017/decorative" val="1"/>
              </a:ext>
            </a:extLst>
          </p:cNvPr>
          <p:cNvSpPr/>
          <p:nvPr/>
        </p:nvSpPr>
        <p:spPr>
          <a:xfrm>
            <a:off x="5660448" y="3603048"/>
            <a:ext cx="557212" cy="3429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271687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B215F6E0-3B70-7D28-F5B1-83011911C62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7710BA3-2B74-8ECB-FD60-AD21381E5B56}"/>
              </a:ext>
              <a:ext uri="{C183D7F6-B498-43B3-948B-1728B52AA6E4}">
                <adec:decorative xmlns:adec="http://schemas.microsoft.com/office/drawing/2017/decorative" val="1"/>
              </a:ext>
            </a:extLst>
          </p:cNvPr>
          <p:cNvGrpSpPr/>
          <p:nvPr/>
        </p:nvGrpSpPr>
        <p:grpSpPr>
          <a:xfrm rot="5400000">
            <a:off x="12837327" y="3820330"/>
            <a:ext cx="10453993" cy="2479353"/>
            <a:chOff x="0" y="0"/>
            <a:chExt cx="3006794" cy="655032"/>
          </a:xfrm>
        </p:grpSpPr>
        <p:sp>
          <p:nvSpPr>
            <p:cNvPr id="3" name="Freeform 3">
              <a:extLst>
                <a:ext uri="{FF2B5EF4-FFF2-40B4-BE49-F238E27FC236}">
                  <a16:creationId xmlns:a16="http://schemas.microsoft.com/office/drawing/2014/main" id="{4398FB64-5D82-1972-90DD-280DCE1CCE11}"/>
                </a:ext>
              </a:extLst>
            </p:cNvPr>
            <p:cNvSpPr/>
            <p:nvPr/>
          </p:nvSpPr>
          <p:spPr>
            <a:xfrm>
              <a:off x="0" y="0"/>
              <a:ext cx="3006794" cy="655032"/>
            </a:xfrm>
            <a:custGeom>
              <a:avLst/>
              <a:gdLst/>
              <a:ahLst/>
              <a:cxnLst/>
              <a:rect l="l" t="t" r="r" b="b"/>
              <a:pathLst>
                <a:path w="3006794" h="655032">
                  <a:moveTo>
                    <a:pt x="0" y="0"/>
                  </a:moveTo>
                  <a:lnTo>
                    <a:pt x="3006794" y="0"/>
                  </a:lnTo>
                  <a:lnTo>
                    <a:pt x="3006794"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9C552B63-1514-4414-7727-F429A25BBE4D}"/>
                </a:ext>
              </a:extLst>
            </p:cNvPr>
            <p:cNvSpPr txBox="1"/>
            <p:nvPr/>
          </p:nvSpPr>
          <p:spPr>
            <a:xfrm>
              <a:off x="0" y="-38100"/>
              <a:ext cx="3006794" cy="6931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344C9598-4AD7-E0EA-C92C-B88324F505C5}"/>
              </a:ext>
              <a:ext uri="{C183D7F6-B498-43B3-948B-1728B52AA6E4}">
                <adec:decorative xmlns:adec="http://schemas.microsoft.com/office/drawing/2017/decorative" val="1"/>
              </a:ext>
            </a:extLst>
          </p:cNvPr>
          <p:cNvGrpSpPr/>
          <p:nvPr/>
        </p:nvGrpSpPr>
        <p:grpSpPr>
          <a:xfrm>
            <a:off x="18488" y="-55737"/>
            <a:ext cx="18952685" cy="1912721"/>
            <a:chOff x="0" y="0"/>
            <a:chExt cx="5082665" cy="655032"/>
          </a:xfrm>
        </p:grpSpPr>
        <p:sp>
          <p:nvSpPr>
            <p:cNvPr id="6" name="Freeform 6">
              <a:extLst>
                <a:ext uri="{FF2B5EF4-FFF2-40B4-BE49-F238E27FC236}">
                  <a16:creationId xmlns:a16="http://schemas.microsoft.com/office/drawing/2014/main" id="{28A1F100-B419-2016-D53B-A349316B2D35}"/>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a:extLst>
                <a:ext uri="{FF2B5EF4-FFF2-40B4-BE49-F238E27FC236}">
                  <a16:creationId xmlns:a16="http://schemas.microsoft.com/office/drawing/2014/main" id="{204D894C-9509-D32B-BA1D-744661286719}"/>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AF2054DE-1D1F-1268-BC33-676C463BC8EB}"/>
              </a:ext>
              <a:ext uri="{C183D7F6-B498-43B3-948B-1728B52AA6E4}">
                <adec:decorative xmlns:adec="http://schemas.microsoft.com/office/drawing/2017/decorative" val="1"/>
              </a:ext>
            </a:extLst>
          </p:cNvPr>
          <p:cNvSpPr/>
          <p:nvPr/>
        </p:nvSpPr>
        <p:spPr>
          <a:xfrm rot="-5400000">
            <a:off x="11675399" y="2894612"/>
            <a:ext cx="10221946" cy="4562829"/>
          </a:xfrm>
          <a:custGeom>
            <a:avLst/>
            <a:gdLst/>
            <a:ahLst/>
            <a:cxnLst/>
            <a:rect l="l" t="t" r="r" b="b"/>
            <a:pathLst>
              <a:path w="18343032" h="4562829">
                <a:moveTo>
                  <a:pt x="0" y="0"/>
                </a:moveTo>
                <a:lnTo>
                  <a:pt x="18343032" y="0"/>
                </a:lnTo>
                <a:lnTo>
                  <a:pt x="18343032" y="4562830"/>
                </a:lnTo>
                <a:lnTo>
                  <a:pt x="0" y="4562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a:extLst>
              <a:ext uri="{FF2B5EF4-FFF2-40B4-BE49-F238E27FC236}">
                <a16:creationId xmlns:a16="http://schemas.microsoft.com/office/drawing/2014/main" id="{3AC5A230-828E-D908-1963-1C86C8B5B871}"/>
              </a:ext>
              <a:ext uri="{C183D7F6-B498-43B3-948B-1728B52AA6E4}">
                <adec:decorative xmlns:adec="http://schemas.microsoft.com/office/drawing/2017/decorative" val="1"/>
              </a:ext>
            </a:extLst>
          </p:cNvPr>
          <p:cNvSpPr/>
          <p:nvPr/>
        </p:nvSpPr>
        <p:spPr>
          <a:xfrm rot="5400000">
            <a:off x="16676027" y="25397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10" name="Freeform 10">
            <a:extLst>
              <a:ext uri="{FF2B5EF4-FFF2-40B4-BE49-F238E27FC236}">
                <a16:creationId xmlns:a16="http://schemas.microsoft.com/office/drawing/2014/main" id="{5BCB8E21-2996-DA60-C98C-7270259D5583}"/>
              </a:ext>
              <a:ext uri="{C183D7F6-B498-43B3-948B-1728B52AA6E4}">
                <adec:decorative xmlns:adec="http://schemas.microsoft.com/office/drawing/2017/decorative" val="1"/>
              </a:ext>
            </a:extLst>
          </p:cNvPr>
          <p:cNvSpPr/>
          <p:nvPr/>
        </p:nvSpPr>
        <p:spPr>
          <a:xfrm>
            <a:off x="15736031" y="8813064"/>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5"/>
            <a:stretch>
              <a:fillRect/>
            </a:stretch>
          </a:blipFill>
        </p:spPr>
        <p:txBody>
          <a:bodyPr/>
          <a:lstStyle/>
          <a:p>
            <a:endParaRPr lang="fi-FI"/>
          </a:p>
        </p:txBody>
      </p:sp>
      <p:sp>
        <p:nvSpPr>
          <p:cNvPr id="13" name="TextBox 13">
            <a:extLst>
              <a:ext uri="{FF2B5EF4-FFF2-40B4-BE49-F238E27FC236}">
                <a16:creationId xmlns:a16="http://schemas.microsoft.com/office/drawing/2014/main" id="{C86E8747-2A02-99A9-3748-B2A2852FB28E}"/>
              </a:ext>
            </a:extLst>
          </p:cNvPr>
          <p:cNvSpPr txBox="1"/>
          <p:nvPr/>
        </p:nvSpPr>
        <p:spPr>
          <a:xfrm>
            <a:off x="573972" y="188783"/>
            <a:ext cx="16376633" cy="1670714"/>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TIEDONHALLINNAN</a:t>
            </a:r>
            <a:endParaRPr lang="fi-FI"/>
          </a:p>
          <a:p>
            <a:pPr algn="ctr">
              <a:lnSpc>
                <a:spcPts val="6527"/>
              </a:lnSpc>
              <a:spcBef>
                <a:spcPct val="0"/>
              </a:spcBef>
            </a:pPr>
            <a:r>
              <a:rPr lang="en-US" sz="6350">
                <a:solidFill>
                  <a:srgbClr val="0165B0"/>
                </a:solidFill>
                <a:latin typeface="Montserrat Bold"/>
              </a:rPr>
              <a:t>AJANTASAINEN TILANNEKUVA</a:t>
            </a:r>
            <a:endParaRPr lang="en-US">
              <a:ea typeface="Calibri"/>
              <a:cs typeface="Calibri"/>
            </a:endParaRPr>
          </a:p>
        </p:txBody>
      </p:sp>
      <p:pic>
        <p:nvPicPr>
          <p:cNvPr id="18" name="Kuva 17">
            <a:extLst>
              <a:ext uri="{FF2B5EF4-FFF2-40B4-BE49-F238E27FC236}">
                <a16:creationId xmlns:a16="http://schemas.microsoft.com/office/drawing/2014/main" id="{237C230E-3EF4-3ACE-CBC6-54D8BD56FD79}"/>
              </a:ext>
              <a:ext uri="{C183D7F6-B498-43B3-948B-1728B52AA6E4}">
                <adec:decorative xmlns:adec="http://schemas.microsoft.com/office/drawing/2017/decorative" val="1"/>
              </a:ext>
            </a:extLst>
          </p:cNvPr>
          <p:cNvPicPr>
            <a:picLocks noChangeAspect="1"/>
          </p:cNvPicPr>
          <p:nvPr/>
        </p:nvPicPr>
        <p:blipFill>
          <a:blip r:embed="rId6"/>
          <a:srcRect r="12080"/>
          <a:stretch/>
        </p:blipFill>
        <p:spPr>
          <a:xfrm>
            <a:off x="103824" y="1856984"/>
            <a:ext cx="6550549" cy="4676917"/>
          </a:xfrm>
          <a:prstGeom prst="rect">
            <a:avLst/>
          </a:prstGeom>
          <a:effectLst>
            <a:innerShdw blurRad="114300">
              <a:prstClr val="black"/>
            </a:innerShdw>
          </a:effectLst>
        </p:spPr>
      </p:pic>
      <p:sp>
        <p:nvSpPr>
          <p:cNvPr id="11" name="Tähti: 8-sakarainen 10">
            <a:extLst>
              <a:ext uri="{FF2B5EF4-FFF2-40B4-BE49-F238E27FC236}">
                <a16:creationId xmlns:a16="http://schemas.microsoft.com/office/drawing/2014/main" id="{D0DAAC8E-142A-E748-0FAE-01324FBC91CD}"/>
              </a:ext>
            </a:extLst>
          </p:cNvPr>
          <p:cNvSpPr/>
          <p:nvPr/>
        </p:nvSpPr>
        <p:spPr>
          <a:xfrm>
            <a:off x="129815" y="65053"/>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1</a:t>
            </a:r>
          </a:p>
        </p:txBody>
      </p:sp>
      <p:sp>
        <p:nvSpPr>
          <p:cNvPr id="14" name="Päivämäärän paikkamerkki 13">
            <a:extLst>
              <a:ext uri="{FF2B5EF4-FFF2-40B4-BE49-F238E27FC236}">
                <a16:creationId xmlns:a16="http://schemas.microsoft.com/office/drawing/2014/main" id="{9CECFF64-F8C4-E99C-72B9-9779CF3A2399}"/>
              </a:ext>
            </a:extLst>
          </p:cNvPr>
          <p:cNvSpPr>
            <a:spLocks noGrp="1"/>
          </p:cNvSpPr>
          <p:nvPr>
            <p:ph type="dt" sz="half" idx="10"/>
          </p:nvPr>
        </p:nvSpPr>
        <p:spPr>
          <a:xfrm>
            <a:off x="4861164" y="9915654"/>
            <a:ext cx="2133600" cy="365125"/>
          </a:xfrm>
        </p:spPr>
        <p:txBody>
          <a:bodyPr/>
          <a:lstStyle/>
          <a:p>
            <a:fld id="{9780B875-72AF-49E6-BCCF-2D1727825970}" type="datetime1">
              <a:rPr lang="en-US" smtClean="0"/>
              <a:t>1/24/2025</a:t>
            </a:fld>
            <a:endParaRPr lang="en-US"/>
          </a:p>
        </p:txBody>
      </p:sp>
      <p:sp>
        <p:nvSpPr>
          <p:cNvPr id="16" name="Dian numeron paikkamerkki 15">
            <a:extLst>
              <a:ext uri="{FF2B5EF4-FFF2-40B4-BE49-F238E27FC236}">
                <a16:creationId xmlns:a16="http://schemas.microsoft.com/office/drawing/2014/main" id="{EDCDC98B-E0C5-FBDB-C950-FC417289784F}"/>
              </a:ext>
            </a:extLst>
          </p:cNvPr>
          <p:cNvSpPr>
            <a:spLocks noGrp="1"/>
          </p:cNvSpPr>
          <p:nvPr>
            <p:ph type="sldNum" sz="quarter" idx="12"/>
          </p:nvPr>
        </p:nvSpPr>
        <p:spPr>
          <a:xfrm>
            <a:off x="16940532" y="9891244"/>
            <a:ext cx="2133600" cy="365125"/>
          </a:xfrm>
        </p:spPr>
        <p:txBody>
          <a:bodyPr/>
          <a:lstStyle/>
          <a:p>
            <a:fld id="{B6F15528-21DE-4FAA-801E-634DDDAF4B2B}" type="slidenum">
              <a:rPr lang="en-US" smtClean="0"/>
              <a:pPr/>
              <a:t>16</a:t>
            </a:fld>
            <a:endParaRPr lang="en-US"/>
          </a:p>
        </p:txBody>
      </p:sp>
      <p:pic>
        <p:nvPicPr>
          <p:cNvPr id="21" name="Kuva 20">
            <a:extLst>
              <a:ext uri="{FF2B5EF4-FFF2-40B4-BE49-F238E27FC236}">
                <a16:creationId xmlns:a16="http://schemas.microsoft.com/office/drawing/2014/main" id="{2CE05839-3CEB-B40D-E3C1-76243EF2490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221005" y="4732569"/>
            <a:ext cx="5649495" cy="5365647"/>
          </a:xfrm>
          <a:prstGeom prst="rect">
            <a:avLst/>
          </a:prstGeom>
          <a:effectLst>
            <a:innerShdw blurRad="114300">
              <a:prstClr val="black"/>
            </a:innerShdw>
          </a:effectLst>
        </p:spPr>
      </p:pic>
      <p:pic>
        <p:nvPicPr>
          <p:cNvPr id="23" name="Kuva 22">
            <a:extLst>
              <a:ext uri="{FF2B5EF4-FFF2-40B4-BE49-F238E27FC236}">
                <a16:creationId xmlns:a16="http://schemas.microsoft.com/office/drawing/2014/main" id="{B2F48E5C-8D9A-028B-D3F5-D913386BAE3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106714" y="1789868"/>
            <a:ext cx="9806548" cy="7296150"/>
          </a:xfrm>
          <a:prstGeom prst="rect">
            <a:avLst/>
          </a:prstGeom>
          <a:effectLst>
            <a:innerShdw blurRad="114300">
              <a:prstClr val="black"/>
            </a:innerShdw>
          </a:effectLst>
        </p:spPr>
      </p:pic>
      <p:sp>
        <p:nvSpPr>
          <p:cNvPr id="15" name="Suorakulmio 14">
            <a:extLst>
              <a:ext uri="{FF2B5EF4-FFF2-40B4-BE49-F238E27FC236}">
                <a16:creationId xmlns:a16="http://schemas.microsoft.com/office/drawing/2014/main" id="{5E8247B4-94FB-0761-FE9B-45A5BDBE87A7}"/>
              </a:ext>
            </a:extLst>
          </p:cNvPr>
          <p:cNvSpPr/>
          <p:nvPr/>
        </p:nvSpPr>
        <p:spPr>
          <a:xfrm rot="1200000">
            <a:off x="12670957" y="2589481"/>
            <a:ext cx="2096471" cy="584775"/>
          </a:xfrm>
          <a:prstGeom prst="rect">
            <a:avLst/>
          </a:prstGeom>
          <a:noFill/>
        </p:spPr>
        <p:txBody>
          <a:bodyPr wrap="none" lIns="91440" tIns="45720" rIns="91440" bIns="45720" anchor="t">
            <a:spAutoFit/>
          </a:bodyPr>
          <a:lstStyle/>
          <a:p>
            <a:pPr algn="ctr"/>
            <a:r>
              <a:rPr lang="fi-FI" sz="3200" b="1" err="1">
                <a:ln w="22225">
                  <a:solidFill>
                    <a:schemeClr val="accent2"/>
                  </a:solidFill>
                  <a:prstDash val="solid"/>
                </a:ln>
                <a:solidFill>
                  <a:schemeClr val="accent2">
                    <a:lumMod val="40000"/>
                    <a:lumOff val="60000"/>
                  </a:schemeClr>
                </a:solidFill>
              </a:rPr>
              <a:t>Confluence</a:t>
            </a:r>
            <a:endParaRPr lang="fi-FI" err="1"/>
          </a:p>
        </p:txBody>
      </p:sp>
    </p:spTree>
    <p:extLst>
      <p:ext uri="{BB962C8B-B14F-4D97-AF65-F5344CB8AC3E}">
        <p14:creationId xmlns:p14="http://schemas.microsoft.com/office/powerpoint/2010/main" val="2648593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B215F6E0-3B70-7D28-F5B1-83011911C62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7710BA3-2B74-8ECB-FD60-AD21381E5B56}"/>
              </a:ext>
              <a:ext uri="{C183D7F6-B498-43B3-948B-1728B52AA6E4}">
                <adec:decorative xmlns:adec="http://schemas.microsoft.com/office/drawing/2017/decorative" val="1"/>
              </a:ext>
            </a:extLst>
          </p:cNvPr>
          <p:cNvGrpSpPr/>
          <p:nvPr/>
        </p:nvGrpSpPr>
        <p:grpSpPr>
          <a:xfrm rot="5400000">
            <a:off x="12837327" y="3820330"/>
            <a:ext cx="10453993" cy="2479353"/>
            <a:chOff x="0" y="0"/>
            <a:chExt cx="3006794" cy="655032"/>
          </a:xfrm>
        </p:grpSpPr>
        <p:sp>
          <p:nvSpPr>
            <p:cNvPr id="3" name="Freeform 3">
              <a:extLst>
                <a:ext uri="{FF2B5EF4-FFF2-40B4-BE49-F238E27FC236}">
                  <a16:creationId xmlns:a16="http://schemas.microsoft.com/office/drawing/2014/main" id="{4398FB64-5D82-1972-90DD-280DCE1CCE11}"/>
                </a:ext>
              </a:extLst>
            </p:cNvPr>
            <p:cNvSpPr/>
            <p:nvPr/>
          </p:nvSpPr>
          <p:spPr>
            <a:xfrm>
              <a:off x="0" y="0"/>
              <a:ext cx="3006794" cy="655032"/>
            </a:xfrm>
            <a:custGeom>
              <a:avLst/>
              <a:gdLst/>
              <a:ahLst/>
              <a:cxnLst/>
              <a:rect l="l" t="t" r="r" b="b"/>
              <a:pathLst>
                <a:path w="3006794" h="655032">
                  <a:moveTo>
                    <a:pt x="0" y="0"/>
                  </a:moveTo>
                  <a:lnTo>
                    <a:pt x="3006794" y="0"/>
                  </a:lnTo>
                  <a:lnTo>
                    <a:pt x="3006794"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9C552B63-1514-4414-7727-F429A25BBE4D}"/>
                </a:ext>
              </a:extLst>
            </p:cNvPr>
            <p:cNvSpPr txBox="1"/>
            <p:nvPr/>
          </p:nvSpPr>
          <p:spPr>
            <a:xfrm>
              <a:off x="0" y="-38100"/>
              <a:ext cx="3006794" cy="693132"/>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a:extLst>
              <a:ext uri="{FF2B5EF4-FFF2-40B4-BE49-F238E27FC236}">
                <a16:creationId xmlns:a16="http://schemas.microsoft.com/office/drawing/2014/main" id="{344C9598-4AD7-E0EA-C92C-B88324F505C5}"/>
              </a:ext>
              <a:ext uri="{C183D7F6-B498-43B3-948B-1728B52AA6E4}">
                <adec:decorative xmlns:adec="http://schemas.microsoft.com/office/drawing/2017/decorative" val="1"/>
              </a:ext>
            </a:extLst>
          </p:cNvPr>
          <p:cNvGrpSpPr/>
          <p:nvPr/>
        </p:nvGrpSpPr>
        <p:grpSpPr>
          <a:xfrm>
            <a:off x="18488" y="-55737"/>
            <a:ext cx="18952685" cy="1912721"/>
            <a:chOff x="0" y="0"/>
            <a:chExt cx="5082665" cy="655032"/>
          </a:xfrm>
        </p:grpSpPr>
        <p:sp>
          <p:nvSpPr>
            <p:cNvPr id="6" name="Freeform 6">
              <a:extLst>
                <a:ext uri="{FF2B5EF4-FFF2-40B4-BE49-F238E27FC236}">
                  <a16:creationId xmlns:a16="http://schemas.microsoft.com/office/drawing/2014/main" id="{28A1F100-B419-2016-D53B-A349316B2D35}"/>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a:extLst>
                <a:ext uri="{FF2B5EF4-FFF2-40B4-BE49-F238E27FC236}">
                  <a16:creationId xmlns:a16="http://schemas.microsoft.com/office/drawing/2014/main" id="{204D894C-9509-D32B-BA1D-744661286719}"/>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a:extLst>
              <a:ext uri="{FF2B5EF4-FFF2-40B4-BE49-F238E27FC236}">
                <a16:creationId xmlns:a16="http://schemas.microsoft.com/office/drawing/2014/main" id="{AF2054DE-1D1F-1268-BC33-676C463BC8EB}"/>
              </a:ext>
              <a:ext uri="{C183D7F6-B498-43B3-948B-1728B52AA6E4}">
                <adec:decorative xmlns:adec="http://schemas.microsoft.com/office/drawing/2017/decorative" val="1"/>
              </a:ext>
            </a:extLst>
          </p:cNvPr>
          <p:cNvSpPr/>
          <p:nvPr/>
        </p:nvSpPr>
        <p:spPr>
          <a:xfrm rot="-5400000">
            <a:off x="11675399" y="2894612"/>
            <a:ext cx="10221946" cy="4562829"/>
          </a:xfrm>
          <a:custGeom>
            <a:avLst/>
            <a:gdLst/>
            <a:ahLst/>
            <a:cxnLst/>
            <a:rect l="l" t="t" r="r" b="b"/>
            <a:pathLst>
              <a:path w="18343032" h="4562829">
                <a:moveTo>
                  <a:pt x="0" y="0"/>
                </a:moveTo>
                <a:lnTo>
                  <a:pt x="18343032" y="0"/>
                </a:lnTo>
                <a:lnTo>
                  <a:pt x="18343032" y="4562830"/>
                </a:lnTo>
                <a:lnTo>
                  <a:pt x="0" y="45628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9">
            <a:extLst>
              <a:ext uri="{FF2B5EF4-FFF2-40B4-BE49-F238E27FC236}">
                <a16:creationId xmlns:a16="http://schemas.microsoft.com/office/drawing/2014/main" id="{3AC5A230-828E-D908-1963-1C86C8B5B871}"/>
              </a:ext>
              <a:ext uri="{C183D7F6-B498-43B3-948B-1728B52AA6E4}">
                <adec:decorative xmlns:adec="http://schemas.microsoft.com/office/drawing/2017/decorative" val="1"/>
              </a:ext>
            </a:extLst>
          </p:cNvPr>
          <p:cNvSpPr/>
          <p:nvPr/>
        </p:nvSpPr>
        <p:spPr>
          <a:xfrm rot="5400000">
            <a:off x="16676027" y="25397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10" name="Freeform 10">
            <a:extLst>
              <a:ext uri="{FF2B5EF4-FFF2-40B4-BE49-F238E27FC236}">
                <a16:creationId xmlns:a16="http://schemas.microsoft.com/office/drawing/2014/main" id="{5BCB8E21-2996-DA60-C98C-7270259D5583}"/>
              </a:ext>
              <a:ext uri="{C183D7F6-B498-43B3-948B-1728B52AA6E4}">
                <adec:decorative xmlns:adec="http://schemas.microsoft.com/office/drawing/2017/decorative" val="1"/>
              </a:ext>
            </a:extLst>
          </p:cNvPr>
          <p:cNvSpPr/>
          <p:nvPr/>
        </p:nvSpPr>
        <p:spPr>
          <a:xfrm>
            <a:off x="15736031" y="8813064"/>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5"/>
            <a:stretch>
              <a:fillRect/>
            </a:stretch>
          </a:blipFill>
        </p:spPr>
        <p:txBody>
          <a:bodyPr/>
          <a:lstStyle/>
          <a:p>
            <a:endParaRPr lang="fi-FI"/>
          </a:p>
        </p:txBody>
      </p:sp>
      <p:sp>
        <p:nvSpPr>
          <p:cNvPr id="13" name="TextBox 13">
            <a:extLst>
              <a:ext uri="{FF2B5EF4-FFF2-40B4-BE49-F238E27FC236}">
                <a16:creationId xmlns:a16="http://schemas.microsoft.com/office/drawing/2014/main" id="{C86E8747-2A02-99A9-3748-B2A2852FB28E}"/>
              </a:ext>
            </a:extLst>
          </p:cNvPr>
          <p:cNvSpPr txBox="1"/>
          <p:nvPr/>
        </p:nvSpPr>
        <p:spPr>
          <a:xfrm>
            <a:off x="573972" y="188783"/>
            <a:ext cx="16376633" cy="1670714"/>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TIEDONHALLINNAN</a:t>
            </a:r>
            <a:endParaRPr lang="fi-FI"/>
          </a:p>
          <a:p>
            <a:pPr algn="ctr">
              <a:lnSpc>
                <a:spcPts val="6527"/>
              </a:lnSpc>
              <a:spcBef>
                <a:spcPct val="0"/>
              </a:spcBef>
            </a:pPr>
            <a:r>
              <a:rPr lang="en-US" sz="6350">
                <a:solidFill>
                  <a:srgbClr val="0165B0"/>
                </a:solidFill>
                <a:latin typeface="Montserrat Bold"/>
              </a:rPr>
              <a:t>AJANTASAINEN TILANNEKUVA</a:t>
            </a:r>
            <a:endParaRPr lang="en-US">
              <a:ea typeface="Calibri"/>
              <a:cs typeface="Calibri"/>
            </a:endParaRPr>
          </a:p>
        </p:txBody>
      </p:sp>
      <p:sp>
        <p:nvSpPr>
          <p:cNvPr id="11" name="Tähti: 8-sakarainen 10">
            <a:extLst>
              <a:ext uri="{FF2B5EF4-FFF2-40B4-BE49-F238E27FC236}">
                <a16:creationId xmlns:a16="http://schemas.microsoft.com/office/drawing/2014/main" id="{D0DAAC8E-142A-E748-0FAE-01324FBC91CD}"/>
              </a:ext>
            </a:extLst>
          </p:cNvPr>
          <p:cNvSpPr/>
          <p:nvPr/>
        </p:nvSpPr>
        <p:spPr>
          <a:xfrm>
            <a:off x="129815" y="65053"/>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1</a:t>
            </a:r>
          </a:p>
        </p:txBody>
      </p:sp>
      <p:sp>
        <p:nvSpPr>
          <p:cNvPr id="14" name="Päivämäärän paikkamerkki 13">
            <a:extLst>
              <a:ext uri="{FF2B5EF4-FFF2-40B4-BE49-F238E27FC236}">
                <a16:creationId xmlns:a16="http://schemas.microsoft.com/office/drawing/2014/main" id="{9CECFF64-F8C4-E99C-72B9-9779CF3A2399}"/>
              </a:ext>
            </a:extLst>
          </p:cNvPr>
          <p:cNvSpPr>
            <a:spLocks noGrp="1"/>
          </p:cNvSpPr>
          <p:nvPr>
            <p:ph type="dt" sz="half" idx="10"/>
          </p:nvPr>
        </p:nvSpPr>
        <p:spPr>
          <a:xfrm>
            <a:off x="4861164" y="9915654"/>
            <a:ext cx="2133600" cy="365125"/>
          </a:xfrm>
        </p:spPr>
        <p:txBody>
          <a:bodyPr/>
          <a:lstStyle/>
          <a:p>
            <a:fld id="{9780B875-72AF-49E6-BCCF-2D1727825970}" type="datetime1">
              <a:rPr lang="en-US" smtClean="0"/>
              <a:t>1/24/2025</a:t>
            </a:fld>
            <a:endParaRPr lang="en-US"/>
          </a:p>
        </p:txBody>
      </p:sp>
      <p:sp>
        <p:nvSpPr>
          <p:cNvPr id="16" name="Dian numeron paikkamerkki 15">
            <a:extLst>
              <a:ext uri="{FF2B5EF4-FFF2-40B4-BE49-F238E27FC236}">
                <a16:creationId xmlns:a16="http://schemas.microsoft.com/office/drawing/2014/main" id="{EDCDC98B-E0C5-FBDB-C950-FC417289784F}"/>
              </a:ext>
            </a:extLst>
          </p:cNvPr>
          <p:cNvSpPr>
            <a:spLocks noGrp="1"/>
          </p:cNvSpPr>
          <p:nvPr>
            <p:ph type="sldNum" sz="quarter" idx="12"/>
          </p:nvPr>
        </p:nvSpPr>
        <p:spPr>
          <a:xfrm>
            <a:off x="16940532" y="9891244"/>
            <a:ext cx="2133600" cy="365125"/>
          </a:xfrm>
        </p:spPr>
        <p:txBody>
          <a:bodyPr/>
          <a:lstStyle/>
          <a:p>
            <a:fld id="{B6F15528-21DE-4FAA-801E-634DDDAF4B2B}" type="slidenum">
              <a:rPr lang="en-US" smtClean="0"/>
              <a:pPr/>
              <a:t>17</a:t>
            </a:fld>
            <a:endParaRPr lang="en-US"/>
          </a:p>
        </p:txBody>
      </p:sp>
      <p:pic>
        <p:nvPicPr>
          <p:cNvPr id="21" name="Kuva 20">
            <a:extLst>
              <a:ext uri="{FF2B5EF4-FFF2-40B4-BE49-F238E27FC236}">
                <a16:creationId xmlns:a16="http://schemas.microsoft.com/office/drawing/2014/main" id="{E4B04F1B-319C-FD7E-087A-06AC43932A4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9815" y="4013859"/>
            <a:ext cx="6310303" cy="5875872"/>
          </a:xfrm>
          <a:prstGeom prst="rect">
            <a:avLst/>
          </a:prstGeom>
        </p:spPr>
      </p:pic>
      <p:pic>
        <p:nvPicPr>
          <p:cNvPr id="23" name="Kuva 22">
            <a:extLst>
              <a:ext uri="{FF2B5EF4-FFF2-40B4-BE49-F238E27FC236}">
                <a16:creationId xmlns:a16="http://schemas.microsoft.com/office/drawing/2014/main" id="{E2A92AC7-4DB0-0EF6-CE5B-2A5AB8042A04}"/>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2993473" y="2744374"/>
            <a:ext cx="6310303" cy="6068725"/>
          </a:xfrm>
          <a:prstGeom prst="rect">
            <a:avLst/>
          </a:prstGeom>
        </p:spPr>
      </p:pic>
      <p:pic>
        <p:nvPicPr>
          <p:cNvPr id="26" name="Kuva 25">
            <a:extLst>
              <a:ext uri="{FF2B5EF4-FFF2-40B4-BE49-F238E27FC236}">
                <a16:creationId xmlns:a16="http://schemas.microsoft.com/office/drawing/2014/main" id="{29F26E5C-D1AA-6264-292C-EF786457DBB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558940" y="3462433"/>
            <a:ext cx="6275839" cy="5875872"/>
          </a:xfrm>
          <a:prstGeom prst="rect">
            <a:avLst/>
          </a:prstGeom>
        </p:spPr>
      </p:pic>
      <p:sp>
        <p:nvSpPr>
          <p:cNvPr id="12" name="Suorakulmio 11">
            <a:extLst>
              <a:ext uri="{FF2B5EF4-FFF2-40B4-BE49-F238E27FC236}">
                <a16:creationId xmlns:a16="http://schemas.microsoft.com/office/drawing/2014/main" id="{6446B430-6355-519D-6F84-6FDCAC77BFAA}"/>
              </a:ext>
            </a:extLst>
          </p:cNvPr>
          <p:cNvSpPr/>
          <p:nvPr/>
        </p:nvSpPr>
        <p:spPr>
          <a:xfrm rot="20710442">
            <a:off x="1130165" y="2277065"/>
            <a:ext cx="4323556" cy="1200329"/>
          </a:xfrm>
          <a:prstGeom prst="rect">
            <a:avLst/>
          </a:prstGeom>
          <a:noFill/>
        </p:spPr>
        <p:txBody>
          <a:bodyPr wrap="none" lIns="91440" tIns="45720" rIns="91440" bIns="45720" anchor="t">
            <a:spAutoFit/>
          </a:bodyPr>
          <a:lstStyle/>
          <a:p>
            <a:pPr algn="ctr"/>
            <a:r>
              <a:rPr lang="fi-FI" sz="3600" b="1" err="1">
                <a:ln w="22225">
                  <a:solidFill>
                    <a:srgbClr val="C0504D"/>
                  </a:solidFill>
                  <a:prstDash val="solid"/>
                </a:ln>
                <a:solidFill>
                  <a:schemeClr val="accent2">
                    <a:lumMod val="40000"/>
                    <a:lumOff val="60000"/>
                  </a:schemeClr>
                </a:solidFill>
                <a:ea typeface="Calibri"/>
                <a:cs typeface="Calibri"/>
              </a:rPr>
              <a:t>PowerBI</a:t>
            </a:r>
            <a:r>
              <a:rPr lang="fi-FI" sz="3600" b="1">
                <a:ln w="22225">
                  <a:solidFill>
                    <a:srgbClr val="C0504D"/>
                  </a:solidFill>
                  <a:prstDash val="solid"/>
                </a:ln>
                <a:solidFill>
                  <a:schemeClr val="accent2">
                    <a:lumMod val="40000"/>
                    <a:lumOff val="60000"/>
                  </a:schemeClr>
                </a:solidFill>
                <a:ea typeface="Calibri"/>
                <a:cs typeface="Calibri"/>
              </a:rPr>
              <a:t>-raportti</a:t>
            </a:r>
            <a:endParaRPr lang="fi-FI" sz="3600" b="1">
              <a:ln w="22225">
                <a:solidFill>
                  <a:schemeClr val="accent2"/>
                </a:solidFill>
                <a:prstDash val="solid"/>
              </a:ln>
              <a:solidFill>
                <a:schemeClr val="accent2">
                  <a:lumMod val="40000"/>
                  <a:lumOff val="60000"/>
                </a:schemeClr>
              </a:solidFill>
            </a:endParaRPr>
          </a:p>
          <a:p>
            <a:pPr algn="ctr"/>
            <a:r>
              <a:rPr lang="fi-FI" sz="3600" b="1" cap="none" spc="0">
                <a:ln w="22225">
                  <a:solidFill>
                    <a:schemeClr val="accent2"/>
                  </a:solidFill>
                  <a:prstDash val="solid"/>
                </a:ln>
                <a:solidFill>
                  <a:schemeClr val="accent2">
                    <a:lumMod val="40000"/>
                    <a:lumOff val="60000"/>
                  </a:schemeClr>
                </a:solidFill>
                <a:effectLst/>
              </a:rPr>
              <a:t>Ilolan kunnan datasta</a:t>
            </a:r>
            <a:endParaRPr lang="fi-FI" sz="1100">
              <a:solidFill>
                <a:schemeClr val="accent2">
                  <a:lumMod val="40000"/>
                  <a:lumOff val="60000"/>
                </a:schemeClr>
              </a:solidFill>
            </a:endParaRPr>
          </a:p>
        </p:txBody>
      </p:sp>
    </p:spTree>
    <p:extLst>
      <p:ext uri="{BB962C8B-B14F-4D97-AF65-F5344CB8AC3E}">
        <p14:creationId xmlns:p14="http://schemas.microsoft.com/office/powerpoint/2010/main" val="1121369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63391" y="-1117"/>
            <a:ext cx="18414482" cy="1308723"/>
            <a:chOff x="0" y="0"/>
            <a:chExt cx="5082665" cy="6550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sp>
        <p:nvSpPr>
          <p:cNvPr id="8" name="TextBox 8"/>
          <p:cNvSpPr txBox="1"/>
          <p:nvPr/>
        </p:nvSpPr>
        <p:spPr>
          <a:xfrm>
            <a:off x="1149961" y="280313"/>
            <a:ext cx="16376633" cy="833562"/>
          </a:xfrm>
          <a:prstGeom prst="rect">
            <a:avLst/>
          </a:prstGeom>
        </p:spPr>
        <p:txBody>
          <a:bodyPr lIns="0" tIns="0" rIns="0" bIns="0" rtlCol="0" anchor="t">
            <a:spAutoFit/>
          </a:bodyPr>
          <a:lstStyle/>
          <a:p>
            <a:pPr marL="0" lvl="0" indent="0" algn="ctr">
              <a:lnSpc>
                <a:spcPts val="6527"/>
              </a:lnSpc>
              <a:spcBef>
                <a:spcPct val="0"/>
              </a:spcBef>
            </a:pPr>
            <a:r>
              <a:rPr lang="en-US" sz="6399">
                <a:solidFill>
                  <a:srgbClr val="0165B0"/>
                </a:solidFill>
                <a:latin typeface="Montserrat Bold"/>
              </a:rPr>
              <a:t>ROOLI HYÖTYKÄYTTÖÖN</a:t>
            </a:r>
          </a:p>
        </p:txBody>
      </p:sp>
      <p:sp>
        <p:nvSpPr>
          <p:cNvPr id="12" name="TextBox 11">
            <a:extLst>
              <a:ext uri="{FF2B5EF4-FFF2-40B4-BE49-F238E27FC236}">
                <a16:creationId xmlns:a16="http://schemas.microsoft.com/office/drawing/2014/main" id="{339BAF1C-FFE9-4E3F-1507-16DA996B1B92}"/>
              </a:ext>
            </a:extLst>
          </p:cNvPr>
          <p:cNvSpPr txBox="1"/>
          <p:nvPr/>
        </p:nvSpPr>
        <p:spPr>
          <a:xfrm>
            <a:off x="471752" y="1466007"/>
            <a:ext cx="8229600" cy="3785652"/>
          </a:xfrm>
          <a:prstGeom prst="rect">
            <a:avLst/>
          </a:prstGeom>
          <a:noFill/>
        </p:spPr>
        <p:txBody>
          <a:bodyPr wrap="square" lIns="91440" tIns="45720" rIns="91440" bIns="45720" anchor="t">
            <a:spAutoFit/>
          </a:bodyPr>
          <a:lstStyle/>
          <a:p>
            <a:pPr fontAlgn="base"/>
            <a:r>
              <a:rPr lang="en-US" sz="2000" b="1" i="0">
                <a:solidFill>
                  <a:srgbClr val="000000"/>
                </a:solidFill>
                <a:effectLst/>
                <a:latin typeface="+mj-lt"/>
              </a:rPr>
              <a:t>​</a:t>
            </a:r>
            <a:r>
              <a:rPr lang="en-US" sz="2000" b="1" err="1">
                <a:solidFill>
                  <a:srgbClr val="000000"/>
                </a:solidFill>
                <a:latin typeface="+mj-lt"/>
              </a:rPr>
              <a:t>Rooli-kuvauksessa</a:t>
            </a:r>
            <a:r>
              <a:rPr lang="en-US" sz="2000" b="1">
                <a:solidFill>
                  <a:srgbClr val="000000"/>
                </a:solidFill>
                <a:latin typeface="+mj-lt"/>
              </a:rPr>
              <a:t> </a:t>
            </a:r>
            <a:r>
              <a:rPr lang="en-US" sz="2000" b="1" err="1">
                <a:solidFill>
                  <a:srgbClr val="000000"/>
                </a:solidFill>
                <a:latin typeface="+mj-lt"/>
              </a:rPr>
              <a:t>kuvataan</a:t>
            </a:r>
            <a:endParaRPr lang="en-US" sz="2000" b="1" i="0">
              <a:solidFill>
                <a:srgbClr val="000000"/>
              </a:solidFill>
              <a:effectLst/>
              <a:latin typeface="+mj-lt"/>
              <a:cs typeface="Calibri"/>
            </a:endParaRPr>
          </a:p>
          <a:p>
            <a:pPr marL="457200" indent="-457200" algn="l" rtl="0" fontAlgn="base">
              <a:buFont typeface="Arial"/>
              <a:buChar char="•"/>
            </a:pPr>
            <a:r>
              <a:rPr lang="en-US" sz="2000" b="0" i="0" u="none" strike="noStrike" err="1">
                <a:solidFill>
                  <a:srgbClr val="000000"/>
                </a:solidFill>
                <a:effectLst/>
                <a:latin typeface="+mj-lt"/>
              </a:rPr>
              <a:t>Tehtävän</a:t>
            </a:r>
            <a:r>
              <a:rPr lang="en-US" sz="2000" b="0" i="0" u="none" strike="noStrike">
                <a:solidFill>
                  <a:srgbClr val="000000"/>
                </a:solidFill>
                <a:effectLst/>
                <a:latin typeface="+mj-lt"/>
              </a:rPr>
              <a:t> </a:t>
            </a:r>
            <a:r>
              <a:rPr lang="en-US" sz="2000" err="1">
                <a:solidFill>
                  <a:srgbClr val="000000"/>
                </a:solidFill>
                <a:latin typeface="+mj-lt"/>
              </a:rPr>
              <a:t>sisältö</a:t>
            </a:r>
            <a:r>
              <a:rPr lang="en-US" sz="2000" b="0" i="0" u="none" strike="noStrike">
                <a:solidFill>
                  <a:srgbClr val="000000"/>
                </a:solidFill>
                <a:effectLst/>
                <a:latin typeface="+mj-lt"/>
              </a:rPr>
              <a:t> ja </a:t>
            </a:r>
            <a:r>
              <a:rPr lang="en-US" sz="2000" err="1">
                <a:solidFill>
                  <a:srgbClr val="000000"/>
                </a:solidFill>
                <a:latin typeface="+mj-lt"/>
              </a:rPr>
              <a:t>vastuut</a:t>
            </a:r>
            <a:endParaRPr lang="en-US" sz="2000" b="0" i="0">
              <a:solidFill>
                <a:srgbClr val="000000"/>
              </a:solidFill>
              <a:effectLst/>
              <a:latin typeface="+mj-lt"/>
              <a:cs typeface="Calibri"/>
            </a:endParaRPr>
          </a:p>
          <a:p>
            <a:pPr marL="457200" indent="-457200">
              <a:buFont typeface="Arial"/>
              <a:buChar char="•"/>
            </a:pPr>
            <a:r>
              <a:rPr lang="en-US" sz="2000" err="1">
                <a:solidFill>
                  <a:srgbClr val="000000"/>
                </a:solidFill>
                <a:latin typeface="+mj-lt"/>
                <a:cs typeface="Calibri"/>
              </a:rPr>
              <a:t>Tehtävää</a:t>
            </a:r>
            <a:r>
              <a:rPr lang="en-US" sz="2000">
                <a:solidFill>
                  <a:srgbClr val="000000"/>
                </a:solidFill>
                <a:latin typeface="+mj-lt"/>
                <a:cs typeface="Calibri"/>
              </a:rPr>
              <a:t> </a:t>
            </a:r>
            <a:r>
              <a:rPr lang="en-US" sz="2000" err="1">
                <a:solidFill>
                  <a:srgbClr val="000000"/>
                </a:solidFill>
                <a:latin typeface="+mj-lt"/>
                <a:cs typeface="Calibri"/>
              </a:rPr>
              <a:t>suorittavan</a:t>
            </a:r>
            <a:r>
              <a:rPr lang="en-US" sz="2000">
                <a:solidFill>
                  <a:srgbClr val="000000"/>
                </a:solidFill>
                <a:latin typeface="+mj-lt"/>
                <a:cs typeface="Calibri"/>
              </a:rPr>
              <a:t> </a:t>
            </a:r>
            <a:r>
              <a:rPr lang="en-US" sz="2000" err="1">
                <a:solidFill>
                  <a:srgbClr val="000000"/>
                </a:solidFill>
                <a:latin typeface="+mj-lt"/>
                <a:cs typeface="Calibri"/>
              </a:rPr>
              <a:t>henkilöiden</a:t>
            </a:r>
            <a:r>
              <a:rPr lang="en-US" sz="2000">
                <a:solidFill>
                  <a:srgbClr val="000000"/>
                </a:solidFill>
                <a:latin typeface="+mj-lt"/>
                <a:cs typeface="Calibri"/>
              </a:rPr>
              <a:t> </a:t>
            </a:r>
            <a:r>
              <a:rPr lang="en-US" sz="2000" err="1">
                <a:solidFill>
                  <a:srgbClr val="000000"/>
                </a:solidFill>
                <a:latin typeface="+mj-lt"/>
                <a:cs typeface="Calibri"/>
              </a:rPr>
              <a:t>nimet</a:t>
            </a:r>
            <a:endParaRPr lang="en-US" sz="2000">
              <a:solidFill>
                <a:srgbClr val="000000"/>
              </a:solidFill>
              <a:latin typeface="+mj-lt"/>
            </a:endParaRPr>
          </a:p>
          <a:p>
            <a:pPr marL="457200" indent="-457200">
              <a:buFont typeface="Arial"/>
              <a:buChar char="•"/>
            </a:pPr>
            <a:r>
              <a:rPr lang="en-US" sz="2000" err="1">
                <a:solidFill>
                  <a:srgbClr val="000000"/>
                </a:solidFill>
                <a:latin typeface="+mj-lt"/>
                <a:cs typeface="Calibri"/>
              </a:rPr>
              <a:t>Linkitykset</a:t>
            </a:r>
            <a:r>
              <a:rPr lang="en-US" sz="2000">
                <a:solidFill>
                  <a:srgbClr val="000000"/>
                </a:solidFill>
                <a:latin typeface="+mj-lt"/>
                <a:cs typeface="Calibri"/>
              </a:rPr>
              <a:t> </a:t>
            </a:r>
            <a:r>
              <a:rPr lang="en-US" sz="2000" err="1">
                <a:solidFill>
                  <a:srgbClr val="000000"/>
                </a:solidFill>
                <a:latin typeface="+mj-lt"/>
                <a:cs typeface="Calibri"/>
              </a:rPr>
              <a:t>organisaation</a:t>
            </a:r>
            <a:r>
              <a:rPr lang="en-US" sz="2000">
                <a:solidFill>
                  <a:srgbClr val="000000"/>
                </a:solidFill>
                <a:latin typeface="+mj-lt"/>
                <a:cs typeface="Calibri"/>
              </a:rPr>
              <a:t> </a:t>
            </a:r>
            <a:r>
              <a:rPr lang="en-US" sz="2000" err="1">
                <a:solidFill>
                  <a:srgbClr val="000000"/>
                </a:solidFill>
                <a:latin typeface="+mj-lt"/>
                <a:cs typeface="Calibri"/>
              </a:rPr>
              <a:t>tasoihin</a:t>
            </a:r>
            <a:endParaRPr lang="en-US" sz="2000">
              <a:solidFill>
                <a:srgbClr val="000000"/>
              </a:solidFill>
              <a:latin typeface="+mj-lt"/>
            </a:endParaRPr>
          </a:p>
          <a:p>
            <a:endParaRPr lang="en-US" sz="2000">
              <a:solidFill>
                <a:srgbClr val="000000"/>
              </a:solidFill>
              <a:latin typeface="+mj-lt"/>
              <a:cs typeface="Calibri"/>
            </a:endParaRPr>
          </a:p>
          <a:p>
            <a:r>
              <a:rPr lang="en-US" sz="2000" b="1" err="1">
                <a:solidFill>
                  <a:srgbClr val="000000"/>
                </a:solidFill>
                <a:latin typeface="+mj-lt"/>
                <a:cs typeface="Calibri"/>
              </a:rPr>
              <a:t>Rooli-kuvauksen</a:t>
            </a:r>
            <a:r>
              <a:rPr lang="en-US" sz="2000" b="1">
                <a:solidFill>
                  <a:srgbClr val="000000"/>
                </a:solidFill>
                <a:latin typeface="+mj-lt"/>
                <a:cs typeface="Calibri"/>
              </a:rPr>
              <a:t> </a:t>
            </a:r>
            <a:r>
              <a:rPr lang="en-US" sz="2000" b="1" err="1">
                <a:solidFill>
                  <a:srgbClr val="000000"/>
                </a:solidFill>
                <a:latin typeface="+mj-lt"/>
                <a:cs typeface="Calibri"/>
              </a:rPr>
              <a:t>hyödyntäminen</a:t>
            </a:r>
            <a:endParaRPr lang="en-US" sz="2000" b="1">
              <a:solidFill>
                <a:srgbClr val="000000"/>
              </a:solidFill>
              <a:latin typeface="+mj-lt"/>
              <a:cs typeface="Calibri"/>
            </a:endParaRPr>
          </a:p>
          <a:p>
            <a:pPr marL="457200" indent="-457200" algn="l" rtl="0" fontAlgn="base">
              <a:buFont typeface="Arial"/>
              <a:buChar char="•"/>
            </a:pPr>
            <a:r>
              <a:rPr lang="en-US" sz="2000" err="1">
                <a:solidFill>
                  <a:srgbClr val="000000"/>
                </a:solidFill>
                <a:latin typeface="+mj-lt"/>
              </a:rPr>
              <a:t>Perehdytys</a:t>
            </a:r>
            <a:r>
              <a:rPr lang="en-US" sz="2000">
                <a:solidFill>
                  <a:srgbClr val="000000"/>
                </a:solidFill>
                <a:latin typeface="+mj-lt"/>
              </a:rPr>
              <a:t>, </a:t>
            </a:r>
            <a:r>
              <a:rPr lang="en-US" sz="2000" err="1">
                <a:solidFill>
                  <a:srgbClr val="000000"/>
                </a:solidFill>
                <a:latin typeface="+mj-lt"/>
              </a:rPr>
              <a:t>toiminnon</a:t>
            </a:r>
            <a:r>
              <a:rPr lang="en-US" sz="2000">
                <a:solidFill>
                  <a:srgbClr val="000000"/>
                </a:solidFill>
                <a:latin typeface="+mj-lt"/>
              </a:rPr>
              <a:t> </a:t>
            </a:r>
            <a:r>
              <a:rPr lang="en-US" sz="2000" err="1">
                <a:solidFill>
                  <a:srgbClr val="000000"/>
                </a:solidFill>
                <a:latin typeface="+mj-lt"/>
              </a:rPr>
              <a:t>esittely</a:t>
            </a:r>
            <a:r>
              <a:rPr lang="en-US" sz="2000">
                <a:solidFill>
                  <a:srgbClr val="000000"/>
                </a:solidFill>
                <a:latin typeface="+mj-lt"/>
              </a:rPr>
              <a:t> ja </a:t>
            </a:r>
            <a:r>
              <a:rPr lang="en-US" sz="2000" err="1">
                <a:solidFill>
                  <a:srgbClr val="000000"/>
                </a:solidFill>
                <a:latin typeface="+mj-lt"/>
              </a:rPr>
              <a:t>tuuraus</a:t>
            </a:r>
            <a:endParaRPr lang="en-US" sz="2000" b="0" i="0">
              <a:solidFill>
                <a:srgbClr val="000000"/>
              </a:solidFill>
              <a:effectLst/>
              <a:latin typeface="+mj-lt"/>
              <a:cs typeface="Calibri"/>
            </a:endParaRPr>
          </a:p>
          <a:p>
            <a:pPr marL="457200" indent="-457200" fontAlgn="base">
              <a:buFont typeface="Arial"/>
              <a:buChar char="•"/>
            </a:pPr>
            <a:r>
              <a:rPr lang="en-US" sz="2000" err="1">
                <a:solidFill>
                  <a:srgbClr val="000000"/>
                </a:solidFill>
                <a:latin typeface="+mj-lt"/>
              </a:rPr>
              <a:t>Nähdään</a:t>
            </a:r>
            <a:r>
              <a:rPr lang="en-US" sz="2000">
                <a:solidFill>
                  <a:srgbClr val="000000"/>
                </a:solidFill>
                <a:latin typeface="+mj-lt"/>
              </a:rPr>
              <a:t> </a:t>
            </a:r>
            <a:r>
              <a:rPr lang="en-US" sz="2000" err="1">
                <a:solidFill>
                  <a:srgbClr val="000000"/>
                </a:solidFill>
                <a:latin typeface="+mj-lt"/>
              </a:rPr>
              <a:t>tehtävän</a:t>
            </a:r>
            <a:r>
              <a:rPr lang="en-US" sz="2000" b="0" i="0" u="none" strike="noStrike">
                <a:solidFill>
                  <a:srgbClr val="000000"/>
                </a:solidFill>
                <a:effectLst/>
                <a:latin typeface="+mj-lt"/>
              </a:rPr>
              <a:t> </a:t>
            </a:r>
            <a:r>
              <a:rPr lang="en-US" sz="2000" b="0" i="0" u="none" strike="noStrike" err="1">
                <a:solidFill>
                  <a:srgbClr val="000000"/>
                </a:solidFill>
                <a:effectLst/>
                <a:latin typeface="+mj-lt"/>
              </a:rPr>
              <a:t>hoitoon</a:t>
            </a:r>
            <a:r>
              <a:rPr lang="en-US" sz="2000" b="0" i="0" u="none" strike="noStrike">
                <a:solidFill>
                  <a:srgbClr val="000000"/>
                </a:solidFill>
                <a:effectLst/>
                <a:latin typeface="+mj-lt"/>
              </a:rPr>
              <a:t> </a:t>
            </a:r>
            <a:r>
              <a:rPr lang="en-US" sz="2000" b="0" i="0" u="none" strike="noStrike" err="1">
                <a:solidFill>
                  <a:srgbClr val="000000"/>
                </a:solidFill>
                <a:effectLst/>
                <a:latin typeface="+mj-lt"/>
              </a:rPr>
              <a:t>liittyvät</a:t>
            </a:r>
            <a:r>
              <a:rPr lang="en-US" sz="2000">
                <a:solidFill>
                  <a:srgbClr val="000000"/>
                </a:solidFill>
                <a:latin typeface="+mj-lt"/>
              </a:rPr>
              <a:t> </a:t>
            </a:r>
            <a:r>
              <a:rPr lang="en-US" sz="2000" err="1">
                <a:solidFill>
                  <a:srgbClr val="000000"/>
                </a:solidFill>
                <a:latin typeface="+mj-lt"/>
              </a:rPr>
              <a:t>TiHM</a:t>
            </a:r>
            <a:r>
              <a:rPr lang="en-US" sz="2000">
                <a:solidFill>
                  <a:srgbClr val="000000"/>
                </a:solidFill>
                <a:latin typeface="+mj-lt"/>
              </a:rPr>
              <a:t> </a:t>
            </a:r>
            <a:r>
              <a:rPr lang="en-US" sz="2000" b="0" i="0" u="none" strike="noStrike" err="1">
                <a:solidFill>
                  <a:srgbClr val="000000"/>
                </a:solidFill>
                <a:effectLst/>
                <a:latin typeface="+mj-lt"/>
              </a:rPr>
              <a:t>kuvaukset</a:t>
            </a:r>
            <a:r>
              <a:rPr lang="en-US" sz="2000" b="0" i="0">
                <a:solidFill>
                  <a:srgbClr val="000000"/>
                </a:solidFill>
                <a:effectLst/>
                <a:latin typeface="+mj-lt"/>
              </a:rPr>
              <a:t>​</a:t>
            </a:r>
            <a:endParaRPr lang="en-US" sz="2000" b="0" i="0">
              <a:solidFill>
                <a:srgbClr val="000000"/>
              </a:solidFill>
              <a:effectLst/>
              <a:latin typeface="+mj-lt"/>
              <a:cs typeface="Calibri"/>
            </a:endParaRPr>
          </a:p>
          <a:p>
            <a:pPr marL="457200" indent="-457200" algn="l" rtl="0" fontAlgn="base">
              <a:buFont typeface="Arial"/>
              <a:buChar char="•"/>
            </a:pPr>
            <a:r>
              <a:rPr lang="en-US" sz="2000" b="0" i="0" u="none" strike="noStrike" err="1">
                <a:solidFill>
                  <a:srgbClr val="000000"/>
                </a:solidFill>
                <a:effectLst/>
                <a:latin typeface="+mj-lt"/>
              </a:rPr>
              <a:t>Tehtävään</a:t>
            </a:r>
            <a:r>
              <a:rPr lang="en-US" sz="2000" b="0" i="0" u="none" strike="noStrike">
                <a:solidFill>
                  <a:srgbClr val="000000"/>
                </a:solidFill>
                <a:effectLst/>
                <a:latin typeface="+mj-lt"/>
              </a:rPr>
              <a:t> </a:t>
            </a:r>
            <a:r>
              <a:rPr lang="en-US" sz="2000" b="0" i="0" u="none" strike="noStrike" err="1">
                <a:solidFill>
                  <a:srgbClr val="000000"/>
                </a:solidFill>
                <a:effectLst/>
                <a:latin typeface="+mj-lt"/>
              </a:rPr>
              <a:t>liittyvät</a:t>
            </a:r>
            <a:r>
              <a:rPr lang="en-US" sz="2000" b="0" i="0" u="none" strike="noStrike">
                <a:solidFill>
                  <a:srgbClr val="000000"/>
                </a:solidFill>
                <a:effectLst/>
                <a:latin typeface="+mj-lt"/>
              </a:rPr>
              <a:t> </a:t>
            </a:r>
            <a:r>
              <a:rPr lang="en-US" sz="2000" b="0" i="0" u="none" strike="noStrike" err="1">
                <a:solidFill>
                  <a:srgbClr val="000000"/>
                </a:solidFill>
                <a:effectLst/>
                <a:latin typeface="+mj-lt"/>
              </a:rPr>
              <a:t>kriittiset</a:t>
            </a:r>
            <a:r>
              <a:rPr lang="en-US" sz="2000" b="0" i="0" u="none" strike="noStrike">
                <a:solidFill>
                  <a:srgbClr val="000000"/>
                </a:solidFill>
                <a:effectLst/>
                <a:latin typeface="+mj-lt"/>
              </a:rPr>
              <a:t>/</a:t>
            </a:r>
            <a:r>
              <a:rPr lang="en-US" sz="2000" b="0" i="0" u="none" strike="noStrike" err="1">
                <a:solidFill>
                  <a:srgbClr val="000000"/>
                </a:solidFill>
                <a:effectLst/>
                <a:latin typeface="+mj-lt"/>
              </a:rPr>
              <a:t>toimenpteitä</a:t>
            </a:r>
            <a:r>
              <a:rPr lang="en-US" sz="2000" b="0" i="0" u="none" strike="noStrike">
                <a:solidFill>
                  <a:srgbClr val="000000"/>
                </a:solidFill>
                <a:effectLst/>
                <a:latin typeface="+mj-lt"/>
              </a:rPr>
              <a:t> </a:t>
            </a:r>
            <a:r>
              <a:rPr lang="en-US" sz="2000" b="0" i="0" u="none" strike="noStrike" err="1">
                <a:solidFill>
                  <a:srgbClr val="000000"/>
                </a:solidFill>
                <a:effectLst/>
                <a:latin typeface="+mj-lt"/>
              </a:rPr>
              <a:t>vaativat</a:t>
            </a:r>
            <a:r>
              <a:rPr lang="en-US" sz="2000" b="0" i="0" u="none" strike="noStrike">
                <a:solidFill>
                  <a:srgbClr val="000000"/>
                </a:solidFill>
                <a:effectLst/>
                <a:latin typeface="+mj-lt"/>
              </a:rPr>
              <a:t> </a:t>
            </a:r>
            <a:r>
              <a:rPr lang="en-US" sz="2000" b="0" i="0" u="none" strike="noStrike" err="1">
                <a:solidFill>
                  <a:srgbClr val="000000"/>
                </a:solidFill>
                <a:effectLst/>
                <a:latin typeface="+mj-lt"/>
              </a:rPr>
              <a:t>kuvaukset</a:t>
            </a:r>
            <a:r>
              <a:rPr lang="en-US" sz="2000" b="0" i="0">
                <a:solidFill>
                  <a:srgbClr val="000000"/>
                </a:solidFill>
                <a:effectLst/>
                <a:latin typeface="+mj-lt"/>
              </a:rPr>
              <a:t>​</a:t>
            </a:r>
            <a:endParaRPr lang="en-US" sz="2000" b="0" i="0">
              <a:solidFill>
                <a:srgbClr val="000000"/>
              </a:solidFill>
              <a:effectLst/>
              <a:latin typeface="+mj-lt"/>
              <a:cs typeface="Calibri"/>
            </a:endParaRPr>
          </a:p>
          <a:p>
            <a:pPr marL="457200" indent="-457200" algn="l" rtl="0" fontAlgn="base">
              <a:buFont typeface="Arial"/>
              <a:buChar char="•"/>
            </a:pPr>
            <a:r>
              <a:rPr lang="en-US" sz="2000" b="0" i="0" u="none" strike="noStrike" err="1">
                <a:solidFill>
                  <a:srgbClr val="000000"/>
                </a:solidFill>
                <a:effectLst/>
                <a:latin typeface="+mj-lt"/>
              </a:rPr>
              <a:t>Vastuulla</a:t>
            </a:r>
            <a:r>
              <a:rPr lang="en-US" sz="2000" b="0" i="0" u="none" strike="noStrike">
                <a:solidFill>
                  <a:srgbClr val="000000"/>
                </a:solidFill>
                <a:effectLst/>
                <a:latin typeface="+mj-lt"/>
              </a:rPr>
              <a:t> </a:t>
            </a:r>
            <a:r>
              <a:rPr lang="en-US" sz="2000" b="0" i="0" u="none" strike="noStrike" err="1">
                <a:solidFill>
                  <a:srgbClr val="000000"/>
                </a:solidFill>
                <a:effectLst/>
                <a:latin typeface="+mj-lt"/>
              </a:rPr>
              <a:t>olevat</a:t>
            </a:r>
            <a:r>
              <a:rPr lang="en-US" sz="2000" b="0" i="0" u="none" strike="noStrike">
                <a:solidFill>
                  <a:srgbClr val="000000"/>
                </a:solidFill>
                <a:effectLst/>
                <a:latin typeface="+mj-lt"/>
              </a:rPr>
              <a:t> </a:t>
            </a:r>
            <a:r>
              <a:rPr lang="en-US" sz="2000" b="0" i="0" u="none" strike="noStrike" err="1">
                <a:solidFill>
                  <a:srgbClr val="000000"/>
                </a:solidFill>
                <a:effectLst/>
                <a:latin typeface="+mj-lt"/>
              </a:rPr>
              <a:t>avoimet</a:t>
            </a:r>
            <a:r>
              <a:rPr lang="en-US" sz="2000" b="0" i="0" u="none" strike="noStrike">
                <a:solidFill>
                  <a:srgbClr val="000000"/>
                </a:solidFill>
                <a:effectLst/>
                <a:latin typeface="+mj-lt"/>
              </a:rPr>
              <a:t> </a:t>
            </a:r>
            <a:r>
              <a:rPr lang="en-US" sz="2000" b="0" i="0" u="none" strike="noStrike" err="1">
                <a:solidFill>
                  <a:srgbClr val="000000"/>
                </a:solidFill>
                <a:effectLst/>
                <a:latin typeface="+mj-lt"/>
              </a:rPr>
              <a:t>tehtävät</a:t>
            </a:r>
            <a:r>
              <a:rPr lang="en-US" sz="2000" b="0" i="0">
                <a:solidFill>
                  <a:srgbClr val="000000"/>
                </a:solidFill>
                <a:effectLst/>
                <a:latin typeface="+mj-lt"/>
              </a:rPr>
              <a:t>​</a:t>
            </a:r>
            <a:endParaRPr lang="en-US" sz="2000" b="0" i="0">
              <a:solidFill>
                <a:srgbClr val="000000"/>
              </a:solidFill>
              <a:effectLst/>
              <a:latin typeface="+mj-lt"/>
              <a:cs typeface="Calibri"/>
            </a:endParaRPr>
          </a:p>
          <a:p>
            <a:pPr marL="457200" indent="-457200">
              <a:buFont typeface="Arial"/>
              <a:buChar char="•"/>
            </a:pPr>
            <a:r>
              <a:rPr lang="en-US" sz="2000">
                <a:solidFill>
                  <a:srgbClr val="000000"/>
                </a:solidFill>
                <a:latin typeface="+mj-lt"/>
                <a:cs typeface="Calibri"/>
              </a:rPr>
              <a:t>“</a:t>
            </a:r>
            <a:r>
              <a:rPr lang="en-US" sz="2000" err="1">
                <a:solidFill>
                  <a:srgbClr val="000000"/>
                </a:solidFill>
                <a:latin typeface="+mj-lt"/>
                <a:cs typeface="Calibri"/>
              </a:rPr>
              <a:t>Sivuroolien</a:t>
            </a:r>
            <a:r>
              <a:rPr lang="en-US" sz="2000">
                <a:solidFill>
                  <a:srgbClr val="000000"/>
                </a:solidFill>
                <a:latin typeface="+mj-lt"/>
                <a:cs typeface="Calibri"/>
              </a:rPr>
              <a:t>" </a:t>
            </a:r>
            <a:r>
              <a:rPr lang="en-US" sz="2000" err="1">
                <a:solidFill>
                  <a:srgbClr val="000000"/>
                </a:solidFill>
                <a:latin typeface="+mj-lt"/>
                <a:cs typeface="Calibri"/>
              </a:rPr>
              <a:t>kuvaukset</a:t>
            </a:r>
            <a:r>
              <a:rPr lang="en-US" sz="2000">
                <a:solidFill>
                  <a:srgbClr val="000000"/>
                </a:solidFill>
                <a:latin typeface="+mj-lt"/>
                <a:cs typeface="Calibri"/>
              </a:rPr>
              <a:t>, </a:t>
            </a:r>
            <a:r>
              <a:rPr lang="en-US" sz="2000" err="1">
                <a:solidFill>
                  <a:srgbClr val="000000"/>
                </a:solidFill>
                <a:latin typeface="+mj-lt"/>
                <a:cs typeface="Calibri"/>
              </a:rPr>
              <a:t>esim</a:t>
            </a:r>
            <a:r>
              <a:rPr lang="en-US" sz="2000">
                <a:solidFill>
                  <a:srgbClr val="000000"/>
                </a:solidFill>
                <a:latin typeface="+mj-lt"/>
                <a:cs typeface="Calibri"/>
              </a:rPr>
              <a:t>. </a:t>
            </a:r>
            <a:r>
              <a:rPr lang="en-US" sz="2000" err="1">
                <a:solidFill>
                  <a:srgbClr val="000000"/>
                </a:solidFill>
                <a:latin typeface="+mj-lt"/>
                <a:cs typeface="Calibri"/>
              </a:rPr>
              <a:t>esihenkilö</a:t>
            </a:r>
            <a:r>
              <a:rPr lang="en-US" sz="2000">
                <a:solidFill>
                  <a:srgbClr val="000000"/>
                </a:solidFill>
                <a:latin typeface="+mj-lt"/>
                <a:cs typeface="Calibri"/>
              </a:rPr>
              <a:t>, </a:t>
            </a:r>
            <a:r>
              <a:rPr lang="en-US" sz="2000" err="1">
                <a:solidFill>
                  <a:srgbClr val="000000"/>
                </a:solidFill>
                <a:latin typeface="+mj-lt"/>
                <a:cs typeface="Calibri"/>
              </a:rPr>
              <a:t>luottamushenkilö</a:t>
            </a:r>
            <a:br>
              <a:rPr lang="en-US" sz="2000">
                <a:solidFill>
                  <a:srgbClr val="000000"/>
                </a:solidFill>
                <a:latin typeface="+mj-lt"/>
                <a:cs typeface="Calibri"/>
              </a:rPr>
            </a:br>
            <a:r>
              <a:rPr lang="en-US" sz="2000">
                <a:solidFill>
                  <a:srgbClr val="000000"/>
                </a:solidFill>
                <a:latin typeface="+mj-lt"/>
                <a:cs typeface="Calibri"/>
              </a:rPr>
              <a:t>HR </a:t>
            </a:r>
            <a:r>
              <a:rPr lang="en-US" sz="2000" err="1">
                <a:solidFill>
                  <a:srgbClr val="000000"/>
                </a:solidFill>
                <a:latin typeface="+mj-lt"/>
                <a:cs typeface="Calibri"/>
              </a:rPr>
              <a:t>määrittää</a:t>
            </a:r>
            <a:r>
              <a:rPr lang="en-US" sz="2000">
                <a:solidFill>
                  <a:srgbClr val="000000"/>
                </a:solidFill>
                <a:latin typeface="+mj-lt"/>
                <a:cs typeface="Calibri"/>
              </a:rPr>
              <a:t> </a:t>
            </a:r>
            <a:r>
              <a:rPr lang="en-US" sz="2000" err="1">
                <a:solidFill>
                  <a:srgbClr val="000000"/>
                </a:solidFill>
                <a:latin typeface="+mj-lt"/>
                <a:cs typeface="Calibri"/>
              </a:rPr>
              <a:t>prosessin</a:t>
            </a:r>
            <a:r>
              <a:rPr lang="en-US" sz="2000">
                <a:solidFill>
                  <a:srgbClr val="000000"/>
                </a:solidFill>
                <a:latin typeface="+mj-lt"/>
                <a:cs typeface="Calibri"/>
              </a:rPr>
              <a:t>, </a:t>
            </a:r>
            <a:r>
              <a:rPr lang="en-US" sz="2000" err="1">
                <a:solidFill>
                  <a:srgbClr val="000000"/>
                </a:solidFill>
                <a:latin typeface="+mj-lt"/>
                <a:cs typeface="Calibri"/>
              </a:rPr>
              <a:t>esihenkilö</a:t>
            </a:r>
            <a:r>
              <a:rPr lang="en-US" sz="2000">
                <a:solidFill>
                  <a:srgbClr val="000000"/>
                </a:solidFill>
                <a:latin typeface="+mj-lt"/>
                <a:cs typeface="Calibri"/>
              </a:rPr>
              <a:t> </a:t>
            </a:r>
            <a:r>
              <a:rPr lang="en-US" sz="2000" err="1">
                <a:solidFill>
                  <a:srgbClr val="000000"/>
                </a:solidFill>
                <a:latin typeface="+mj-lt"/>
                <a:cs typeface="Calibri"/>
              </a:rPr>
              <a:t>suorittaa</a:t>
            </a:r>
            <a:r>
              <a:rPr lang="en-US" sz="2000">
                <a:solidFill>
                  <a:srgbClr val="000000"/>
                </a:solidFill>
                <a:latin typeface="+mj-lt"/>
                <a:cs typeface="Calibri"/>
              </a:rPr>
              <a:t> </a:t>
            </a:r>
            <a:r>
              <a:rPr lang="en-US" sz="2000" err="1">
                <a:solidFill>
                  <a:srgbClr val="000000"/>
                </a:solidFill>
                <a:latin typeface="+mj-lt"/>
                <a:cs typeface="Calibri"/>
              </a:rPr>
              <a:t>tehtävät</a:t>
            </a:r>
            <a:endParaRPr lang="en-US" sz="2000">
              <a:solidFill>
                <a:srgbClr val="000000"/>
              </a:solidFill>
              <a:latin typeface="+mj-lt"/>
              <a:cs typeface="Calibri"/>
            </a:endParaRPr>
          </a:p>
        </p:txBody>
      </p:sp>
      <p:graphicFrame>
        <p:nvGraphicFramePr>
          <p:cNvPr id="6" name="Taulukko 5">
            <a:extLst>
              <a:ext uri="{FF2B5EF4-FFF2-40B4-BE49-F238E27FC236}">
                <a16:creationId xmlns:a16="http://schemas.microsoft.com/office/drawing/2014/main" id="{5405B09F-DEA0-42F0-CE51-9296840819DF}"/>
              </a:ext>
            </a:extLst>
          </p:cNvPr>
          <p:cNvGraphicFramePr>
            <a:graphicFrameLocks noGrp="1"/>
          </p:cNvGraphicFramePr>
          <p:nvPr>
            <p:extLst>
              <p:ext uri="{D42A27DB-BD31-4B8C-83A1-F6EECF244321}">
                <p14:modId xmlns:p14="http://schemas.microsoft.com/office/powerpoint/2010/main" val="1249372230"/>
              </p:ext>
            </p:extLst>
          </p:nvPr>
        </p:nvGraphicFramePr>
        <p:xfrm>
          <a:off x="11267458" y="1615034"/>
          <a:ext cx="6723414" cy="2956560"/>
        </p:xfrm>
        <a:graphic>
          <a:graphicData uri="http://schemas.openxmlformats.org/drawingml/2006/table">
            <a:tbl>
              <a:tblPr firstRow="1" bandRow="1">
                <a:tableStyleId>{5C22544A-7EE6-4342-B048-85BDC9FD1C3A}</a:tableStyleId>
              </a:tblPr>
              <a:tblGrid>
                <a:gridCol w="2128214">
                  <a:extLst>
                    <a:ext uri="{9D8B030D-6E8A-4147-A177-3AD203B41FA5}">
                      <a16:colId xmlns:a16="http://schemas.microsoft.com/office/drawing/2014/main" val="3070728972"/>
                    </a:ext>
                  </a:extLst>
                </a:gridCol>
                <a:gridCol w="4595200">
                  <a:extLst>
                    <a:ext uri="{9D8B030D-6E8A-4147-A177-3AD203B41FA5}">
                      <a16:colId xmlns:a16="http://schemas.microsoft.com/office/drawing/2014/main" val="882036348"/>
                    </a:ext>
                  </a:extLst>
                </a:gridCol>
              </a:tblGrid>
              <a:tr h="370840">
                <a:tc>
                  <a:txBody>
                    <a:bodyPr/>
                    <a:lstStyle/>
                    <a:p>
                      <a:r>
                        <a:rPr lang="fi-FI"/>
                        <a:t>Perustiedot</a:t>
                      </a:r>
                    </a:p>
                  </a:txBody>
                  <a:tcPr/>
                </a:tc>
                <a:tc>
                  <a:txBody>
                    <a:bodyPr/>
                    <a:lstStyle/>
                    <a:p>
                      <a:r>
                        <a:rPr lang="fi-FI"/>
                        <a:t>Vastaus</a:t>
                      </a:r>
                    </a:p>
                  </a:txBody>
                  <a:tcPr/>
                </a:tc>
                <a:extLst>
                  <a:ext uri="{0D108BD9-81ED-4DB2-BD59-A6C34878D82A}">
                    <a16:rowId xmlns:a16="http://schemas.microsoft.com/office/drawing/2014/main" val="4116960049"/>
                  </a:ext>
                </a:extLst>
              </a:tr>
              <a:tr h="370840">
                <a:tc>
                  <a:txBody>
                    <a:bodyPr/>
                    <a:lstStyle/>
                    <a:p>
                      <a:r>
                        <a:rPr lang="fi-FI" sz="1400"/>
                        <a:t>Vastaava viranomainen</a:t>
                      </a:r>
                    </a:p>
                  </a:txBody>
                  <a:tcPr/>
                </a:tc>
                <a:tc>
                  <a:txBody>
                    <a:bodyPr/>
                    <a:lstStyle/>
                    <a:p>
                      <a:r>
                        <a:rPr lang="fi-FI" sz="1400"/>
                        <a:t>Raahen kaupunki</a:t>
                      </a:r>
                    </a:p>
                  </a:txBody>
                  <a:tcPr/>
                </a:tc>
                <a:extLst>
                  <a:ext uri="{0D108BD9-81ED-4DB2-BD59-A6C34878D82A}">
                    <a16:rowId xmlns:a16="http://schemas.microsoft.com/office/drawing/2014/main" val="2530222952"/>
                  </a:ext>
                </a:extLst>
              </a:tr>
              <a:tr h="370840">
                <a:tc>
                  <a:txBody>
                    <a:bodyPr/>
                    <a:lstStyle/>
                    <a:p>
                      <a:r>
                        <a:rPr lang="fi-FI" sz="1400"/>
                        <a:t>Toimiala</a:t>
                      </a:r>
                    </a:p>
                  </a:txBody>
                  <a:tcPr/>
                </a:tc>
                <a:tc>
                  <a:txBody>
                    <a:bodyPr/>
                    <a:lstStyle/>
                    <a:p>
                      <a:r>
                        <a:rPr lang="fi-FI" sz="1400"/>
                        <a:t>Kaupunginhallitus</a:t>
                      </a:r>
                    </a:p>
                  </a:txBody>
                  <a:tcPr/>
                </a:tc>
                <a:extLst>
                  <a:ext uri="{0D108BD9-81ED-4DB2-BD59-A6C34878D82A}">
                    <a16:rowId xmlns:a16="http://schemas.microsoft.com/office/drawing/2014/main" val="1744267226"/>
                  </a:ext>
                </a:extLst>
              </a:tr>
              <a:tr h="370840">
                <a:tc>
                  <a:txBody>
                    <a:bodyPr/>
                    <a:lstStyle/>
                    <a:p>
                      <a:r>
                        <a:rPr lang="fi-FI" sz="1400"/>
                        <a:t>Tulosalue</a:t>
                      </a:r>
                    </a:p>
                  </a:txBody>
                  <a:tcPr/>
                </a:tc>
                <a:tc>
                  <a:txBody>
                    <a:bodyPr/>
                    <a:lstStyle/>
                    <a:p>
                      <a:r>
                        <a:rPr lang="fi-FI" sz="1400"/>
                        <a:t>Hallintopalvelut</a:t>
                      </a:r>
                    </a:p>
                  </a:txBody>
                  <a:tcPr/>
                </a:tc>
                <a:extLst>
                  <a:ext uri="{0D108BD9-81ED-4DB2-BD59-A6C34878D82A}">
                    <a16:rowId xmlns:a16="http://schemas.microsoft.com/office/drawing/2014/main" val="202490880"/>
                  </a:ext>
                </a:extLst>
              </a:tr>
              <a:tr h="370840">
                <a:tc>
                  <a:txBody>
                    <a:bodyPr/>
                    <a:lstStyle/>
                    <a:p>
                      <a:r>
                        <a:rPr lang="fi-FI" sz="1400"/>
                        <a:t>Tulosyksikkö</a:t>
                      </a:r>
                    </a:p>
                  </a:txBody>
                  <a:tcPr/>
                </a:tc>
                <a:tc>
                  <a:txBody>
                    <a:bodyPr/>
                    <a:lstStyle/>
                    <a:p>
                      <a:r>
                        <a:rPr lang="fi-FI" sz="1400"/>
                        <a:t>Henkilöstöhallinto</a:t>
                      </a:r>
                    </a:p>
                  </a:txBody>
                  <a:tcPr/>
                </a:tc>
                <a:extLst>
                  <a:ext uri="{0D108BD9-81ED-4DB2-BD59-A6C34878D82A}">
                    <a16:rowId xmlns:a16="http://schemas.microsoft.com/office/drawing/2014/main" val="1745137442"/>
                  </a:ext>
                </a:extLst>
              </a:tr>
              <a:tr h="370840">
                <a:tc>
                  <a:txBody>
                    <a:bodyPr/>
                    <a:lstStyle/>
                    <a:p>
                      <a:r>
                        <a:rPr lang="fi-FI" sz="1400"/>
                        <a:t>Työntekijä(t)</a:t>
                      </a:r>
                    </a:p>
                  </a:txBody>
                  <a:tcPr/>
                </a:tc>
                <a:tc>
                  <a:txBody>
                    <a:bodyPr/>
                    <a:lstStyle/>
                    <a:p>
                      <a:r>
                        <a:rPr lang="fi-FI" sz="1400"/>
                        <a:t>Hilkka Henkilöstöpäällikkö</a:t>
                      </a:r>
                    </a:p>
                  </a:txBody>
                  <a:tcPr/>
                </a:tc>
                <a:extLst>
                  <a:ext uri="{0D108BD9-81ED-4DB2-BD59-A6C34878D82A}">
                    <a16:rowId xmlns:a16="http://schemas.microsoft.com/office/drawing/2014/main" val="216885867"/>
                  </a:ext>
                </a:extLst>
              </a:tr>
              <a:tr h="370840">
                <a:tc>
                  <a:txBody>
                    <a:bodyPr/>
                    <a:lstStyle/>
                    <a:p>
                      <a:r>
                        <a:rPr lang="fi-FI" sz="1400"/>
                        <a:t>Tehtävän kuvaus ja vastuut</a:t>
                      </a:r>
                    </a:p>
                  </a:txBody>
                  <a:tcPr/>
                </a:tc>
                <a:tc>
                  <a:txBody>
                    <a:bodyPr/>
                    <a:lstStyle/>
                    <a:p>
                      <a:r>
                        <a:rPr lang="fi-FI" sz="1400"/>
                        <a:t>Henkilöstöpäällikön tehtävänä on....</a:t>
                      </a:r>
                      <a:br>
                        <a:rPr lang="fi-FI" sz="1400"/>
                      </a:br>
                      <a:r>
                        <a:rPr lang="fi-FI" sz="1400"/>
                        <a:t>Henkilöstöpäällikkö vastaa …... Henkilöstöpäällikkö raportoi....</a:t>
                      </a:r>
                    </a:p>
                  </a:txBody>
                  <a:tcPr/>
                </a:tc>
                <a:extLst>
                  <a:ext uri="{0D108BD9-81ED-4DB2-BD59-A6C34878D82A}">
                    <a16:rowId xmlns:a16="http://schemas.microsoft.com/office/drawing/2014/main" val="571040596"/>
                  </a:ext>
                </a:extLst>
              </a:tr>
            </a:tbl>
          </a:graphicData>
        </a:graphic>
      </p:graphicFrame>
      <p:graphicFrame>
        <p:nvGraphicFramePr>
          <p:cNvPr id="9" name="Taulukko 8">
            <a:extLst>
              <a:ext uri="{FF2B5EF4-FFF2-40B4-BE49-F238E27FC236}">
                <a16:creationId xmlns:a16="http://schemas.microsoft.com/office/drawing/2014/main" id="{D1044F85-3E9E-19BE-1697-31D3869446AE}"/>
              </a:ext>
            </a:extLst>
          </p:cNvPr>
          <p:cNvGraphicFramePr>
            <a:graphicFrameLocks noGrp="1"/>
          </p:cNvGraphicFramePr>
          <p:nvPr>
            <p:extLst>
              <p:ext uri="{D42A27DB-BD31-4B8C-83A1-F6EECF244321}">
                <p14:modId xmlns:p14="http://schemas.microsoft.com/office/powerpoint/2010/main" val="2413160511"/>
              </p:ext>
            </p:extLst>
          </p:nvPr>
        </p:nvGraphicFramePr>
        <p:xfrm>
          <a:off x="11267458" y="4987579"/>
          <a:ext cx="6602390" cy="4140200"/>
        </p:xfrm>
        <a:graphic>
          <a:graphicData uri="http://schemas.openxmlformats.org/drawingml/2006/table">
            <a:tbl>
              <a:tblPr firstRow="1" bandRow="1">
                <a:tableStyleId>{5C22544A-7EE6-4342-B048-85BDC9FD1C3A}</a:tableStyleId>
              </a:tblPr>
              <a:tblGrid>
                <a:gridCol w="2089906">
                  <a:extLst>
                    <a:ext uri="{9D8B030D-6E8A-4147-A177-3AD203B41FA5}">
                      <a16:colId xmlns:a16="http://schemas.microsoft.com/office/drawing/2014/main" val="3070728972"/>
                    </a:ext>
                  </a:extLst>
                </a:gridCol>
                <a:gridCol w="4512484">
                  <a:extLst>
                    <a:ext uri="{9D8B030D-6E8A-4147-A177-3AD203B41FA5}">
                      <a16:colId xmlns:a16="http://schemas.microsoft.com/office/drawing/2014/main" val="882036348"/>
                    </a:ext>
                  </a:extLst>
                </a:gridCol>
              </a:tblGrid>
              <a:tr h="370840">
                <a:tc>
                  <a:txBody>
                    <a:bodyPr/>
                    <a:lstStyle/>
                    <a:p>
                      <a:r>
                        <a:rPr lang="fi-FI" sz="1400"/>
                        <a:t>Liittyvät tiedonhallintamallin elementit</a:t>
                      </a:r>
                    </a:p>
                  </a:txBody>
                  <a:tcPr/>
                </a:tc>
                <a:tc>
                  <a:txBody>
                    <a:bodyPr/>
                    <a:lstStyle/>
                    <a:p>
                      <a:r>
                        <a:rPr lang="fi-FI" sz="1400"/>
                        <a:t>Automaattisesti päivittyvä linkki, tässä näkyy ne kuvaukset, joihin tämä rooli on linkitetty</a:t>
                      </a:r>
                    </a:p>
                  </a:txBody>
                  <a:tcPr/>
                </a:tc>
                <a:extLst>
                  <a:ext uri="{0D108BD9-81ED-4DB2-BD59-A6C34878D82A}">
                    <a16:rowId xmlns:a16="http://schemas.microsoft.com/office/drawing/2014/main" val="4116960049"/>
                  </a:ext>
                </a:extLst>
              </a:tr>
              <a:tr h="370840">
                <a:tc>
                  <a:txBody>
                    <a:bodyPr/>
                    <a:lstStyle/>
                    <a:p>
                      <a:r>
                        <a:rPr lang="fi-FI" sz="1400"/>
                        <a:t>Prosessit</a:t>
                      </a:r>
                    </a:p>
                  </a:txBody>
                  <a:tcPr/>
                </a:tc>
                <a:tc>
                  <a:txBody>
                    <a:bodyPr/>
                    <a:lstStyle/>
                    <a:p>
                      <a:endParaRPr lang="fi-FI" sz="1400"/>
                    </a:p>
                  </a:txBody>
                  <a:tcPr/>
                </a:tc>
                <a:extLst>
                  <a:ext uri="{0D108BD9-81ED-4DB2-BD59-A6C34878D82A}">
                    <a16:rowId xmlns:a16="http://schemas.microsoft.com/office/drawing/2014/main" val="2530222952"/>
                  </a:ext>
                </a:extLst>
              </a:tr>
              <a:tr h="370840">
                <a:tc>
                  <a:txBody>
                    <a:bodyPr/>
                    <a:lstStyle/>
                    <a:p>
                      <a:r>
                        <a:rPr lang="fi-FI" sz="1400"/>
                        <a:t>Sovellukset</a:t>
                      </a:r>
                    </a:p>
                  </a:txBody>
                  <a:tcPr/>
                </a:tc>
                <a:tc>
                  <a:txBody>
                    <a:bodyPr/>
                    <a:lstStyle/>
                    <a:p>
                      <a:endParaRPr lang="fi-FI" sz="1400"/>
                    </a:p>
                  </a:txBody>
                  <a:tcPr/>
                </a:tc>
                <a:extLst>
                  <a:ext uri="{0D108BD9-81ED-4DB2-BD59-A6C34878D82A}">
                    <a16:rowId xmlns:a16="http://schemas.microsoft.com/office/drawing/2014/main" val="1744267226"/>
                  </a:ext>
                </a:extLst>
              </a:tr>
              <a:tr h="370840">
                <a:tc>
                  <a:txBody>
                    <a:bodyPr/>
                    <a:lstStyle/>
                    <a:p>
                      <a:r>
                        <a:rPr lang="fi-FI" sz="1400"/>
                        <a:t>Tietovarannot</a:t>
                      </a:r>
                    </a:p>
                  </a:txBody>
                  <a:tcPr/>
                </a:tc>
                <a:tc>
                  <a:txBody>
                    <a:bodyPr/>
                    <a:lstStyle/>
                    <a:p>
                      <a:endParaRPr lang="fi-FI" sz="1400"/>
                    </a:p>
                  </a:txBody>
                  <a:tcPr/>
                </a:tc>
                <a:extLst>
                  <a:ext uri="{0D108BD9-81ED-4DB2-BD59-A6C34878D82A}">
                    <a16:rowId xmlns:a16="http://schemas.microsoft.com/office/drawing/2014/main" val="202490880"/>
                  </a:ext>
                </a:extLst>
              </a:tr>
              <a:tr h="370840">
                <a:tc>
                  <a:txBody>
                    <a:bodyPr/>
                    <a:lstStyle/>
                    <a:p>
                      <a:r>
                        <a:rPr lang="fi-FI" sz="1400"/>
                        <a:t>Tietoaineistot</a:t>
                      </a:r>
                    </a:p>
                  </a:txBody>
                  <a:tcPr/>
                </a:tc>
                <a:tc>
                  <a:txBody>
                    <a:bodyPr/>
                    <a:lstStyle/>
                    <a:p>
                      <a:endParaRPr lang="fi-FI" sz="1400"/>
                    </a:p>
                  </a:txBody>
                  <a:tcPr/>
                </a:tc>
                <a:extLst>
                  <a:ext uri="{0D108BD9-81ED-4DB2-BD59-A6C34878D82A}">
                    <a16:rowId xmlns:a16="http://schemas.microsoft.com/office/drawing/2014/main" val="1745137442"/>
                  </a:ext>
                </a:extLst>
              </a:tr>
              <a:tr h="370840">
                <a:tc>
                  <a:txBody>
                    <a:bodyPr/>
                    <a:lstStyle/>
                    <a:p>
                      <a:r>
                        <a:rPr lang="fi-FI" sz="1400"/>
                        <a:t>Tietosuojakuvaukset</a:t>
                      </a:r>
                    </a:p>
                  </a:txBody>
                  <a:tcPr/>
                </a:tc>
                <a:tc>
                  <a:txBody>
                    <a:bodyPr/>
                    <a:lstStyle/>
                    <a:p>
                      <a:endParaRPr lang="fi-FI" sz="1400"/>
                    </a:p>
                  </a:txBody>
                  <a:tcPr/>
                </a:tc>
                <a:extLst>
                  <a:ext uri="{0D108BD9-81ED-4DB2-BD59-A6C34878D82A}">
                    <a16:rowId xmlns:a16="http://schemas.microsoft.com/office/drawing/2014/main" val="216885867"/>
                  </a:ext>
                </a:extLst>
              </a:tr>
              <a:tr h="370840">
                <a:tc>
                  <a:txBody>
                    <a:bodyPr/>
                    <a:lstStyle/>
                    <a:p>
                      <a:r>
                        <a:rPr lang="fi-FI" sz="1400"/>
                        <a:t>Muutosvaikutusten arvioinnit</a:t>
                      </a:r>
                    </a:p>
                  </a:txBody>
                  <a:tcPr/>
                </a:tc>
                <a:tc>
                  <a:txBody>
                    <a:bodyPr/>
                    <a:lstStyle/>
                    <a:p>
                      <a:endParaRPr lang="fi-FI" sz="1400"/>
                    </a:p>
                  </a:txBody>
                  <a:tcPr/>
                </a:tc>
                <a:extLst>
                  <a:ext uri="{0D108BD9-81ED-4DB2-BD59-A6C34878D82A}">
                    <a16:rowId xmlns:a16="http://schemas.microsoft.com/office/drawing/2014/main" val="571040596"/>
                  </a:ext>
                </a:extLst>
              </a:tr>
              <a:tr h="370839">
                <a:tc>
                  <a:txBody>
                    <a:bodyPr/>
                    <a:lstStyle/>
                    <a:p>
                      <a:pPr lvl="0">
                        <a:buNone/>
                      </a:pPr>
                      <a:r>
                        <a:rPr lang="fi-FI" sz="1400"/>
                        <a:t>Tietoturva- ja tietosuoja-arvioinnit</a:t>
                      </a:r>
                    </a:p>
                  </a:txBody>
                  <a:tcPr/>
                </a:tc>
                <a:tc>
                  <a:txBody>
                    <a:bodyPr/>
                    <a:lstStyle/>
                    <a:p>
                      <a:pPr lvl="0">
                        <a:buNone/>
                      </a:pPr>
                      <a:endParaRPr lang="fi-FI" sz="1400"/>
                    </a:p>
                  </a:txBody>
                  <a:tcPr/>
                </a:tc>
                <a:extLst>
                  <a:ext uri="{0D108BD9-81ED-4DB2-BD59-A6C34878D82A}">
                    <a16:rowId xmlns:a16="http://schemas.microsoft.com/office/drawing/2014/main" val="3107322119"/>
                  </a:ext>
                </a:extLst>
              </a:tr>
              <a:tr h="370838">
                <a:tc>
                  <a:txBody>
                    <a:bodyPr/>
                    <a:lstStyle/>
                    <a:p>
                      <a:pPr lvl="0">
                        <a:buNone/>
                      </a:pPr>
                      <a:r>
                        <a:rPr lang="fi-FI" sz="1400"/>
                        <a:t>Raportit (loukkaus, auditointi...)</a:t>
                      </a:r>
                    </a:p>
                  </a:txBody>
                  <a:tcPr/>
                </a:tc>
                <a:tc>
                  <a:txBody>
                    <a:bodyPr/>
                    <a:lstStyle/>
                    <a:p>
                      <a:pPr lvl="0">
                        <a:buNone/>
                      </a:pPr>
                      <a:endParaRPr lang="fi-FI" sz="1400"/>
                    </a:p>
                  </a:txBody>
                  <a:tcPr/>
                </a:tc>
                <a:extLst>
                  <a:ext uri="{0D108BD9-81ED-4DB2-BD59-A6C34878D82A}">
                    <a16:rowId xmlns:a16="http://schemas.microsoft.com/office/drawing/2014/main" val="2992473392"/>
                  </a:ext>
                </a:extLst>
              </a:tr>
            </a:tbl>
          </a:graphicData>
        </a:graphic>
      </p:graphicFrame>
      <p:graphicFrame>
        <p:nvGraphicFramePr>
          <p:cNvPr id="10" name="Taulukko 9">
            <a:extLst>
              <a:ext uri="{FF2B5EF4-FFF2-40B4-BE49-F238E27FC236}">
                <a16:creationId xmlns:a16="http://schemas.microsoft.com/office/drawing/2014/main" id="{E2605F3F-2D11-43A1-A0D5-D37ED4B49C9F}"/>
              </a:ext>
            </a:extLst>
          </p:cNvPr>
          <p:cNvGraphicFramePr>
            <a:graphicFrameLocks noGrp="1"/>
          </p:cNvGraphicFramePr>
          <p:nvPr>
            <p:extLst>
              <p:ext uri="{D42A27DB-BD31-4B8C-83A1-F6EECF244321}">
                <p14:modId xmlns:p14="http://schemas.microsoft.com/office/powerpoint/2010/main" val="2414564597"/>
              </p:ext>
            </p:extLst>
          </p:nvPr>
        </p:nvGraphicFramePr>
        <p:xfrm>
          <a:off x="219814" y="5840947"/>
          <a:ext cx="3558809" cy="1880288"/>
        </p:xfrm>
        <a:graphic>
          <a:graphicData uri="http://schemas.openxmlformats.org/drawingml/2006/table">
            <a:tbl>
              <a:tblPr firstRow="1" bandRow="1">
                <a:tableStyleId>{5C22544A-7EE6-4342-B048-85BDC9FD1C3A}</a:tableStyleId>
              </a:tblPr>
              <a:tblGrid>
                <a:gridCol w="3558809">
                  <a:extLst>
                    <a:ext uri="{9D8B030D-6E8A-4147-A177-3AD203B41FA5}">
                      <a16:colId xmlns:a16="http://schemas.microsoft.com/office/drawing/2014/main" val="3070728972"/>
                    </a:ext>
                  </a:extLst>
                </a:gridCol>
              </a:tblGrid>
              <a:tr h="396928">
                <a:tc>
                  <a:txBody>
                    <a:bodyPr/>
                    <a:lstStyle/>
                    <a:p>
                      <a:r>
                        <a:rPr lang="fi-FI" sz="1400"/>
                        <a:t>Rooliin liittyvät kriittiset kuvaukset</a:t>
                      </a:r>
                    </a:p>
                  </a:txBody>
                  <a:tcPr/>
                </a:tc>
                <a:extLst>
                  <a:ext uri="{0D108BD9-81ED-4DB2-BD59-A6C34878D82A}">
                    <a16:rowId xmlns:a16="http://schemas.microsoft.com/office/drawing/2014/main" val="4116960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Kameravalvonnan tietoaineisto</a:t>
                      </a:r>
                    </a:p>
                  </a:txBody>
                  <a:tcPr/>
                </a:tc>
                <a:extLst>
                  <a:ext uri="{0D108BD9-81ED-4DB2-BD59-A6C34878D82A}">
                    <a16:rowId xmlns:a16="http://schemas.microsoft.com/office/drawing/2014/main" val="2530222952"/>
                  </a:ext>
                </a:extLst>
              </a:tr>
              <a:tr h="370840">
                <a:tc>
                  <a:txBody>
                    <a:bodyPr/>
                    <a:lstStyle/>
                    <a:p>
                      <a:r>
                        <a:rPr lang="fi-FI" sz="1400"/>
                        <a:t>Väärinkäytösten ilmoituskanavan tietoaineisto</a:t>
                      </a:r>
                    </a:p>
                  </a:txBody>
                  <a:tcPr/>
                </a:tc>
                <a:extLst>
                  <a:ext uri="{0D108BD9-81ED-4DB2-BD59-A6C34878D82A}">
                    <a16:rowId xmlns:a16="http://schemas.microsoft.com/office/drawing/2014/main" val="1744267226"/>
                  </a:ext>
                </a:extLst>
              </a:tr>
              <a:tr h="370840">
                <a:tc>
                  <a:txBody>
                    <a:bodyPr/>
                    <a:lstStyle/>
                    <a:p>
                      <a:pPr lvl="0">
                        <a:buNone/>
                      </a:pPr>
                      <a:r>
                        <a:rPr lang="fi-FI" sz="1400"/>
                        <a:t>Työaikaleimausten tietoaineisto</a:t>
                      </a:r>
                    </a:p>
                  </a:txBody>
                  <a:tcPr/>
                </a:tc>
                <a:extLst>
                  <a:ext uri="{0D108BD9-81ED-4DB2-BD59-A6C34878D82A}">
                    <a16:rowId xmlns:a16="http://schemas.microsoft.com/office/drawing/2014/main" val="202490880"/>
                  </a:ext>
                </a:extLst>
              </a:tr>
              <a:tr h="370840">
                <a:tc>
                  <a:txBody>
                    <a:bodyPr/>
                    <a:lstStyle/>
                    <a:p>
                      <a:endParaRPr lang="fi-FI"/>
                    </a:p>
                  </a:txBody>
                  <a:tcPr/>
                </a:tc>
                <a:extLst>
                  <a:ext uri="{0D108BD9-81ED-4DB2-BD59-A6C34878D82A}">
                    <a16:rowId xmlns:a16="http://schemas.microsoft.com/office/drawing/2014/main" val="1745137442"/>
                  </a:ext>
                </a:extLst>
              </a:tr>
            </a:tbl>
          </a:graphicData>
        </a:graphic>
      </p:graphicFrame>
      <p:pic>
        <p:nvPicPr>
          <p:cNvPr id="13" name="Kuva 12">
            <a:extLst>
              <a:ext uri="{FF2B5EF4-FFF2-40B4-BE49-F238E27FC236}">
                <a16:creationId xmlns:a16="http://schemas.microsoft.com/office/drawing/2014/main" id="{825776EE-41F0-E823-8F83-F085811F7BC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46824" y="5761398"/>
            <a:ext cx="1002913" cy="311305"/>
          </a:xfrm>
          <a:prstGeom prst="rect">
            <a:avLst/>
          </a:prstGeom>
        </p:spPr>
      </p:pic>
      <p:pic>
        <p:nvPicPr>
          <p:cNvPr id="17" name="Kuva 16">
            <a:extLst>
              <a:ext uri="{FF2B5EF4-FFF2-40B4-BE49-F238E27FC236}">
                <a16:creationId xmlns:a16="http://schemas.microsoft.com/office/drawing/2014/main" id="{607A0251-99D1-9769-7314-4CF7E665AB4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46824" y="6151691"/>
            <a:ext cx="1002913" cy="311305"/>
          </a:xfrm>
          <a:prstGeom prst="rect">
            <a:avLst/>
          </a:prstGeom>
        </p:spPr>
      </p:pic>
      <p:pic>
        <p:nvPicPr>
          <p:cNvPr id="19" name="Kuva 18">
            <a:extLst>
              <a:ext uri="{FF2B5EF4-FFF2-40B4-BE49-F238E27FC236}">
                <a16:creationId xmlns:a16="http://schemas.microsoft.com/office/drawing/2014/main" id="{3281E802-D1D0-00AB-9FBF-253B4C4E673F}"/>
              </a:ext>
              <a:ext uri="{C183D7F6-B498-43B3-948B-1728B52AA6E4}">
                <adec:decorative xmlns:adec="http://schemas.microsoft.com/office/drawing/2017/decorative" val="1"/>
              </a:ext>
            </a:extLst>
          </p:cNvPr>
          <p:cNvPicPr>
            <a:picLocks noChangeAspect="1"/>
          </p:cNvPicPr>
          <p:nvPr/>
        </p:nvPicPr>
        <p:blipFill rotWithShape="1">
          <a:blip r:embed="rId3"/>
          <a:srcRect t="-4545" r="-1127" b="63636"/>
          <a:stretch/>
        </p:blipFill>
        <p:spPr>
          <a:xfrm>
            <a:off x="13646824" y="6563977"/>
            <a:ext cx="1014210" cy="127351"/>
          </a:xfrm>
          <a:prstGeom prst="rect">
            <a:avLst/>
          </a:prstGeom>
        </p:spPr>
      </p:pic>
      <p:pic>
        <p:nvPicPr>
          <p:cNvPr id="21" name="Kuva 20">
            <a:extLst>
              <a:ext uri="{FF2B5EF4-FFF2-40B4-BE49-F238E27FC236}">
                <a16:creationId xmlns:a16="http://schemas.microsoft.com/office/drawing/2014/main" id="{E41FEF98-94D6-0185-77E3-19C01DBF9403}"/>
              </a:ext>
              <a:ext uri="{C183D7F6-B498-43B3-948B-1728B52AA6E4}">
                <adec:decorative xmlns:adec="http://schemas.microsoft.com/office/drawing/2017/decorative" val="1"/>
              </a:ext>
            </a:extLst>
          </p:cNvPr>
          <p:cNvPicPr>
            <a:picLocks noChangeAspect="1"/>
          </p:cNvPicPr>
          <p:nvPr/>
        </p:nvPicPr>
        <p:blipFill rotWithShape="1">
          <a:blip r:embed="rId3"/>
          <a:srcRect t="-4545" r="-1127" b="63636"/>
          <a:stretch/>
        </p:blipFill>
        <p:spPr>
          <a:xfrm>
            <a:off x="13632885" y="8599708"/>
            <a:ext cx="1014210" cy="127351"/>
          </a:xfrm>
          <a:prstGeom prst="rect">
            <a:avLst/>
          </a:prstGeom>
        </p:spPr>
      </p:pic>
      <p:pic>
        <p:nvPicPr>
          <p:cNvPr id="23" name="Kuva 22">
            <a:extLst>
              <a:ext uri="{FF2B5EF4-FFF2-40B4-BE49-F238E27FC236}">
                <a16:creationId xmlns:a16="http://schemas.microsoft.com/office/drawing/2014/main" id="{91311AC3-0824-47E5-549C-49B0256D36E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34069" y="5761398"/>
            <a:ext cx="1002913" cy="311305"/>
          </a:xfrm>
          <a:prstGeom prst="rect">
            <a:avLst/>
          </a:prstGeom>
        </p:spPr>
      </p:pic>
      <p:pic>
        <p:nvPicPr>
          <p:cNvPr id="25" name="Kuva 24">
            <a:extLst>
              <a:ext uri="{FF2B5EF4-FFF2-40B4-BE49-F238E27FC236}">
                <a16:creationId xmlns:a16="http://schemas.microsoft.com/office/drawing/2014/main" id="{DC97D389-A5EE-E9CB-8BE3-583EF02BF7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46824" y="6876520"/>
            <a:ext cx="1002913" cy="311305"/>
          </a:xfrm>
          <a:prstGeom prst="rect">
            <a:avLst/>
          </a:prstGeom>
        </p:spPr>
      </p:pic>
      <p:pic>
        <p:nvPicPr>
          <p:cNvPr id="28" name="Kuva 27">
            <a:extLst>
              <a:ext uri="{FF2B5EF4-FFF2-40B4-BE49-F238E27FC236}">
                <a16:creationId xmlns:a16="http://schemas.microsoft.com/office/drawing/2014/main" id="{BA1B6074-4DCB-DE36-BD3D-B34E1BDF3B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659813" y="7279168"/>
            <a:ext cx="1002913" cy="311305"/>
          </a:xfrm>
          <a:prstGeom prst="rect">
            <a:avLst/>
          </a:prstGeom>
        </p:spPr>
      </p:pic>
      <p:sp>
        <p:nvSpPr>
          <p:cNvPr id="11" name="Tähti: 8-sakarainen 10">
            <a:extLst>
              <a:ext uri="{FF2B5EF4-FFF2-40B4-BE49-F238E27FC236}">
                <a16:creationId xmlns:a16="http://schemas.microsoft.com/office/drawing/2014/main" id="{2A15F4D4-3ACE-4480-68B4-7B16544516C0}"/>
              </a:ext>
            </a:extLst>
          </p:cNvPr>
          <p:cNvSpPr/>
          <p:nvPr/>
        </p:nvSpPr>
        <p:spPr>
          <a:xfrm>
            <a:off x="219815" y="11256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2</a:t>
            </a:r>
          </a:p>
        </p:txBody>
      </p:sp>
      <p:sp>
        <p:nvSpPr>
          <p:cNvPr id="15" name="Päivämäärän paikkamerkki 14">
            <a:extLst>
              <a:ext uri="{FF2B5EF4-FFF2-40B4-BE49-F238E27FC236}">
                <a16:creationId xmlns:a16="http://schemas.microsoft.com/office/drawing/2014/main" id="{9312DEB7-D8B4-8158-9B40-346613B34276}"/>
              </a:ext>
            </a:extLst>
          </p:cNvPr>
          <p:cNvSpPr>
            <a:spLocks noGrp="1"/>
          </p:cNvSpPr>
          <p:nvPr>
            <p:ph type="dt" sz="half" idx="10"/>
          </p:nvPr>
        </p:nvSpPr>
        <p:spPr>
          <a:xfrm>
            <a:off x="313943" y="9896746"/>
            <a:ext cx="2133600" cy="365125"/>
          </a:xfrm>
        </p:spPr>
        <p:txBody>
          <a:bodyPr/>
          <a:lstStyle/>
          <a:p>
            <a:fld id="{679A1997-2766-4D21-ADF4-6C2F0DFE62AA}" type="datetime1">
              <a:rPr lang="en-US" smtClean="0"/>
              <a:t>1/24/2025</a:t>
            </a:fld>
            <a:endParaRPr lang="en-US"/>
          </a:p>
        </p:txBody>
      </p:sp>
      <p:sp>
        <p:nvSpPr>
          <p:cNvPr id="16" name="Dian numeron paikkamerkki 15">
            <a:extLst>
              <a:ext uri="{FF2B5EF4-FFF2-40B4-BE49-F238E27FC236}">
                <a16:creationId xmlns:a16="http://schemas.microsoft.com/office/drawing/2014/main" id="{F31046F4-A2F0-D430-462B-81C260B72CE3}"/>
              </a:ext>
            </a:extLst>
          </p:cNvPr>
          <p:cNvSpPr>
            <a:spLocks noGrp="1"/>
          </p:cNvSpPr>
          <p:nvPr>
            <p:ph type="sldNum" sz="quarter" idx="12"/>
          </p:nvPr>
        </p:nvSpPr>
        <p:spPr>
          <a:xfrm>
            <a:off x="15857272" y="9807190"/>
            <a:ext cx="2133600" cy="365125"/>
          </a:xfrm>
        </p:spPr>
        <p:txBody>
          <a:bodyPr/>
          <a:lstStyle/>
          <a:p>
            <a:fld id="{B6F15528-21DE-4FAA-801E-634DDDAF4B2B}" type="slidenum">
              <a:rPr lang="en-US" smtClean="0"/>
              <a:pPr/>
              <a:t>18</a:t>
            </a:fld>
            <a:endParaRPr lang="en-US"/>
          </a:p>
        </p:txBody>
      </p:sp>
      <p:sp>
        <p:nvSpPr>
          <p:cNvPr id="7" name="Suorakulmio 6">
            <a:extLst>
              <a:ext uri="{FF2B5EF4-FFF2-40B4-BE49-F238E27FC236}">
                <a16:creationId xmlns:a16="http://schemas.microsoft.com/office/drawing/2014/main" id="{2E55E608-6D78-A0D7-2BC2-F9EC9274F811}"/>
              </a:ext>
            </a:extLst>
          </p:cNvPr>
          <p:cNvSpPr/>
          <p:nvPr/>
        </p:nvSpPr>
        <p:spPr>
          <a:xfrm>
            <a:off x="11158807" y="1107815"/>
            <a:ext cx="3540328" cy="584775"/>
          </a:xfrm>
          <a:prstGeom prst="rect">
            <a:avLst/>
          </a:prstGeom>
          <a:noFill/>
        </p:spPr>
        <p:txBody>
          <a:bodyPr wrap="none" lIns="91440" tIns="45720" rIns="91440" bIns="45720">
            <a:spAutoFit/>
          </a:bodyPr>
          <a:lstStyle/>
          <a:p>
            <a:pPr algn="ctr"/>
            <a:r>
              <a:rPr lang="fi-FI" sz="3200" b="1" cap="none" spc="0">
                <a:ln w="22225">
                  <a:solidFill>
                    <a:schemeClr val="accent2"/>
                  </a:solidFill>
                  <a:prstDash val="solid"/>
                </a:ln>
                <a:solidFill>
                  <a:schemeClr val="accent2">
                    <a:lumMod val="40000"/>
                    <a:lumOff val="60000"/>
                  </a:schemeClr>
                </a:solidFill>
                <a:effectLst/>
              </a:rPr>
              <a:t>Henkilöstöpäällikkö</a:t>
            </a:r>
          </a:p>
        </p:txBody>
      </p:sp>
      <p:graphicFrame>
        <p:nvGraphicFramePr>
          <p:cNvPr id="14" name="Taulukko 13">
            <a:extLst>
              <a:ext uri="{FF2B5EF4-FFF2-40B4-BE49-F238E27FC236}">
                <a16:creationId xmlns:a16="http://schemas.microsoft.com/office/drawing/2014/main" id="{E2CBAB5B-96E7-326A-BA41-DEF1004302BB}"/>
              </a:ext>
            </a:extLst>
          </p:cNvPr>
          <p:cNvGraphicFramePr>
            <a:graphicFrameLocks noGrp="1"/>
          </p:cNvGraphicFramePr>
          <p:nvPr>
            <p:extLst>
              <p:ext uri="{D42A27DB-BD31-4B8C-83A1-F6EECF244321}">
                <p14:modId xmlns:p14="http://schemas.microsoft.com/office/powerpoint/2010/main" val="3053972601"/>
              </p:ext>
            </p:extLst>
          </p:nvPr>
        </p:nvGraphicFramePr>
        <p:xfrm>
          <a:off x="3964231" y="5840947"/>
          <a:ext cx="3558809" cy="2001520"/>
        </p:xfrm>
        <a:graphic>
          <a:graphicData uri="http://schemas.openxmlformats.org/drawingml/2006/table">
            <a:tbl>
              <a:tblPr firstRow="1" bandRow="1">
                <a:tableStyleId>{5C22544A-7EE6-4342-B048-85BDC9FD1C3A}</a:tableStyleId>
              </a:tblPr>
              <a:tblGrid>
                <a:gridCol w="3558809">
                  <a:extLst>
                    <a:ext uri="{9D8B030D-6E8A-4147-A177-3AD203B41FA5}">
                      <a16:colId xmlns:a16="http://schemas.microsoft.com/office/drawing/2014/main" val="3070728972"/>
                    </a:ext>
                  </a:extLst>
                </a:gridCol>
              </a:tblGrid>
              <a:tr h="370840">
                <a:tc>
                  <a:txBody>
                    <a:bodyPr/>
                    <a:lstStyle/>
                    <a:p>
                      <a:r>
                        <a:rPr lang="fi-FI" sz="1400"/>
                        <a:t>Rooliin liittyvät keskeneräiset kuvaukset</a:t>
                      </a:r>
                    </a:p>
                  </a:txBody>
                  <a:tcPr/>
                </a:tc>
                <a:extLst>
                  <a:ext uri="{0D108BD9-81ED-4DB2-BD59-A6C34878D82A}">
                    <a16:rowId xmlns:a16="http://schemas.microsoft.com/office/drawing/2014/main" val="4116960049"/>
                  </a:ext>
                </a:extLst>
              </a:tr>
              <a:tr h="370840">
                <a:tc>
                  <a:txBody>
                    <a:bodyPr/>
                    <a:lstStyle/>
                    <a:p>
                      <a:r>
                        <a:rPr lang="fi-FI" sz="1400"/>
                        <a:t>Henkilöstöhallinnon prosessikartta</a:t>
                      </a:r>
                    </a:p>
                  </a:txBody>
                  <a:tcPr/>
                </a:tc>
                <a:extLst>
                  <a:ext uri="{0D108BD9-81ED-4DB2-BD59-A6C34878D82A}">
                    <a16:rowId xmlns:a16="http://schemas.microsoft.com/office/drawing/2014/main" val="2530222952"/>
                  </a:ext>
                </a:extLst>
              </a:tr>
              <a:tr h="370840">
                <a:tc>
                  <a:txBody>
                    <a:bodyPr/>
                    <a:lstStyle/>
                    <a:p>
                      <a:r>
                        <a:rPr lang="fi-FI" sz="1400"/>
                        <a:t>Kehityskeskustelu</a:t>
                      </a:r>
                    </a:p>
                  </a:txBody>
                  <a:tcPr/>
                </a:tc>
                <a:extLst>
                  <a:ext uri="{0D108BD9-81ED-4DB2-BD59-A6C34878D82A}">
                    <a16:rowId xmlns:a16="http://schemas.microsoft.com/office/drawing/2014/main" val="17442672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Kehityskeskustelu -tietoaineisto</a:t>
                      </a:r>
                    </a:p>
                    <a:p>
                      <a:pPr lvl="0">
                        <a:buNone/>
                      </a:pPr>
                      <a:endParaRPr lang="fi-FI" sz="1400"/>
                    </a:p>
                  </a:txBody>
                  <a:tcPr/>
                </a:tc>
                <a:extLst>
                  <a:ext uri="{0D108BD9-81ED-4DB2-BD59-A6C34878D82A}">
                    <a16:rowId xmlns:a16="http://schemas.microsoft.com/office/drawing/2014/main" val="202490880"/>
                  </a:ext>
                </a:extLst>
              </a:tr>
              <a:tr h="370840">
                <a:tc>
                  <a:txBody>
                    <a:bodyPr/>
                    <a:lstStyle/>
                    <a:p>
                      <a:r>
                        <a:rPr lang="fi-FI" sz="1400"/>
                        <a:t>Henkilöstön muistaminen</a:t>
                      </a:r>
                    </a:p>
                  </a:txBody>
                  <a:tcPr/>
                </a:tc>
                <a:extLst>
                  <a:ext uri="{0D108BD9-81ED-4DB2-BD59-A6C34878D82A}">
                    <a16:rowId xmlns:a16="http://schemas.microsoft.com/office/drawing/2014/main" val="1745137442"/>
                  </a:ext>
                </a:extLst>
              </a:tr>
            </a:tbl>
          </a:graphicData>
        </a:graphic>
      </p:graphicFrame>
      <p:graphicFrame>
        <p:nvGraphicFramePr>
          <p:cNvPr id="18" name="Taulukko 17">
            <a:extLst>
              <a:ext uri="{FF2B5EF4-FFF2-40B4-BE49-F238E27FC236}">
                <a16:creationId xmlns:a16="http://schemas.microsoft.com/office/drawing/2014/main" id="{6CDDC432-438F-F7A1-FABF-A0B6B61FE21B}"/>
              </a:ext>
            </a:extLst>
          </p:cNvPr>
          <p:cNvGraphicFramePr>
            <a:graphicFrameLocks noGrp="1"/>
          </p:cNvGraphicFramePr>
          <p:nvPr>
            <p:extLst>
              <p:ext uri="{D42A27DB-BD31-4B8C-83A1-F6EECF244321}">
                <p14:modId xmlns:p14="http://schemas.microsoft.com/office/powerpoint/2010/main" val="3352946385"/>
              </p:ext>
            </p:extLst>
          </p:nvPr>
        </p:nvGraphicFramePr>
        <p:xfrm>
          <a:off x="219814" y="7919770"/>
          <a:ext cx="3558809" cy="1854200"/>
        </p:xfrm>
        <a:graphic>
          <a:graphicData uri="http://schemas.openxmlformats.org/drawingml/2006/table">
            <a:tbl>
              <a:tblPr firstRow="1" bandRow="1">
                <a:tableStyleId>{5C22544A-7EE6-4342-B048-85BDC9FD1C3A}</a:tableStyleId>
              </a:tblPr>
              <a:tblGrid>
                <a:gridCol w="3558809">
                  <a:extLst>
                    <a:ext uri="{9D8B030D-6E8A-4147-A177-3AD203B41FA5}">
                      <a16:colId xmlns:a16="http://schemas.microsoft.com/office/drawing/2014/main" val="3070728972"/>
                    </a:ext>
                  </a:extLst>
                </a:gridCol>
              </a:tblGrid>
              <a:tr h="370840">
                <a:tc>
                  <a:txBody>
                    <a:bodyPr/>
                    <a:lstStyle/>
                    <a:p>
                      <a:r>
                        <a:rPr lang="fi-FI" sz="1400"/>
                        <a:t>Rooliin liittyvät päivitettävät kuvaukset</a:t>
                      </a:r>
                    </a:p>
                  </a:txBody>
                  <a:tcPr/>
                </a:tc>
                <a:extLst>
                  <a:ext uri="{0D108BD9-81ED-4DB2-BD59-A6C34878D82A}">
                    <a16:rowId xmlns:a16="http://schemas.microsoft.com/office/drawing/2014/main" val="4116960049"/>
                  </a:ext>
                </a:extLst>
              </a:tr>
              <a:tr h="370840">
                <a:tc>
                  <a:txBody>
                    <a:bodyPr/>
                    <a:lstStyle/>
                    <a:p>
                      <a:r>
                        <a:rPr lang="fi-FI" sz="1400"/>
                        <a:t>Työterveyssovellus</a:t>
                      </a:r>
                    </a:p>
                  </a:txBody>
                  <a:tcPr/>
                </a:tc>
                <a:extLst>
                  <a:ext uri="{0D108BD9-81ED-4DB2-BD59-A6C34878D82A}">
                    <a16:rowId xmlns:a16="http://schemas.microsoft.com/office/drawing/2014/main" val="2530222952"/>
                  </a:ext>
                </a:extLst>
              </a:tr>
              <a:tr h="370840">
                <a:tc>
                  <a:txBody>
                    <a:bodyPr/>
                    <a:lstStyle/>
                    <a:p>
                      <a:r>
                        <a:rPr lang="fi-FI" sz="1400"/>
                        <a:t>Työntekijärekiseri</a:t>
                      </a:r>
                    </a:p>
                  </a:txBody>
                  <a:tcPr/>
                </a:tc>
                <a:extLst>
                  <a:ext uri="{0D108BD9-81ED-4DB2-BD59-A6C34878D82A}">
                    <a16:rowId xmlns:a16="http://schemas.microsoft.com/office/drawing/2014/main" val="1744267226"/>
                  </a:ext>
                </a:extLst>
              </a:tr>
              <a:tr h="370840">
                <a:tc>
                  <a:txBody>
                    <a:bodyPr/>
                    <a:lstStyle/>
                    <a:p>
                      <a:pPr lvl="0">
                        <a:buNone/>
                      </a:pPr>
                      <a:r>
                        <a:rPr lang="fi-FI" sz="1400"/>
                        <a:t>HR raportointijärjestelmä</a:t>
                      </a:r>
                    </a:p>
                  </a:txBody>
                  <a:tcPr/>
                </a:tc>
                <a:extLst>
                  <a:ext uri="{0D108BD9-81ED-4DB2-BD59-A6C34878D82A}">
                    <a16:rowId xmlns:a16="http://schemas.microsoft.com/office/drawing/2014/main" val="202490880"/>
                  </a:ext>
                </a:extLst>
              </a:tr>
              <a:tr h="370840">
                <a:tc>
                  <a:txBody>
                    <a:bodyPr/>
                    <a:lstStyle/>
                    <a:p>
                      <a:endParaRPr lang="fi-FI" sz="1400"/>
                    </a:p>
                  </a:txBody>
                  <a:tcPr/>
                </a:tc>
                <a:extLst>
                  <a:ext uri="{0D108BD9-81ED-4DB2-BD59-A6C34878D82A}">
                    <a16:rowId xmlns:a16="http://schemas.microsoft.com/office/drawing/2014/main" val="1745137442"/>
                  </a:ext>
                </a:extLst>
              </a:tr>
            </a:tbl>
          </a:graphicData>
        </a:graphic>
      </p:graphicFrame>
      <p:graphicFrame>
        <p:nvGraphicFramePr>
          <p:cNvPr id="20" name="Taulukko 19">
            <a:extLst>
              <a:ext uri="{FF2B5EF4-FFF2-40B4-BE49-F238E27FC236}">
                <a16:creationId xmlns:a16="http://schemas.microsoft.com/office/drawing/2014/main" id="{F40E109C-0C0A-92AD-FF7C-BCE737AED900}"/>
              </a:ext>
            </a:extLst>
          </p:cNvPr>
          <p:cNvGraphicFramePr>
            <a:graphicFrameLocks noGrp="1"/>
          </p:cNvGraphicFramePr>
          <p:nvPr>
            <p:extLst>
              <p:ext uri="{D42A27DB-BD31-4B8C-83A1-F6EECF244321}">
                <p14:modId xmlns:p14="http://schemas.microsoft.com/office/powerpoint/2010/main" val="2870037405"/>
              </p:ext>
            </p:extLst>
          </p:nvPr>
        </p:nvGraphicFramePr>
        <p:xfrm>
          <a:off x="3964230" y="7919770"/>
          <a:ext cx="3558809" cy="1854200"/>
        </p:xfrm>
        <a:graphic>
          <a:graphicData uri="http://schemas.openxmlformats.org/drawingml/2006/table">
            <a:tbl>
              <a:tblPr firstRow="1" bandRow="1">
                <a:tableStyleId>{5C22544A-7EE6-4342-B048-85BDC9FD1C3A}</a:tableStyleId>
              </a:tblPr>
              <a:tblGrid>
                <a:gridCol w="3558809">
                  <a:extLst>
                    <a:ext uri="{9D8B030D-6E8A-4147-A177-3AD203B41FA5}">
                      <a16:colId xmlns:a16="http://schemas.microsoft.com/office/drawing/2014/main" val="3070728972"/>
                    </a:ext>
                  </a:extLst>
                </a:gridCol>
              </a:tblGrid>
              <a:tr h="370840">
                <a:tc>
                  <a:txBody>
                    <a:bodyPr/>
                    <a:lstStyle/>
                    <a:p>
                      <a:r>
                        <a:rPr lang="fi-FI" sz="1400"/>
                        <a:t>Rooliin liittyvät katselmoitavat kuvaukset</a:t>
                      </a:r>
                    </a:p>
                  </a:txBody>
                  <a:tcPr/>
                </a:tc>
                <a:extLst>
                  <a:ext uri="{0D108BD9-81ED-4DB2-BD59-A6C34878D82A}">
                    <a16:rowId xmlns:a16="http://schemas.microsoft.com/office/drawing/2014/main" val="4116960049"/>
                  </a:ext>
                </a:extLst>
              </a:tr>
              <a:tr h="370840">
                <a:tc>
                  <a:txBody>
                    <a:bodyPr/>
                    <a:lstStyle/>
                    <a:p>
                      <a:r>
                        <a:rPr lang="fi-FI" sz="1400"/>
                        <a:t>Työajanseurantajärjestelmä</a:t>
                      </a:r>
                    </a:p>
                  </a:txBody>
                  <a:tcPr/>
                </a:tc>
                <a:extLst>
                  <a:ext uri="{0D108BD9-81ED-4DB2-BD59-A6C34878D82A}">
                    <a16:rowId xmlns:a16="http://schemas.microsoft.com/office/drawing/2014/main" val="2530222952"/>
                  </a:ext>
                </a:extLst>
              </a:tr>
              <a:tr h="370840">
                <a:tc>
                  <a:txBody>
                    <a:bodyPr/>
                    <a:lstStyle/>
                    <a:p>
                      <a:r>
                        <a:rPr lang="fi-FI" sz="1400"/>
                        <a:t>Työvuorosuunnittelujärjestelmä</a:t>
                      </a:r>
                    </a:p>
                  </a:txBody>
                  <a:tcPr/>
                </a:tc>
                <a:extLst>
                  <a:ext uri="{0D108BD9-81ED-4DB2-BD59-A6C34878D82A}">
                    <a16:rowId xmlns:a16="http://schemas.microsoft.com/office/drawing/2014/main" val="1744267226"/>
                  </a:ext>
                </a:extLst>
              </a:tr>
              <a:tr h="370840">
                <a:tc>
                  <a:txBody>
                    <a:bodyPr/>
                    <a:lstStyle/>
                    <a:p>
                      <a:pPr lvl="0">
                        <a:buNone/>
                      </a:pPr>
                      <a:r>
                        <a:rPr lang="fi-FI" sz="1400"/>
                        <a:t>Työvuorosuunnittelun henkilötietovaranto</a:t>
                      </a:r>
                    </a:p>
                  </a:txBody>
                  <a:tcPr/>
                </a:tc>
                <a:extLst>
                  <a:ext uri="{0D108BD9-81ED-4DB2-BD59-A6C34878D82A}">
                    <a16:rowId xmlns:a16="http://schemas.microsoft.com/office/drawing/2014/main" val="202490880"/>
                  </a:ext>
                </a:extLst>
              </a:tr>
              <a:tr h="370840">
                <a:tc>
                  <a:txBody>
                    <a:bodyPr/>
                    <a:lstStyle/>
                    <a:p>
                      <a:r>
                        <a:rPr lang="fi-FI" sz="1400"/>
                        <a:t>Työvuorosuunnittelun tietoaineisto</a:t>
                      </a:r>
                    </a:p>
                  </a:txBody>
                  <a:tcPr/>
                </a:tc>
                <a:extLst>
                  <a:ext uri="{0D108BD9-81ED-4DB2-BD59-A6C34878D82A}">
                    <a16:rowId xmlns:a16="http://schemas.microsoft.com/office/drawing/2014/main" val="1745137442"/>
                  </a:ext>
                </a:extLst>
              </a:tr>
            </a:tbl>
          </a:graphicData>
        </a:graphic>
      </p:graphicFrame>
      <p:graphicFrame>
        <p:nvGraphicFramePr>
          <p:cNvPr id="22" name="Taulukko 21">
            <a:extLst>
              <a:ext uri="{FF2B5EF4-FFF2-40B4-BE49-F238E27FC236}">
                <a16:creationId xmlns:a16="http://schemas.microsoft.com/office/drawing/2014/main" id="{80C41C46-67F4-E2C4-C5C8-E9C476DD9858}"/>
              </a:ext>
            </a:extLst>
          </p:cNvPr>
          <p:cNvGraphicFramePr>
            <a:graphicFrameLocks noGrp="1"/>
          </p:cNvGraphicFramePr>
          <p:nvPr>
            <p:extLst>
              <p:ext uri="{D42A27DB-BD31-4B8C-83A1-F6EECF244321}">
                <p14:modId xmlns:p14="http://schemas.microsoft.com/office/powerpoint/2010/main" val="3719855263"/>
              </p:ext>
            </p:extLst>
          </p:nvPr>
        </p:nvGraphicFramePr>
        <p:xfrm>
          <a:off x="7615844" y="5840947"/>
          <a:ext cx="3558809" cy="2001520"/>
        </p:xfrm>
        <a:graphic>
          <a:graphicData uri="http://schemas.openxmlformats.org/drawingml/2006/table">
            <a:tbl>
              <a:tblPr firstRow="1" bandRow="1">
                <a:tableStyleId>{5C22544A-7EE6-4342-B048-85BDC9FD1C3A}</a:tableStyleId>
              </a:tblPr>
              <a:tblGrid>
                <a:gridCol w="3558809">
                  <a:extLst>
                    <a:ext uri="{9D8B030D-6E8A-4147-A177-3AD203B41FA5}">
                      <a16:colId xmlns:a16="http://schemas.microsoft.com/office/drawing/2014/main" val="3070728972"/>
                    </a:ext>
                  </a:extLst>
                </a:gridCol>
              </a:tblGrid>
              <a:tr h="370840">
                <a:tc>
                  <a:txBody>
                    <a:bodyPr/>
                    <a:lstStyle/>
                    <a:p>
                      <a:r>
                        <a:rPr lang="fi-FI" sz="1400"/>
                        <a:t>Rooliin liittyvät vuosikello-tapahtumat</a:t>
                      </a:r>
                    </a:p>
                  </a:txBody>
                  <a:tcPr/>
                </a:tc>
                <a:extLst>
                  <a:ext uri="{0D108BD9-81ED-4DB2-BD59-A6C34878D82A}">
                    <a16:rowId xmlns:a16="http://schemas.microsoft.com/office/drawing/2014/main" val="4116960049"/>
                  </a:ext>
                </a:extLst>
              </a:tr>
              <a:tr h="370840">
                <a:tc>
                  <a:txBody>
                    <a:bodyPr/>
                    <a:lstStyle/>
                    <a:p>
                      <a:r>
                        <a:rPr lang="fi-FI" sz="1400"/>
                        <a:t>Tammikuu: Digitiekartan suunnittelu</a:t>
                      </a:r>
                    </a:p>
                  </a:txBody>
                  <a:tcPr/>
                </a:tc>
                <a:extLst>
                  <a:ext uri="{0D108BD9-81ED-4DB2-BD59-A6C34878D82A}">
                    <a16:rowId xmlns:a16="http://schemas.microsoft.com/office/drawing/2014/main" val="2530222952"/>
                  </a:ext>
                </a:extLst>
              </a:tr>
              <a:tr h="370840">
                <a:tc>
                  <a:txBody>
                    <a:bodyPr/>
                    <a:lstStyle/>
                    <a:p>
                      <a:r>
                        <a:rPr lang="fi-FI" sz="1400"/>
                        <a:t>Maaliskuu: HR raportti edelliseltä vuodelta</a:t>
                      </a:r>
                    </a:p>
                  </a:txBody>
                  <a:tcPr/>
                </a:tc>
                <a:extLst>
                  <a:ext uri="{0D108BD9-81ED-4DB2-BD59-A6C34878D82A}">
                    <a16:rowId xmlns:a16="http://schemas.microsoft.com/office/drawing/2014/main" val="17442672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400"/>
                        <a:t>Syyskuu: kehityskeskustelujen ja koulutusten toteutumien katselmointi &amp; toimenpiteet</a:t>
                      </a:r>
                    </a:p>
                  </a:txBody>
                  <a:tcPr/>
                </a:tc>
                <a:extLst>
                  <a:ext uri="{0D108BD9-81ED-4DB2-BD59-A6C34878D82A}">
                    <a16:rowId xmlns:a16="http://schemas.microsoft.com/office/drawing/2014/main" val="202490880"/>
                  </a:ext>
                </a:extLst>
              </a:tr>
              <a:tr h="370840">
                <a:tc>
                  <a:txBody>
                    <a:bodyPr/>
                    <a:lstStyle/>
                    <a:p>
                      <a:r>
                        <a:rPr lang="fi-FI" sz="1400"/>
                        <a:t>Syyskuu: budjetin suunnittelu</a:t>
                      </a:r>
                    </a:p>
                  </a:txBody>
                  <a:tcPr/>
                </a:tc>
                <a:extLst>
                  <a:ext uri="{0D108BD9-81ED-4DB2-BD59-A6C34878D82A}">
                    <a16:rowId xmlns:a16="http://schemas.microsoft.com/office/drawing/2014/main" val="1745137442"/>
                  </a:ext>
                </a:extLst>
              </a:tr>
            </a:tbl>
          </a:graphicData>
        </a:graphic>
      </p:graphicFrame>
      <p:sp>
        <p:nvSpPr>
          <p:cNvPr id="24" name="Suorakulmio 23">
            <a:extLst>
              <a:ext uri="{FF2B5EF4-FFF2-40B4-BE49-F238E27FC236}">
                <a16:creationId xmlns:a16="http://schemas.microsoft.com/office/drawing/2014/main" id="{7144F591-CFC1-8AAE-C855-065DD3AE9A67}"/>
              </a:ext>
            </a:extLst>
          </p:cNvPr>
          <p:cNvSpPr/>
          <p:nvPr/>
        </p:nvSpPr>
        <p:spPr>
          <a:xfrm rot="750589">
            <a:off x="15000966" y="7390110"/>
            <a:ext cx="2800382" cy="1077218"/>
          </a:xfrm>
          <a:prstGeom prst="rect">
            <a:avLst/>
          </a:prstGeom>
          <a:noFill/>
        </p:spPr>
        <p:txBody>
          <a:bodyPr wrap="none" lIns="91440" tIns="45720" rIns="91440" bIns="45720">
            <a:spAutoFit/>
          </a:bodyPr>
          <a:lstStyle/>
          <a:p>
            <a:pPr algn="ctr"/>
            <a:r>
              <a:rPr lang="fi-FI" sz="3200" b="1" cap="none" spc="0" err="1">
                <a:ln w="22225">
                  <a:solidFill>
                    <a:schemeClr val="accent2"/>
                  </a:solidFill>
                  <a:prstDash val="solid"/>
                </a:ln>
                <a:solidFill>
                  <a:schemeClr val="accent2">
                    <a:lumMod val="40000"/>
                    <a:lumOff val="60000"/>
                  </a:schemeClr>
                </a:solidFill>
                <a:effectLst/>
              </a:rPr>
              <a:t>Incoming</a:t>
            </a:r>
            <a:r>
              <a:rPr lang="fi-FI" sz="3200" b="1" cap="none" spc="0">
                <a:ln w="22225">
                  <a:solidFill>
                    <a:schemeClr val="accent2"/>
                  </a:solidFill>
                  <a:prstDash val="solid"/>
                </a:ln>
                <a:solidFill>
                  <a:schemeClr val="accent2">
                    <a:lumMod val="40000"/>
                    <a:lumOff val="60000"/>
                  </a:schemeClr>
                </a:solidFill>
                <a:effectLst/>
              </a:rPr>
              <a:t> linkit </a:t>
            </a:r>
          </a:p>
          <a:p>
            <a:pPr algn="ctr"/>
            <a:r>
              <a:rPr lang="fi-FI" sz="3200" b="1" cap="none" spc="0">
                <a:ln w="22225">
                  <a:solidFill>
                    <a:schemeClr val="accent2"/>
                  </a:solidFill>
                  <a:prstDash val="solid"/>
                </a:ln>
                <a:solidFill>
                  <a:schemeClr val="accent2">
                    <a:lumMod val="40000"/>
                    <a:lumOff val="60000"/>
                  </a:schemeClr>
                </a:solidFill>
                <a:effectLst/>
              </a:rPr>
              <a:t>elementeittäin</a:t>
            </a:r>
          </a:p>
        </p:txBody>
      </p:sp>
      <p:sp>
        <p:nvSpPr>
          <p:cNvPr id="26" name="Suorakulmio 25">
            <a:extLst>
              <a:ext uri="{FF2B5EF4-FFF2-40B4-BE49-F238E27FC236}">
                <a16:creationId xmlns:a16="http://schemas.microsoft.com/office/drawing/2014/main" id="{82060C48-89B7-46CA-4760-B1E3EE48B13B}"/>
              </a:ext>
            </a:extLst>
          </p:cNvPr>
          <p:cNvSpPr/>
          <p:nvPr/>
        </p:nvSpPr>
        <p:spPr>
          <a:xfrm rot="20965552">
            <a:off x="7598100" y="8219223"/>
            <a:ext cx="2800382" cy="1077218"/>
          </a:xfrm>
          <a:prstGeom prst="rect">
            <a:avLst/>
          </a:prstGeom>
          <a:noFill/>
        </p:spPr>
        <p:txBody>
          <a:bodyPr wrap="none" lIns="91440" tIns="45720" rIns="91440" bIns="45720">
            <a:spAutoFit/>
          </a:bodyPr>
          <a:lstStyle/>
          <a:p>
            <a:pPr algn="ctr"/>
            <a:r>
              <a:rPr lang="fi-FI" sz="3200" b="1" cap="none" spc="0" err="1">
                <a:ln w="22225">
                  <a:solidFill>
                    <a:schemeClr val="accent2"/>
                  </a:solidFill>
                  <a:prstDash val="solid"/>
                </a:ln>
                <a:solidFill>
                  <a:schemeClr val="accent2">
                    <a:lumMod val="40000"/>
                    <a:lumOff val="60000"/>
                  </a:schemeClr>
                </a:solidFill>
                <a:effectLst/>
              </a:rPr>
              <a:t>Incoming</a:t>
            </a:r>
            <a:r>
              <a:rPr lang="fi-FI" sz="3200" b="1" cap="none" spc="0">
                <a:ln w="22225">
                  <a:solidFill>
                    <a:schemeClr val="accent2"/>
                  </a:solidFill>
                  <a:prstDash val="solid"/>
                </a:ln>
                <a:solidFill>
                  <a:schemeClr val="accent2">
                    <a:lumMod val="40000"/>
                    <a:lumOff val="60000"/>
                  </a:schemeClr>
                </a:solidFill>
                <a:effectLst/>
              </a:rPr>
              <a:t> linkit </a:t>
            </a:r>
          </a:p>
          <a:p>
            <a:pPr algn="ctr"/>
            <a:r>
              <a:rPr lang="fi-FI" sz="3200" b="1" cap="none" spc="0">
                <a:ln w="22225">
                  <a:solidFill>
                    <a:schemeClr val="accent2"/>
                  </a:solidFill>
                  <a:prstDash val="solid"/>
                </a:ln>
                <a:solidFill>
                  <a:schemeClr val="accent2">
                    <a:lumMod val="40000"/>
                    <a:lumOff val="60000"/>
                  </a:schemeClr>
                </a:solidFill>
                <a:effectLst/>
              </a:rPr>
              <a:t>Tilojen mukaan</a:t>
            </a:r>
          </a:p>
        </p:txBody>
      </p:sp>
    </p:spTree>
    <p:extLst>
      <p:ext uri="{BB962C8B-B14F-4D97-AF65-F5344CB8AC3E}">
        <p14:creationId xmlns:p14="http://schemas.microsoft.com/office/powerpoint/2010/main" val="98481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2ACF9BF8-6EBD-5682-192E-655B769556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06666" y="4684401"/>
            <a:ext cx="14161519" cy="5204425"/>
          </a:xfrm>
          <a:prstGeom prst="rect">
            <a:avLst/>
          </a:prstGeom>
          <a:effectLst>
            <a:innerShdw blurRad="114300">
              <a:prstClr val="black"/>
            </a:innerShdw>
          </a:effectLst>
        </p:spPr>
      </p:pic>
      <p:grpSp>
        <p:nvGrpSpPr>
          <p:cNvPr id="2" name="Group 2">
            <a:extLst>
              <a:ext uri="{C183D7F6-B498-43B3-948B-1728B52AA6E4}">
                <adec:decorative xmlns:adec="http://schemas.microsoft.com/office/drawing/2017/decorative" val="1"/>
              </a:ext>
            </a:extLst>
          </p:cNvPr>
          <p:cNvGrpSpPr/>
          <p:nvPr/>
        </p:nvGrpSpPr>
        <p:grpSpPr>
          <a:xfrm>
            <a:off x="-517" y="8045"/>
            <a:ext cx="18282455" cy="2059878"/>
            <a:chOff x="0" y="0"/>
            <a:chExt cx="5082665" cy="6550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grpSp>
        <p:nvGrpSpPr>
          <p:cNvPr id="7" name="Group 7">
            <a:extLst>
              <a:ext uri="{C183D7F6-B498-43B3-948B-1728B52AA6E4}">
                <adec:decorative xmlns:adec="http://schemas.microsoft.com/office/drawing/2017/decorative" val="1"/>
              </a:ext>
            </a:extLst>
          </p:cNvPr>
          <p:cNvGrpSpPr/>
          <p:nvPr/>
        </p:nvGrpSpPr>
        <p:grpSpPr>
          <a:xfrm>
            <a:off x="5328785" y="6592692"/>
            <a:ext cx="1367048" cy="997661"/>
            <a:chOff x="0" y="-14859"/>
            <a:chExt cx="547484" cy="262758"/>
          </a:xfrm>
        </p:grpSpPr>
        <p:sp>
          <p:nvSpPr>
            <p:cNvPr id="8" name="Freeform 8"/>
            <p:cNvSpPr/>
            <p:nvPr/>
          </p:nvSpPr>
          <p:spPr>
            <a:xfrm>
              <a:off x="0" y="0"/>
              <a:ext cx="547484" cy="247899"/>
            </a:xfrm>
            <a:custGeom>
              <a:avLst/>
              <a:gdLst/>
              <a:ahLst/>
              <a:cxnLst/>
              <a:rect l="l" t="t" r="r" b="b"/>
              <a:pathLst>
                <a:path w="547484" h="247899">
                  <a:moveTo>
                    <a:pt x="273742" y="0"/>
                  </a:moveTo>
                  <a:cubicBezTo>
                    <a:pt x="122558" y="0"/>
                    <a:pt x="0" y="55494"/>
                    <a:pt x="0" y="123950"/>
                  </a:cubicBezTo>
                  <a:cubicBezTo>
                    <a:pt x="0" y="192405"/>
                    <a:pt x="122558" y="247899"/>
                    <a:pt x="273742" y="247899"/>
                  </a:cubicBezTo>
                  <a:cubicBezTo>
                    <a:pt x="424925" y="247899"/>
                    <a:pt x="547484" y="192405"/>
                    <a:pt x="547484" y="123950"/>
                  </a:cubicBezTo>
                  <a:cubicBezTo>
                    <a:pt x="547484" y="55494"/>
                    <a:pt x="424925" y="0"/>
                    <a:pt x="273742" y="0"/>
                  </a:cubicBezTo>
                  <a:close/>
                </a:path>
              </a:pathLst>
            </a:custGeom>
            <a:solidFill>
              <a:srgbClr val="000000">
                <a:alpha val="0"/>
              </a:srgbClr>
            </a:solidFill>
            <a:ln w="123825" cap="sq">
              <a:solidFill>
                <a:srgbClr val="C84717"/>
              </a:solidFill>
              <a:prstDash val="solid"/>
              <a:miter/>
            </a:ln>
          </p:spPr>
          <p:txBody>
            <a:bodyPr/>
            <a:lstStyle/>
            <a:p>
              <a:endParaRPr lang="fi-FI"/>
            </a:p>
          </p:txBody>
        </p:sp>
        <p:sp>
          <p:nvSpPr>
            <p:cNvPr id="9" name="TextBox 9"/>
            <p:cNvSpPr txBox="1"/>
            <p:nvPr/>
          </p:nvSpPr>
          <p:spPr>
            <a:xfrm>
              <a:off x="51327" y="-14859"/>
              <a:ext cx="444830" cy="23951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884423" y="398174"/>
            <a:ext cx="16376633" cy="837152"/>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ORGANISAATIO HYÖTYKÄYTTÖÖN</a:t>
            </a:r>
          </a:p>
        </p:txBody>
      </p:sp>
      <p:pic>
        <p:nvPicPr>
          <p:cNvPr id="12" name="Kuva 11">
            <a:extLst>
              <a:ext uri="{FF2B5EF4-FFF2-40B4-BE49-F238E27FC236}">
                <a16:creationId xmlns:a16="http://schemas.microsoft.com/office/drawing/2014/main" id="{3EC466E2-77CE-376C-07F6-CBC7EFA9905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8715" y="4688341"/>
            <a:ext cx="3381734" cy="4862782"/>
          </a:xfrm>
          <a:prstGeom prst="rect">
            <a:avLst/>
          </a:prstGeom>
          <a:effectLst>
            <a:innerShdw blurRad="114300">
              <a:prstClr val="black"/>
            </a:innerShdw>
          </a:effectLst>
        </p:spPr>
      </p:pic>
      <p:sp>
        <p:nvSpPr>
          <p:cNvPr id="11" name="Tekstiruutu 10">
            <a:extLst>
              <a:ext uri="{FF2B5EF4-FFF2-40B4-BE49-F238E27FC236}">
                <a16:creationId xmlns:a16="http://schemas.microsoft.com/office/drawing/2014/main" id="{69AFB440-A351-A335-B902-A48BA659E0FB}"/>
              </a:ext>
            </a:extLst>
          </p:cNvPr>
          <p:cNvSpPr txBox="1"/>
          <p:nvPr/>
        </p:nvSpPr>
        <p:spPr>
          <a:xfrm>
            <a:off x="105105" y="2278403"/>
            <a:ext cx="632973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2000">
                <a:cs typeface="Calibri"/>
              </a:rPr>
              <a:t>Jokaiselle organisaatiotasolle luodaan tiedonhallintamalliin oma kuvaus</a:t>
            </a:r>
            <a:endParaRPr lang="fi-FI" sz="2000"/>
          </a:p>
          <a:p>
            <a:pPr marL="285750" indent="-285750">
              <a:buFont typeface="Arial"/>
              <a:buChar char="•"/>
            </a:pPr>
            <a:r>
              <a:rPr lang="fi-FI" sz="2000">
                <a:cs typeface="Calibri"/>
              </a:rPr>
              <a:t>Kuvauksesta ilmenee miten kyseistä organisaation tasoa johdetaan, mitkä on sen ydin- ja tukiprosessit.</a:t>
            </a:r>
          </a:p>
          <a:p>
            <a:pPr marL="285750" indent="-285750">
              <a:buFont typeface="Arial"/>
              <a:buChar char="•"/>
            </a:pPr>
            <a:r>
              <a:rPr lang="fi-FI" sz="2000">
                <a:cs typeface="Calibri"/>
              </a:rPr>
              <a:t>Kuvaukseen liitetty prosessikartta visualisoi organisaation toiminnan</a:t>
            </a:r>
          </a:p>
        </p:txBody>
      </p:sp>
      <p:sp>
        <p:nvSpPr>
          <p:cNvPr id="13" name="Tekstiruutu 12">
            <a:extLst>
              <a:ext uri="{FF2B5EF4-FFF2-40B4-BE49-F238E27FC236}">
                <a16:creationId xmlns:a16="http://schemas.microsoft.com/office/drawing/2014/main" id="{491775F2-750C-2C79-52B8-9E4881359C65}"/>
              </a:ext>
            </a:extLst>
          </p:cNvPr>
          <p:cNvSpPr txBox="1"/>
          <p:nvPr/>
        </p:nvSpPr>
        <p:spPr>
          <a:xfrm>
            <a:off x="6562418" y="2226448"/>
            <a:ext cx="462822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2000">
                <a:cs typeface="Calibri"/>
              </a:rPr>
              <a:t>Mikäli tiedonhallintamallin järjestelmä mahdollistaa, kuvaukset linkitetään näihin organisaatiotasoihin.</a:t>
            </a:r>
          </a:p>
          <a:p>
            <a:pPr marL="285750" indent="-285750">
              <a:buFont typeface="Arial"/>
              <a:buChar char="•"/>
            </a:pPr>
            <a:r>
              <a:rPr lang="fi-FI" sz="2000">
                <a:cs typeface="Calibri"/>
              </a:rPr>
              <a:t>Linkitysten myötä kuvauksessa nähdään ne </a:t>
            </a:r>
            <a:r>
              <a:rPr lang="fi-FI" sz="2000" err="1">
                <a:cs typeface="Calibri"/>
              </a:rPr>
              <a:t>TiHM</a:t>
            </a:r>
            <a:r>
              <a:rPr lang="fi-FI" sz="2000">
                <a:cs typeface="Calibri"/>
              </a:rPr>
              <a:t> elementit, jotka toimintoon liittyy</a:t>
            </a:r>
          </a:p>
        </p:txBody>
      </p:sp>
      <p:sp>
        <p:nvSpPr>
          <p:cNvPr id="14" name="Tekstiruutu 13">
            <a:extLst>
              <a:ext uri="{FF2B5EF4-FFF2-40B4-BE49-F238E27FC236}">
                <a16:creationId xmlns:a16="http://schemas.microsoft.com/office/drawing/2014/main" id="{04228A3E-16DD-91F7-51FA-E095A0775078}"/>
              </a:ext>
            </a:extLst>
          </p:cNvPr>
          <p:cNvSpPr txBox="1"/>
          <p:nvPr/>
        </p:nvSpPr>
        <p:spPr>
          <a:xfrm>
            <a:off x="322456" y="4684401"/>
            <a:ext cx="2413056" cy="307777"/>
          </a:xfrm>
          <a:prstGeom prst="rect">
            <a:avLst/>
          </a:prstGeom>
          <a:solidFill>
            <a:srgbClr val="F4F5F7"/>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ea typeface="Calibri"/>
                <a:cs typeface="Calibri"/>
              </a:rPr>
              <a:t>Raahen Kaupunki</a:t>
            </a:r>
          </a:p>
        </p:txBody>
      </p:sp>
      <p:sp>
        <p:nvSpPr>
          <p:cNvPr id="15" name="Tähti: 8-sakarainen 14">
            <a:extLst>
              <a:ext uri="{FF2B5EF4-FFF2-40B4-BE49-F238E27FC236}">
                <a16:creationId xmlns:a16="http://schemas.microsoft.com/office/drawing/2014/main" id="{89FDFB3D-6940-EC24-45FC-269810D2D17C}"/>
              </a:ext>
            </a:extLst>
          </p:cNvPr>
          <p:cNvSpPr/>
          <p:nvPr/>
        </p:nvSpPr>
        <p:spPr>
          <a:xfrm>
            <a:off x="219815" y="7844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3</a:t>
            </a:r>
          </a:p>
        </p:txBody>
      </p:sp>
      <p:sp>
        <p:nvSpPr>
          <p:cNvPr id="17" name="TextBox 11">
            <a:extLst>
              <a:ext uri="{FF2B5EF4-FFF2-40B4-BE49-F238E27FC236}">
                <a16:creationId xmlns:a16="http://schemas.microsoft.com/office/drawing/2014/main" id="{ACCC8CD0-47C5-8B96-B07F-170ACCB9F0FC}"/>
              </a:ext>
            </a:extLst>
          </p:cNvPr>
          <p:cNvSpPr txBox="1"/>
          <p:nvPr/>
        </p:nvSpPr>
        <p:spPr>
          <a:xfrm>
            <a:off x="11512184" y="2158919"/>
            <a:ext cx="6737837" cy="1938992"/>
          </a:xfrm>
          <a:prstGeom prst="rect">
            <a:avLst/>
          </a:prstGeom>
          <a:noFill/>
        </p:spPr>
        <p:txBody>
          <a:bodyPr wrap="square" lIns="91440" tIns="45720" rIns="91440" bIns="45720" anchor="t">
            <a:spAutoFit/>
          </a:bodyPr>
          <a:lstStyle/>
          <a:p>
            <a:pPr marL="342900" indent="-342900" fontAlgn="base">
              <a:buFont typeface="Arial"/>
              <a:buChar char="•"/>
            </a:pPr>
            <a:r>
              <a:rPr lang="en-US" sz="2000" err="1">
                <a:latin typeface="Calibri"/>
                <a:ea typeface="Calibri"/>
                <a:cs typeface="Calibri"/>
              </a:rPr>
              <a:t>Organisaation</a:t>
            </a:r>
            <a:r>
              <a:rPr lang="en-US" sz="2000">
                <a:latin typeface="Calibri"/>
                <a:ea typeface="Calibri"/>
                <a:cs typeface="Calibri"/>
              </a:rPr>
              <a:t> </a:t>
            </a:r>
            <a:r>
              <a:rPr lang="en-US" sz="2000" err="1">
                <a:latin typeface="Calibri"/>
                <a:ea typeface="Calibri"/>
                <a:cs typeface="Calibri"/>
              </a:rPr>
              <a:t>ylimmän</a:t>
            </a:r>
            <a:r>
              <a:rPr lang="en-US" sz="2000">
                <a:latin typeface="Calibri"/>
                <a:ea typeface="Calibri"/>
                <a:cs typeface="Calibri"/>
              </a:rPr>
              <a:t> </a:t>
            </a:r>
            <a:r>
              <a:rPr lang="en-US" sz="2000" err="1">
                <a:latin typeface="Calibri"/>
                <a:ea typeface="Calibri"/>
                <a:cs typeface="Calibri"/>
              </a:rPr>
              <a:t>tason</a:t>
            </a:r>
            <a:r>
              <a:rPr lang="en-US" sz="2000">
                <a:latin typeface="Calibri"/>
                <a:ea typeface="Calibri"/>
                <a:cs typeface="Calibri"/>
              </a:rPr>
              <a:t> </a:t>
            </a:r>
            <a:r>
              <a:rPr lang="en-US" sz="2000" err="1">
                <a:latin typeface="Calibri"/>
                <a:ea typeface="Calibri"/>
                <a:cs typeface="Calibri"/>
              </a:rPr>
              <a:t>kuvauksesta</a:t>
            </a:r>
            <a:r>
              <a:rPr lang="en-US" sz="2000">
                <a:latin typeface="Calibri"/>
                <a:ea typeface="Calibri"/>
                <a:cs typeface="Calibri"/>
              </a:rPr>
              <a:t> </a:t>
            </a:r>
            <a:r>
              <a:rPr lang="en-US" sz="2000" err="1">
                <a:latin typeface="Calibri"/>
                <a:ea typeface="Calibri"/>
                <a:cs typeface="Calibri"/>
              </a:rPr>
              <a:t>vastaa</a:t>
            </a:r>
            <a:r>
              <a:rPr lang="en-US" sz="2000">
                <a:latin typeface="Calibri"/>
                <a:ea typeface="Calibri"/>
                <a:cs typeface="Calibri"/>
              </a:rPr>
              <a:t> </a:t>
            </a:r>
            <a:r>
              <a:rPr lang="en-US" sz="2000" err="1">
                <a:latin typeface="Calibri"/>
                <a:ea typeface="Calibri"/>
                <a:cs typeface="Calibri"/>
              </a:rPr>
              <a:t>organisaation</a:t>
            </a:r>
            <a:r>
              <a:rPr lang="en-US" sz="2000">
                <a:latin typeface="Calibri"/>
                <a:ea typeface="Calibri"/>
                <a:cs typeface="Calibri"/>
              </a:rPr>
              <a:t> </a:t>
            </a:r>
            <a:r>
              <a:rPr lang="en-US" sz="2000" err="1">
                <a:latin typeface="Calibri"/>
                <a:ea typeface="Calibri"/>
                <a:cs typeface="Calibri"/>
              </a:rPr>
              <a:t>johto</a:t>
            </a:r>
            <a:endParaRPr lang="en-US" sz="2000">
              <a:latin typeface="Calibri"/>
              <a:ea typeface="Calibri"/>
              <a:cs typeface="Calibri"/>
            </a:endParaRPr>
          </a:p>
          <a:p>
            <a:pPr marL="342900" indent="-342900">
              <a:buFont typeface="Arial"/>
              <a:buChar char="•"/>
            </a:pPr>
            <a:r>
              <a:rPr lang="en-US" sz="2000" err="1">
                <a:solidFill>
                  <a:srgbClr val="000000"/>
                </a:solidFill>
                <a:latin typeface="Calibri"/>
                <a:ea typeface="Calibri"/>
                <a:cs typeface="Calibri"/>
              </a:rPr>
              <a:t>Johto</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määrittää</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ylimmän</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tason</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prosessit</a:t>
            </a:r>
            <a:r>
              <a:rPr lang="en-US" sz="2000">
                <a:solidFill>
                  <a:srgbClr val="000000"/>
                </a:solidFill>
                <a:latin typeface="Calibri"/>
                <a:ea typeface="Calibri"/>
                <a:cs typeface="Calibri"/>
              </a:rPr>
              <a:t> ja </a:t>
            </a:r>
            <a:r>
              <a:rPr lang="en-US" sz="2000" err="1">
                <a:solidFill>
                  <a:srgbClr val="000000"/>
                </a:solidFill>
                <a:latin typeface="Calibri"/>
                <a:ea typeface="Calibri"/>
                <a:cs typeface="Calibri"/>
              </a:rPr>
              <a:t>niille</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omistat</a:t>
            </a:r>
          </a:p>
          <a:p>
            <a:pPr marL="342900" indent="-342900">
              <a:buFont typeface="Arial"/>
              <a:buChar char="•"/>
            </a:pPr>
            <a:r>
              <a:rPr lang="en-US" sz="2000" err="1">
                <a:solidFill>
                  <a:srgbClr val="000000"/>
                </a:solidFill>
                <a:latin typeface="Calibri"/>
                <a:ea typeface="Calibri"/>
                <a:cs typeface="Calibri"/>
              </a:rPr>
              <a:t>Seuraavan</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organisaatiotason</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näkyminen</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prosessikartassa</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auttaa</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kokonaisuuden</a:t>
            </a:r>
            <a:r>
              <a:rPr lang="en-US" sz="2000">
                <a:solidFill>
                  <a:srgbClr val="000000"/>
                </a:solidFill>
                <a:latin typeface="Calibri"/>
                <a:ea typeface="Calibri"/>
                <a:cs typeface="Calibri"/>
              </a:rPr>
              <a:t> </a:t>
            </a:r>
            <a:r>
              <a:rPr lang="en-US" sz="2000" err="1">
                <a:solidFill>
                  <a:srgbClr val="000000"/>
                </a:solidFill>
                <a:latin typeface="Calibri"/>
                <a:ea typeface="Calibri"/>
                <a:cs typeface="Calibri"/>
              </a:rPr>
              <a:t>hahmottamisessa</a:t>
            </a:r>
            <a:endParaRPr lang="en-US" sz="2000">
              <a:solidFill>
                <a:srgbClr val="000000"/>
              </a:solidFill>
              <a:latin typeface="Calibri"/>
              <a:ea typeface="Calibri"/>
              <a:cs typeface="Calibri"/>
            </a:endParaRPr>
          </a:p>
          <a:p>
            <a:pPr marL="342900" indent="-342900">
              <a:buFont typeface="Arial"/>
              <a:buChar char="•"/>
            </a:pPr>
            <a:endParaRPr lang="en-US" sz="2000">
              <a:solidFill>
                <a:srgbClr val="000000"/>
              </a:solidFill>
              <a:latin typeface="Calibri"/>
              <a:ea typeface="Calibri"/>
              <a:cs typeface="Calibri"/>
            </a:endParaRPr>
          </a:p>
        </p:txBody>
      </p:sp>
      <p:sp>
        <p:nvSpPr>
          <p:cNvPr id="18" name="Päivämäärän paikkamerkki 17">
            <a:extLst>
              <a:ext uri="{FF2B5EF4-FFF2-40B4-BE49-F238E27FC236}">
                <a16:creationId xmlns:a16="http://schemas.microsoft.com/office/drawing/2014/main" id="{3E5992C5-53CA-7527-B881-97D61DC224A1}"/>
              </a:ext>
            </a:extLst>
          </p:cNvPr>
          <p:cNvSpPr>
            <a:spLocks noGrp="1"/>
          </p:cNvSpPr>
          <p:nvPr>
            <p:ph type="dt" sz="half" idx="10"/>
          </p:nvPr>
        </p:nvSpPr>
        <p:spPr>
          <a:xfrm>
            <a:off x="105105" y="9921875"/>
            <a:ext cx="2133600" cy="365125"/>
          </a:xfrm>
        </p:spPr>
        <p:txBody>
          <a:bodyPr/>
          <a:lstStyle/>
          <a:p>
            <a:fld id="{00E6F746-3DA6-4867-B468-0F554D6DC6A4}" type="datetime1">
              <a:rPr lang="en-US" smtClean="0"/>
              <a:t>1/24/2025</a:t>
            </a:fld>
            <a:endParaRPr lang="en-US"/>
          </a:p>
        </p:txBody>
      </p:sp>
      <p:sp>
        <p:nvSpPr>
          <p:cNvPr id="19" name="Dian numeron paikkamerkki 18">
            <a:extLst>
              <a:ext uri="{FF2B5EF4-FFF2-40B4-BE49-F238E27FC236}">
                <a16:creationId xmlns:a16="http://schemas.microsoft.com/office/drawing/2014/main" id="{68BCED1F-AA67-2AB5-2F69-C5D550ADA01D}"/>
              </a:ext>
            </a:extLst>
          </p:cNvPr>
          <p:cNvSpPr>
            <a:spLocks noGrp="1"/>
          </p:cNvSpPr>
          <p:nvPr>
            <p:ph type="sldNum" sz="quarter" idx="12"/>
          </p:nvPr>
        </p:nvSpPr>
        <p:spPr>
          <a:xfrm>
            <a:off x="15934585" y="9967500"/>
            <a:ext cx="2133600" cy="365125"/>
          </a:xfrm>
        </p:spPr>
        <p:txBody>
          <a:bodyPr/>
          <a:lstStyle/>
          <a:p>
            <a:fld id="{B6F15528-21DE-4FAA-801E-634DDDAF4B2B}" type="slidenum">
              <a:rPr lang="en-US" smtClean="0"/>
              <a:pPr/>
              <a:t>19</a:t>
            </a:fld>
            <a:endParaRPr lang="en-US"/>
          </a:p>
        </p:txBody>
      </p:sp>
      <p:sp>
        <p:nvSpPr>
          <p:cNvPr id="16" name="Suorakulmio 15">
            <a:extLst>
              <a:ext uri="{FF2B5EF4-FFF2-40B4-BE49-F238E27FC236}">
                <a16:creationId xmlns:a16="http://schemas.microsoft.com/office/drawing/2014/main" id="{89BAF831-B895-EAAA-13CA-F0F0F5B04B69}"/>
              </a:ext>
            </a:extLst>
          </p:cNvPr>
          <p:cNvSpPr/>
          <p:nvPr/>
        </p:nvSpPr>
        <p:spPr>
          <a:xfrm>
            <a:off x="5455818" y="4219110"/>
            <a:ext cx="3129191" cy="584775"/>
          </a:xfrm>
          <a:prstGeom prst="rect">
            <a:avLst/>
          </a:prstGeom>
          <a:noFill/>
        </p:spPr>
        <p:txBody>
          <a:bodyPr wrap="none" lIns="91440" tIns="45720" rIns="91440" bIns="45720">
            <a:spAutoFit/>
          </a:bodyPr>
          <a:lstStyle/>
          <a:p>
            <a:pPr algn="ctr"/>
            <a:r>
              <a:rPr lang="fi-FI" sz="3200" b="1" cap="none" spc="0">
                <a:ln w="22225">
                  <a:solidFill>
                    <a:schemeClr val="accent2"/>
                  </a:solidFill>
                  <a:prstDash val="solid"/>
                </a:ln>
                <a:solidFill>
                  <a:schemeClr val="accent2">
                    <a:lumMod val="40000"/>
                    <a:lumOff val="60000"/>
                  </a:schemeClr>
                </a:solidFill>
                <a:effectLst/>
              </a:rPr>
              <a:t>Raahen kaupunki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H="1">
            <a:off x="3031641" y="2632954"/>
            <a:ext cx="6005681" cy="2329555"/>
          </a:xfrm>
          <a:custGeom>
            <a:avLst/>
            <a:gdLst/>
            <a:ahLst/>
            <a:cxnLst/>
            <a:rect l="l" t="t" r="r" b="b"/>
            <a:pathLst>
              <a:path w="6005681" h="2329555">
                <a:moveTo>
                  <a:pt x="6005681" y="0"/>
                </a:moveTo>
                <a:lnTo>
                  <a:pt x="0" y="0"/>
                </a:lnTo>
                <a:lnTo>
                  <a:pt x="0" y="2329554"/>
                </a:lnTo>
                <a:lnTo>
                  <a:pt x="6005681" y="2329554"/>
                </a:lnTo>
                <a:lnTo>
                  <a:pt x="600568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flipH="1">
            <a:off x="6421879" y="2632954"/>
            <a:ext cx="6005681" cy="2329555"/>
          </a:xfrm>
          <a:custGeom>
            <a:avLst/>
            <a:gdLst/>
            <a:ahLst/>
            <a:cxnLst/>
            <a:rect l="l" t="t" r="r" b="b"/>
            <a:pathLst>
              <a:path w="6005681" h="2329555">
                <a:moveTo>
                  <a:pt x="6005681" y="0"/>
                </a:moveTo>
                <a:lnTo>
                  <a:pt x="0" y="0"/>
                </a:lnTo>
                <a:lnTo>
                  <a:pt x="0" y="2329554"/>
                </a:lnTo>
                <a:lnTo>
                  <a:pt x="6005681" y="2329554"/>
                </a:lnTo>
                <a:lnTo>
                  <a:pt x="600568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4" name="Freeform 4">
            <a:extLst>
              <a:ext uri="{C183D7F6-B498-43B3-948B-1728B52AA6E4}">
                <adec:decorative xmlns:adec="http://schemas.microsoft.com/office/drawing/2017/decorative" val="1"/>
              </a:ext>
            </a:extLst>
          </p:cNvPr>
          <p:cNvSpPr/>
          <p:nvPr/>
        </p:nvSpPr>
        <p:spPr>
          <a:xfrm flipH="1">
            <a:off x="11978252" y="2584201"/>
            <a:ext cx="6131367" cy="2378307"/>
          </a:xfrm>
          <a:custGeom>
            <a:avLst/>
            <a:gdLst/>
            <a:ahLst/>
            <a:cxnLst/>
            <a:rect l="l" t="t" r="r" b="b"/>
            <a:pathLst>
              <a:path w="6131367" h="2378307">
                <a:moveTo>
                  <a:pt x="6131367" y="0"/>
                </a:moveTo>
                <a:lnTo>
                  <a:pt x="0" y="0"/>
                </a:lnTo>
                <a:lnTo>
                  <a:pt x="0" y="2378307"/>
                </a:lnTo>
                <a:lnTo>
                  <a:pt x="6131367" y="2378307"/>
                </a:lnTo>
                <a:lnTo>
                  <a:pt x="6131367"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flipH="1">
            <a:off x="10007191" y="2632954"/>
            <a:ext cx="6005681" cy="2329555"/>
          </a:xfrm>
          <a:custGeom>
            <a:avLst/>
            <a:gdLst/>
            <a:ahLst/>
            <a:cxnLst/>
            <a:rect l="l" t="t" r="r" b="b"/>
            <a:pathLst>
              <a:path w="6005681" h="2329555">
                <a:moveTo>
                  <a:pt x="6005681" y="0"/>
                </a:moveTo>
                <a:lnTo>
                  <a:pt x="0" y="0"/>
                </a:lnTo>
                <a:lnTo>
                  <a:pt x="0" y="2329554"/>
                </a:lnTo>
                <a:lnTo>
                  <a:pt x="6005681" y="2329554"/>
                </a:lnTo>
                <a:lnTo>
                  <a:pt x="6005681"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fi-FI"/>
          </a:p>
        </p:txBody>
      </p:sp>
      <p:sp>
        <p:nvSpPr>
          <p:cNvPr id="6" name="TextBox 6"/>
          <p:cNvSpPr txBox="1"/>
          <p:nvPr/>
        </p:nvSpPr>
        <p:spPr>
          <a:xfrm>
            <a:off x="4748133" y="2874401"/>
            <a:ext cx="13803962" cy="1661993"/>
          </a:xfrm>
          <a:prstGeom prst="rect">
            <a:avLst/>
          </a:prstGeom>
        </p:spPr>
        <p:txBody>
          <a:bodyPr wrap="square" lIns="0" tIns="0" rIns="0" bIns="0" rtlCol="0" anchor="t">
            <a:spAutoFit/>
          </a:bodyPr>
          <a:lstStyle/>
          <a:p>
            <a:pPr marL="1143000" indent="-1143000">
              <a:spcBef>
                <a:spcPct val="0"/>
              </a:spcBef>
              <a:buFont typeface="+mj-lt"/>
              <a:buAutoNum type="arabicPeriod"/>
            </a:pPr>
            <a:r>
              <a:rPr lang="en-US" sz="5400" b="1" err="1">
                <a:solidFill>
                  <a:srgbClr val="0165B0"/>
                </a:solidFill>
                <a:ea typeface="+mn-lt"/>
                <a:cs typeface="+mn-lt"/>
              </a:rPr>
              <a:t>Vähän</a:t>
            </a:r>
            <a:r>
              <a:rPr lang="en-US" sz="5400" b="1">
                <a:solidFill>
                  <a:srgbClr val="0165B0"/>
                </a:solidFill>
                <a:ea typeface="+mn-lt"/>
                <a:cs typeface="+mn-lt"/>
              </a:rPr>
              <a:t> </a:t>
            </a:r>
            <a:r>
              <a:rPr lang="en-US" sz="5400" b="1" err="1">
                <a:solidFill>
                  <a:srgbClr val="0165B0"/>
                </a:solidFill>
                <a:ea typeface="+mn-lt"/>
                <a:cs typeface="+mn-lt"/>
              </a:rPr>
              <a:t>teoriaa</a:t>
            </a:r>
            <a:r>
              <a:rPr lang="en-US" sz="5400" b="1">
                <a:solidFill>
                  <a:srgbClr val="0165B0"/>
                </a:solidFill>
                <a:ea typeface="+mn-lt"/>
                <a:cs typeface="+mn-lt"/>
              </a:rPr>
              <a:t> </a:t>
            </a:r>
            <a:r>
              <a:rPr lang="en-US" sz="5400" b="1" err="1">
                <a:solidFill>
                  <a:srgbClr val="0165B0"/>
                </a:solidFill>
                <a:ea typeface="+mn-lt"/>
                <a:cs typeface="+mn-lt"/>
              </a:rPr>
              <a:t>pohjaksi</a:t>
            </a:r>
            <a:endParaRPr lang="en-US" sz="5400" b="1">
              <a:solidFill>
                <a:srgbClr val="0165B0"/>
              </a:solidFill>
              <a:ea typeface="+mn-lt"/>
              <a:cs typeface="+mn-lt"/>
            </a:endParaRPr>
          </a:p>
          <a:p>
            <a:pPr marL="1143000" indent="-1143000">
              <a:spcBef>
                <a:spcPct val="0"/>
              </a:spcBef>
              <a:buFont typeface="+mj-lt"/>
              <a:buAutoNum type="arabicPeriod"/>
            </a:pPr>
            <a:r>
              <a:rPr lang="en-US" sz="5400" b="1">
                <a:solidFill>
                  <a:srgbClr val="0165B0"/>
                </a:solidFill>
                <a:ea typeface="+mn-lt"/>
                <a:cs typeface="+mn-lt"/>
              </a:rPr>
              <a:t> </a:t>
            </a:r>
            <a:r>
              <a:rPr lang="en-US" sz="5400" b="1" err="1">
                <a:solidFill>
                  <a:srgbClr val="0165B0"/>
                </a:solidFill>
                <a:ea typeface="+mn-lt"/>
                <a:cs typeface="+mn-lt"/>
              </a:rPr>
              <a:t>JäPi-hankkeen</a:t>
            </a:r>
            <a:r>
              <a:rPr lang="en-US" sz="5400" b="1">
                <a:solidFill>
                  <a:srgbClr val="0165B0"/>
                </a:solidFill>
                <a:ea typeface="+mn-lt"/>
                <a:cs typeface="+mn-lt"/>
              </a:rPr>
              <a:t> </a:t>
            </a:r>
            <a:r>
              <a:rPr lang="en-US" sz="5400" b="1" err="1">
                <a:solidFill>
                  <a:srgbClr val="0165B0"/>
                </a:solidFill>
                <a:ea typeface="+mn-lt"/>
                <a:cs typeface="+mn-lt"/>
              </a:rPr>
              <a:t>hyötylöydöksiä</a:t>
            </a:r>
          </a:p>
        </p:txBody>
      </p:sp>
      <p:grpSp>
        <p:nvGrpSpPr>
          <p:cNvPr id="7" name="Group 7">
            <a:extLst>
              <a:ext uri="{C183D7F6-B498-43B3-948B-1728B52AA6E4}">
                <adec:decorative xmlns:adec="http://schemas.microsoft.com/office/drawing/2017/decorative" val="1"/>
              </a:ext>
            </a:extLst>
          </p:cNvPr>
          <p:cNvGrpSpPr/>
          <p:nvPr/>
        </p:nvGrpSpPr>
        <p:grpSpPr>
          <a:xfrm>
            <a:off x="-47383" y="8608432"/>
            <a:ext cx="18599482" cy="1685770"/>
            <a:chOff x="0" y="0"/>
            <a:chExt cx="4816593" cy="655032"/>
          </a:xfrm>
        </p:grpSpPr>
        <p:sp>
          <p:nvSpPr>
            <p:cNvPr id="8" name="Freeform 8"/>
            <p:cNvSpPr/>
            <p:nvPr/>
          </p:nvSpPr>
          <p:spPr>
            <a:xfrm>
              <a:off x="0" y="0"/>
              <a:ext cx="4816592" cy="655032"/>
            </a:xfrm>
            <a:custGeom>
              <a:avLst/>
              <a:gdLst/>
              <a:ahLst/>
              <a:cxnLst/>
              <a:rect l="l" t="t" r="r" b="b"/>
              <a:pathLst>
                <a:path w="4816592" h="655032">
                  <a:moveTo>
                    <a:pt x="0" y="0"/>
                  </a:moveTo>
                  <a:lnTo>
                    <a:pt x="4816592" y="0"/>
                  </a:lnTo>
                  <a:lnTo>
                    <a:pt x="4816592" y="655032"/>
                  </a:lnTo>
                  <a:lnTo>
                    <a:pt x="0" y="655032"/>
                  </a:lnTo>
                  <a:close/>
                </a:path>
              </a:pathLst>
            </a:custGeom>
            <a:solidFill>
              <a:srgbClr val="FFFFFF"/>
            </a:solidFill>
          </p:spPr>
          <p:txBody>
            <a:bodyPr/>
            <a:lstStyle/>
            <a:p>
              <a:endParaRPr lang="fi-FI"/>
            </a:p>
          </p:txBody>
        </p:sp>
        <p:sp>
          <p:nvSpPr>
            <p:cNvPr id="9" name="TextBox 9"/>
            <p:cNvSpPr txBox="1"/>
            <p:nvPr/>
          </p:nvSpPr>
          <p:spPr>
            <a:xfrm>
              <a:off x="0" y="-38100"/>
              <a:ext cx="4816593" cy="693132"/>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a:extLst>
              <a:ext uri="{C183D7F6-B498-43B3-948B-1728B52AA6E4}">
                <adec:decorative xmlns:adec="http://schemas.microsoft.com/office/drawing/2017/decorative" val="1"/>
              </a:ext>
            </a:extLst>
          </p:cNvPr>
          <p:cNvSpPr/>
          <p:nvPr/>
        </p:nvSpPr>
        <p:spPr>
          <a:xfrm>
            <a:off x="-1085787" y="-2442462"/>
            <a:ext cx="19637886" cy="4884924"/>
          </a:xfrm>
          <a:custGeom>
            <a:avLst/>
            <a:gdLst/>
            <a:ahLst/>
            <a:cxnLst/>
            <a:rect l="l" t="t" r="r" b="b"/>
            <a:pathLst>
              <a:path w="19637886" h="4884924">
                <a:moveTo>
                  <a:pt x="0" y="0"/>
                </a:moveTo>
                <a:lnTo>
                  <a:pt x="19637887" y="0"/>
                </a:lnTo>
                <a:lnTo>
                  <a:pt x="19637887" y="4884924"/>
                </a:lnTo>
                <a:lnTo>
                  <a:pt x="0" y="4884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1" name="Freeform 11">
            <a:extLst>
              <a:ext uri="{C183D7F6-B498-43B3-948B-1728B52AA6E4}">
                <adec:decorative xmlns:adec="http://schemas.microsoft.com/office/drawing/2017/decorative" val="1"/>
              </a:ext>
            </a:extLst>
          </p:cNvPr>
          <p:cNvSpPr/>
          <p:nvPr/>
        </p:nvSpPr>
        <p:spPr>
          <a:xfrm>
            <a:off x="473925" y="171038"/>
            <a:ext cx="1860087" cy="1074764"/>
          </a:xfrm>
          <a:custGeom>
            <a:avLst/>
            <a:gdLst/>
            <a:ahLst/>
            <a:cxnLst/>
            <a:rect l="l" t="t" r="r" b="b"/>
            <a:pathLst>
              <a:path w="1860087" h="1074764">
                <a:moveTo>
                  <a:pt x="0" y="0"/>
                </a:moveTo>
                <a:lnTo>
                  <a:pt x="1860087" y="0"/>
                </a:lnTo>
                <a:lnTo>
                  <a:pt x="1860087" y="1074765"/>
                </a:lnTo>
                <a:lnTo>
                  <a:pt x="0" y="1074765"/>
                </a:lnTo>
                <a:lnTo>
                  <a:pt x="0" y="0"/>
                </a:lnTo>
                <a:close/>
              </a:path>
            </a:pathLst>
          </a:custGeom>
          <a:blipFill>
            <a:blip r:embed="rId6"/>
            <a:stretch>
              <a:fillRect/>
            </a:stretch>
          </a:blipFill>
        </p:spPr>
        <p:txBody>
          <a:bodyPr/>
          <a:lstStyle/>
          <a:p>
            <a:endParaRPr lang="fi-FI"/>
          </a:p>
        </p:txBody>
      </p:sp>
      <p:sp>
        <p:nvSpPr>
          <p:cNvPr id="12" name="Freeform 12">
            <a:extLst>
              <a:ext uri="{C183D7F6-B498-43B3-948B-1728B52AA6E4}">
                <adec:decorative xmlns:adec="http://schemas.microsoft.com/office/drawing/2017/decorative" val="1"/>
              </a:ext>
            </a:extLst>
          </p:cNvPr>
          <p:cNvSpPr/>
          <p:nvPr/>
        </p:nvSpPr>
        <p:spPr>
          <a:xfrm>
            <a:off x="15529404" y="217103"/>
            <a:ext cx="2177231" cy="1028700"/>
          </a:xfrm>
          <a:custGeom>
            <a:avLst/>
            <a:gdLst/>
            <a:ahLst/>
            <a:cxnLst/>
            <a:rect l="l" t="t" r="r" b="b"/>
            <a:pathLst>
              <a:path w="2177231" h="1028700">
                <a:moveTo>
                  <a:pt x="0" y="0"/>
                </a:moveTo>
                <a:lnTo>
                  <a:pt x="2177231" y="0"/>
                </a:lnTo>
                <a:lnTo>
                  <a:pt x="2177231" y="1028700"/>
                </a:lnTo>
                <a:lnTo>
                  <a:pt x="0" y="1028700"/>
                </a:lnTo>
                <a:lnTo>
                  <a:pt x="0" y="0"/>
                </a:lnTo>
                <a:close/>
              </a:path>
            </a:pathLst>
          </a:custGeom>
          <a:blipFill>
            <a:blip r:embed="rId7"/>
            <a:stretch>
              <a:fillRect/>
            </a:stretch>
          </a:blipFill>
        </p:spPr>
        <p:txBody>
          <a:bodyPr/>
          <a:lstStyle/>
          <a:p>
            <a:endParaRPr lang="fi-FI"/>
          </a:p>
        </p:txBody>
      </p:sp>
      <p:sp>
        <p:nvSpPr>
          <p:cNvPr id="13" name="Freeform 13">
            <a:extLst>
              <a:ext uri="{C183D7F6-B498-43B3-948B-1728B52AA6E4}">
                <adec:decorative xmlns:adec="http://schemas.microsoft.com/office/drawing/2017/decorative" val="1"/>
              </a:ext>
            </a:extLst>
          </p:cNvPr>
          <p:cNvSpPr/>
          <p:nvPr/>
        </p:nvSpPr>
        <p:spPr>
          <a:xfrm rot="5400000">
            <a:off x="3735002" y="5449875"/>
            <a:ext cx="1049338" cy="1160420"/>
          </a:xfrm>
          <a:custGeom>
            <a:avLst/>
            <a:gdLst/>
            <a:ahLst/>
            <a:cxnLst/>
            <a:rect l="l" t="t" r="r" b="b"/>
            <a:pathLst>
              <a:path w="1049338" h="1160420">
                <a:moveTo>
                  <a:pt x="0" y="0"/>
                </a:moveTo>
                <a:lnTo>
                  <a:pt x="1049338" y="0"/>
                </a:lnTo>
                <a:lnTo>
                  <a:pt x="1049338" y="1160421"/>
                </a:lnTo>
                <a:lnTo>
                  <a:pt x="0" y="1160421"/>
                </a:lnTo>
                <a:lnTo>
                  <a:pt x="0" y="0"/>
                </a:lnTo>
                <a:close/>
              </a:path>
            </a:pathLst>
          </a:custGeom>
          <a:blipFill>
            <a:blip r:embed="rId6"/>
            <a:stretch>
              <a:fillRect l="-122916" r="-222916" b="-132944"/>
            </a:stretch>
          </a:blipFill>
        </p:spPr>
        <p:txBody>
          <a:bodyPr/>
          <a:lstStyle/>
          <a:p>
            <a:endParaRPr lang="fi-FI"/>
          </a:p>
        </p:txBody>
      </p:sp>
      <p:sp>
        <p:nvSpPr>
          <p:cNvPr id="14" name="Freeform 14">
            <a:extLst>
              <a:ext uri="{C183D7F6-B498-43B3-948B-1728B52AA6E4}">
                <adec:decorative xmlns:adec="http://schemas.microsoft.com/office/drawing/2017/decorative" val="1"/>
              </a:ext>
            </a:extLst>
          </p:cNvPr>
          <p:cNvSpPr/>
          <p:nvPr/>
        </p:nvSpPr>
        <p:spPr>
          <a:xfrm rot="5400000">
            <a:off x="321334" y="8848415"/>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6"/>
            <a:stretch>
              <a:fillRect l="-122916" r="-222916" b="-132944"/>
            </a:stretch>
          </a:blipFill>
        </p:spPr>
        <p:txBody>
          <a:bodyPr/>
          <a:lstStyle/>
          <a:p>
            <a:endParaRPr lang="fi-FI"/>
          </a:p>
        </p:txBody>
      </p:sp>
      <p:sp>
        <p:nvSpPr>
          <p:cNvPr id="15" name="Freeform 15">
            <a:extLst>
              <a:ext uri="{C183D7F6-B498-43B3-948B-1728B52AA6E4}">
                <adec:decorative xmlns:adec="http://schemas.microsoft.com/office/drawing/2017/decorative" val="1"/>
              </a:ext>
            </a:extLst>
          </p:cNvPr>
          <p:cNvSpPr/>
          <p:nvPr/>
        </p:nvSpPr>
        <p:spPr>
          <a:xfrm rot="16200000">
            <a:off x="2575971" y="4385768"/>
            <a:ext cx="1358990" cy="1160420"/>
          </a:xfrm>
          <a:custGeom>
            <a:avLst/>
            <a:gdLst/>
            <a:ahLst/>
            <a:cxnLst/>
            <a:rect l="l" t="t" r="r" b="b"/>
            <a:pathLst>
              <a:path w="1358990" h="1160420">
                <a:moveTo>
                  <a:pt x="0" y="0"/>
                </a:moveTo>
                <a:lnTo>
                  <a:pt x="1358990" y="0"/>
                </a:lnTo>
                <a:lnTo>
                  <a:pt x="1358990" y="1160421"/>
                </a:lnTo>
                <a:lnTo>
                  <a:pt x="0" y="1160421"/>
                </a:lnTo>
                <a:lnTo>
                  <a:pt x="0" y="0"/>
                </a:lnTo>
                <a:close/>
              </a:path>
            </a:pathLst>
          </a:custGeom>
          <a:blipFill>
            <a:blip r:embed="rId6"/>
            <a:stretch>
              <a:fillRect l="-94909" r="-149338" b="-132944"/>
            </a:stretch>
          </a:blipFill>
        </p:spPr>
        <p:txBody>
          <a:bodyPr/>
          <a:lstStyle/>
          <a:p>
            <a:endParaRPr lang="fi-FI"/>
          </a:p>
        </p:txBody>
      </p:sp>
      <p:sp>
        <p:nvSpPr>
          <p:cNvPr id="16" name="Freeform 16">
            <a:extLst>
              <a:ext uri="{C183D7F6-B498-43B3-948B-1728B52AA6E4}">
                <adec:decorative xmlns:adec="http://schemas.microsoft.com/office/drawing/2017/decorative" val="1"/>
              </a:ext>
            </a:extLst>
          </p:cNvPr>
          <p:cNvSpPr/>
          <p:nvPr/>
        </p:nvSpPr>
        <p:spPr>
          <a:xfrm>
            <a:off x="549685" y="4183426"/>
            <a:ext cx="3568654" cy="4114800"/>
          </a:xfrm>
          <a:custGeom>
            <a:avLst/>
            <a:gdLst/>
            <a:ahLst/>
            <a:cxnLst/>
            <a:rect l="l" t="t" r="r" b="b"/>
            <a:pathLst>
              <a:path w="3568654" h="4114800">
                <a:moveTo>
                  <a:pt x="0" y="0"/>
                </a:moveTo>
                <a:lnTo>
                  <a:pt x="3568654" y="0"/>
                </a:lnTo>
                <a:lnTo>
                  <a:pt x="356865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fi-FI"/>
          </a:p>
        </p:txBody>
      </p:sp>
      <p:sp>
        <p:nvSpPr>
          <p:cNvPr id="17" name="TextBox 17"/>
          <p:cNvSpPr txBox="1"/>
          <p:nvPr/>
        </p:nvSpPr>
        <p:spPr>
          <a:xfrm>
            <a:off x="1328606" y="8825558"/>
            <a:ext cx="8805676" cy="888705"/>
          </a:xfrm>
          <a:prstGeom prst="rect">
            <a:avLst/>
          </a:prstGeom>
        </p:spPr>
        <p:txBody>
          <a:bodyPr lIns="0" tIns="0" rIns="0" bIns="0" rtlCol="0" anchor="t">
            <a:spAutoFit/>
          </a:bodyPr>
          <a:lstStyle/>
          <a:p>
            <a:pPr>
              <a:lnSpc>
                <a:spcPts val="3584"/>
              </a:lnSpc>
            </a:pPr>
            <a:r>
              <a:rPr lang="en-US" sz="2550" err="1">
                <a:solidFill>
                  <a:srgbClr val="000000"/>
                </a:solidFill>
                <a:latin typeface="Montserrat"/>
              </a:rPr>
              <a:t>Esityksen</a:t>
            </a:r>
            <a:r>
              <a:rPr lang="en-US" sz="2550">
                <a:solidFill>
                  <a:srgbClr val="000000"/>
                </a:solidFill>
                <a:latin typeface="Montserrat"/>
              </a:rPr>
              <a:t> </a:t>
            </a:r>
            <a:r>
              <a:rPr lang="en-US" sz="2550" err="1">
                <a:solidFill>
                  <a:srgbClr val="000000"/>
                </a:solidFill>
                <a:latin typeface="Montserrat"/>
              </a:rPr>
              <a:t>sisältö</a:t>
            </a:r>
            <a:r>
              <a:rPr lang="en-US" sz="2550">
                <a:solidFill>
                  <a:srgbClr val="000000"/>
                </a:solidFill>
                <a:latin typeface="Montserrat"/>
              </a:rPr>
              <a:t>: Pirjo </a:t>
            </a:r>
            <a:r>
              <a:rPr lang="en-US" sz="2550" err="1">
                <a:solidFill>
                  <a:srgbClr val="000000"/>
                </a:solidFill>
                <a:latin typeface="Montserrat"/>
              </a:rPr>
              <a:t>Helaakoski</a:t>
            </a:r>
            <a:r>
              <a:rPr lang="en-US" sz="2550">
                <a:solidFill>
                  <a:srgbClr val="000000"/>
                </a:solidFill>
                <a:latin typeface="Montserrat"/>
              </a:rPr>
              <a:t> </a:t>
            </a:r>
          </a:p>
          <a:p>
            <a:pPr>
              <a:lnSpc>
                <a:spcPts val="3584"/>
              </a:lnSpc>
            </a:pPr>
            <a:r>
              <a:rPr lang="en-US" sz="2550" err="1">
                <a:solidFill>
                  <a:srgbClr val="000000"/>
                </a:solidFill>
                <a:latin typeface="Montserrat"/>
              </a:rPr>
              <a:t>Graafinen</a:t>
            </a:r>
            <a:r>
              <a:rPr lang="en-US" sz="2550">
                <a:solidFill>
                  <a:srgbClr val="000000"/>
                </a:solidFill>
                <a:latin typeface="Montserrat"/>
              </a:rPr>
              <a:t> </a:t>
            </a:r>
            <a:r>
              <a:rPr lang="en-US" sz="2550" err="1">
                <a:solidFill>
                  <a:srgbClr val="000000"/>
                </a:solidFill>
                <a:latin typeface="Montserrat"/>
              </a:rPr>
              <a:t>toteutus</a:t>
            </a:r>
            <a:r>
              <a:rPr lang="en-US" sz="2550">
                <a:solidFill>
                  <a:srgbClr val="000000"/>
                </a:solidFill>
                <a:latin typeface="Montserrat"/>
              </a:rPr>
              <a:t>: Tiia Brinck</a:t>
            </a:r>
          </a:p>
        </p:txBody>
      </p:sp>
      <p:sp>
        <p:nvSpPr>
          <p:cNvPr id="20" name="Dian numeron paikkamerkki 19">
            <a:extLst>
              <a:ext uri="{FF2B5EF4-FFF2-40B4-BE49-F238E27FC236}">
                <a16:creationId xmlns:a16="http://schemas.microsoft.com/office/drawing/2014/main" id="{ECC040F9-8368-F712-9DD2-FBCE34B0B036}"/>
              </a:ext>
            </a:extLst>
          </p:cNvPr>
          <p:cNvSpPr>
            <a:spLocks noGrp="1"/>
          </p:cNvSpPr>
          <p:nvPr>
            <p:ph type="sldNum" sz="quarter" idx="12"/>
          </p:nvPr>
        </p:nvSpPr>
        <p:spPr>
          <a:xfrm>
            <a:off x="15814350" y="9547826"/>
            <a:ext cx="2133600" cy="365125"/>
          </a:xfrm>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val="237642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15" name="Kuva 14">
            <a:extLst>
              <a:ext uri="{FF2B5EF4-FFF2-40B4-BE49-F238E27FC236}">
                <a16:creationId xmlns:a16="http://schemas.microsoft.com/office/drawing/2014/main" id="{BA17AC71-886B-2D5F-3FFF-D057EC8E36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24655" y="1581858"/>
            <a:ext cx="11525250" cy="4943475"/>
          </a:xfrm>
          <a:prstGeom prst="rect">
            <a:avLst/>
          </a:prstGeom>
          <a:effectLst>
            <a:innerShdw blurRad="114300">
              <a:prstClr val="black"/>
            </a:innerShdw>
          </a:effectLst>
        </p:spPr>
      </p:pic>
      <p:grpSp>
        <p:nvGrpSpPr>
          <p:cNvPr id="2" name="Group 2">
            <a:extLst>
              <a:ext uri="{C183D7F6-B498-43B3-948B-1728B52AA6E4}">
                <adec:decorative xmlns:adec="http://schemas.microsoft.com/office/drawing/2017/decorative" val="1"/>
              </a:ext>
            </a:extLst>
          </p:cNvPr>
          <p:cNvGrpSpPr/>
          <p:nvPr/>
        </p:nvGrpSpPr>
        <p:grpSpPr>
          <a:xfrm>
            <a:off x="-62116" y="-6300"/>
            <a:ext cx="18355024" cy="1473394"/>
            <a:chOff x="-57506" y="-55993"/>
            <a:chExt cx="5195647" cy="711025"/>
          </a:xfrm>
        </p:grpSpPr>
        <p:sp>
          <p:nvSpPr>
            <p:cNvPr id="3" name="Freeform 3"/>
            <p:cNvSpPr/>
            <p:nvPr/>
          </p:nvSpPr>
          <p:spPr>
            <a:xfrm>
              <a:off x="-57506" y="-55993"/>
              <a:ext cx="5195647" cy="67254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394248" y="298404"/>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7" name="TextBox 7"/>
          <p:cNvSpPr txBox="1"/>
          <p:nvPr/>
        </p:nvSpPr>
        <p:spPr>
          <a:xfrm>
            <a:off x="882667" y="280313"/>
            <a:ext cx="16376633" cy="833562"/>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TOIMIALA</a:t>
            </a:r>
          </a:p>
        </p:txBody>
      </p:sp>
      <p:grpSp>
        <p:nvGrpSpPr>
          <p:cNvPr id="8" name="Group 8">
            <a:extLst>
              <a:ext uri="{C183D7F6-B498-43B3-948B-1728B52AA6E4}">
                <adec:decorative xmlns:adec="http://schemas.microsoft.com/office/drawing/2017/decorative" val="1"/>
              </a:ext>
            </a:extLst>
          </p:cNvPr>
          <p:cNvGrpSpPr/>
          <p:nvPr/>
        </p:nvGrpSpPr>
        <p:grpSpPr>
          <a:xfrm>
            <a:off x="1498033" y="4816596"/>
            <a:ext cx="1535106" cy="765983"/>
            <a:chOff x="0" y="-14859"/>
            <a:chExt cx="547484" cy="262758"/>
          </a:xfrm>
        </p:grpSpPr>
        <p:sp>
          <p:nvSpPr>
            <p:cNvPr id="10" name="TextBox 10"/>
            <p:cNvSpPr txBox="1"/>
            <p:nvPr/>
          </p:nvSpPr>
          <p:spPr>
            <a:xfrm>
              <a:off x="51327" y="-14859"/>
              <a:ext cx="444830" cy="239518"/>
            </a:xfrm>
            <a:prstGeom prst="rect">
              <a:avLst/>
            </a:prstGeom>
          </p:spPr>
          <p:txBody>
            <a:bodyPr lIns="50800" tIns="50800" rIns="50800" bIns="50800" rtlCol="0" anchor="ctr"/>
            <a:lstStyle/>
            <a:p>
              <a:pPr algn="ctr">
                <a:lnSpc>
                  <a:spcPts val="2659"/>
                </a:lnSpc>
              </a:pPr>
              <a:endParaRPr/>
            </a:p>
          </p:txBody>
        </p:sp>
        <p:sp>
          <p:nvSpPr>
            <p:cNvPr id="9" name="Freeform 9"/>
            <p:cNvSpPr/>
            <p:nvPr/>
          </p:nvSpPr>
          <p:spPr>
            <a:xfrm>
              <a:off x="0" y="0"/>
              <a:ext cx="547484" cy="247899"/>
            </a:xfrm>
            <a:custGeom>
              <a:avLst/>
              <a:gdLst/>
              <a:ahLst/>
              <a:cxnLst/>
              <a:rect l="l" t="t" r="r" b="b"/>
              <a:pathLst>
                <a:path w="547484" h="247899">
                  <a:moveTo>
                    <a:pt x="273742" y="0"/>
                  </a:moveTo>
                  <a:cubicBezTo>
                    <a:pt x="122558" y="0"/>
                    <a:pt x="0" y="55494"/>
                    <a:pt x="0" y="123950"/>
                  </a:cubicBezTo>
                  <a:cubicBezTo>
                    <a:pt x="0" y="192405"/>
                    <a:pt x="122558" y="247899"/>
                    <a:pt x="273742" y="247899"/>
                  </a:cubicBezTo>
                  <a:cubicBezTo>
                    <a:pt x="424925" y="247899"/>
                    <a:pt x="547484" y="192405"/>
                    <a:pt x="547484" y="123950"/>
                  </a:cubicBezTo>
                  <a:cubicBezTo>
                    <a:pt x="547484" y="55494"/>
                    <a:pt x="424925" y="0"/>
                    <a:pt x="273742" y="0"/>
                  </a:cubicBezTo>
                  <a:close/>
                </a:path>
              </a:pathLst>
            </a:custGeom>
            <a:solidFill>
              <a:srgbClr val="000000">
                <a:alpha val="0"/>
              </a:srgbClr>
            </a:solidFill>
            <a:ln w="123825" cap="sq">
              <a:solidFill>
                <a:srgbClr val="C84717"/>
              </a:solidFill>
              <a:prstDash val="solid"/>
              <a:miter/>
            </a:ln>
          </p:spPr>
          <p:txBody>
            <a:bodyPr/>
            <a:lstStyle/>
            <a:p>
              <a:endParaRPr lang="fi-FI"/>
            </a:p>
          </p:txBody>
        </p:sp>
      </p:grpSp>
      <p:graphicFrame>
        <p:nvGraphicFramePr>
          <p:cNvPr id="16" name="Taulukko 15">
            <a:extLst>
              <a:ext uri="{FF2B5EF4-FFF2-40B4-BE49-F238E27FC236}">
                <a16:creationId xmlns:a16="http://schemas.microsoft.com/office/drawing/2014/main" id="{AE530546-FB7B-3322-51FC-ED5170662EE2}"/>
              </a:ext>
            </a:extLst>
          </p:cNvPr>
          <p:cNvGraphicFramePr>
            <a:graphicFrameLocks noGrp="1"/>
          </p:cNvGraphicFramePr>
          <p:nvPr>
            <p:extLst>
              <p:ext uri="{D42A27DB-BD31-4B8C-83A1-F6EECF244321}">
                <p14:modId xmlns:p14="http://schemas.microsoft.com/office/powerpoint/2010/main" val="994572876"/>
              </p:ext>
            </p:extLst>
          </p:nvPr>
        </p:nvGraphicFramePr>
        <p:xfrm>
          <a:off x="12501512" y="1338145"/>
          <a:ext cx="5619518" cy="2641600"/>
        </p:xfrm>
        <a:graphic>
          <a:graphicData uri="http://schemas.openxmlformats.org/drawingml/2006/table">
            <a:tbl>
              <a:tblPr firstRow="1" bandRow="1">
                <a:tableStyleId>{5C22544A-7EE6-4342-B048-85BDC9FD1C3A}</a:tableStyleId>
              </a:tblPr>
              <a:tblGrid>
                <a:gridCol w="2004115">
                  <a:extLst>
                    <a:ext uri="{9D8B030D-6E8A-4147-A177-3AD203B41FA5}">
                      <a16:colId xmlns:a16="http://schemas.microsoft.com/office/drawing/2014/main" val="3070728972"/>
                    </a:ext>
                  </a:extLst>
                </a:gridCol>
                <a:gridCol w="3615403">
                  <a:extLst>
                    <a:ext uri="{9D8B030D-6E8A-4147-A177-3AD203B41FA5}">
                      <a16:colId xmlns:a16="http://schemas.microsoft.com/office/drawing/2014/main" val="882036348"/>
                    </a:ext>
                  </a:extLst>
                </a:gridCol>
              </a:tblGrid>
              <a:tr h="370840">
                <a:tc>
                  <a:txBody>
                    <a:bodyPr/>
                    <a:lstStyle/>
                    <a:p>
                      <a:r>
                        <a:rPr lang="fi-FI" sz="1600"/>
                        <a:t>Perustiedot</a:t>
                      </a:r>
                    </a:p>
                  </a:txBody>
                  <a:tcPr/>
                </a:tc>
                <a:tc>
                  <a:txBody>
                    <a:bodyPr/>
                    <a:lstStyle/>
                    <a:p>
                      <a:r>
                        <a:rPr lang="fi-FI" sz="1600"/>
                        <a:t>Vastaus</a:t>
                      </a:r>
                    </a:p>
                  </a:txBody>
                  <a:tcPr/>
                </a:tc>
                <a:extLst>
                  <a:ext uri="{0D108BD9-81ED-4DB2-BD59-A6C34878D82A}">
                    <a16:rowId xmlns:a16="http://schemas.microsoft.com/office/drawing/2014/main" val="4116960049"/>
                  </a:ext>
                </a:extLst>
              </a:tr>
              <a:tr h="370840">
                <a:tc>
                  <a:txBody>
                    <a:bodyPr/>
                    <a:lstStyle/>
                    <a:p>
                      <a:r>
                        <a:rPr lang="fi-FI" sz="1600"/>
                        <a:t>Toimiala</a:t>
                      </a:r>
                    </a:p>
                  </a:txBody>
                  <a:tcPr/>
                </a:tc>
                <a:tc>
                  <a:txBody>
                    <a:bodyPr/>
                    <a:lstStyle/>
                    <a:p>
                      <a:r>
                        <a:rPr lang="fi-FI" sz="1600"/>
                        <a:t>Tulevaisuuslautakunta</a:t>
                      </a:r>
                    </a:p>
                  </a:txBody>
                  <a:tcPr/>
                </a:tc>
                <a:extLst>
                  <a:ext uri="{0D108BD9-81ED-4DB2-BD59-A6C34878D82A}">
                    <a16:rowId xmlns:a16="http://schemas.microsoft.com/office/drawing/2014/main" val="1744267226"/>
                  </a:ext>
                </a:extLst>
              </a:tr>
              <a:tr h="370840">
                <a:tc>
                  <a:txBody>
                    <a:bodyPr/>
                    <a:lstStyle/>
                    <a:p>
                      <a:r>
                        <a:rPr lang="fi-FI" sz="1600"/>
                        <a:t>Tulosalue</a:t>
                      </a:r>
                    </a:p>
                  </a:txBody>
                  <a:tcPr/>
                </a:tc>
                <a:tc>
                  <a:txBody>
                    <a:bodyPr/>
                    <a:lstStyle/>
                    <a:p>
                      <a:r>
                        <a:rPr lang="fi-FI" sz="1600"/>
                        <a:t>-</a:t>
                      </a:r>
                    </a:p>
                  </a:txBody>
                  <a:tcPr/>
                </a:tc>
                <a:extLst>
                  <a:ext uri="{0D108BD9-81ED-4DB2-BD59-A6C34878D82A}">
                    <a16:rowId xmlns:a16="http://schemas.microsoft.com/office/drawing/2014/main" val="202490880"/>
                  </a:ext>
                </a:extLst>
              </a:tr>
              <a:tr h="370840">
                <a:tc>
                  <a:txBody>
                    <a:bodyPr/>
                    <a:lstStyle/>
                    <a:p>
                      <a:r>
                        <a:rPr lang="fi-FI" sz="1600"/>
                        <a:t>Tulosyksikkö</a:t>
                      </a:r>
                    </a:p>
                  </a:txBody>
                  <a:tcPr/>
                </a:tc>
                <a:tc>
                  <a:txBody>
                    <a:bodyPr/>
                    <a:lstStyle/>
                    <a:p>
                      <a:r>
                        <a:rPr lang="fi-FI" sz="1600"/>
                        <a:t>-</a:t>
                      </a:r>
                    </a:p>
                  </a:txBody>
                  <a:tcPr/>
                </a:tc>
                <a:extLst>
                  <a:ext uri="{0D108BD9-81ED-4DB2-BD59-A6C34878D82A}">
                    <a16:rowId xmlns:a16="http://schemas.microsoft.com/office/drawing/2014/main" val="1745137442"/>
                  </a:ext>
                </a:extLst>
              </a:tr>
              <a:tr h="370840">
                <a:tc>
                  <a:txBody>
                    <a:bodyPr/>
                    <a:lstStyle/>
                    <a:p>
                      <a:r>
                        <a:rPr lang="fi-FI" sz="1600"/>
                        <a:t>Vastuullinen viranhaltija</a:t>
                      </a:r>
                    </a:p>
                  </a:txBody>
                  <a:tcPr/>
                </a:tc>
                <a:tc>
                  <a:txBody>
                    <a:bodyPr/>
                    <a:lstStyle/>
                    <a:p>
                      <a:r>
                        <a:rPr lang="fi-FI" sz="1600"/>
                        <a:t>Opetus- ja kasvatusjohtaja</a:t>
                      </a:r>
                    </a:p>
                  </a:txBody>
                  <a:tcPr/>
                </a:tc>
                <a:extLst>
                  <a:ext uri="{0D108BD9-81ED-4DB2-BD59-A6C34878D82A}">
                    <a16:rowId xmlns:a16="http://schemas.microsoft.com/office/drawing/2014/main" val="216885867"/>
                  </a:ext>
                </a:extLst>
              </a:tr>
              <a:tr h="370839">
                <a:tc>
                  <a:txBody>
                    <a:bodyPr/>
                    <a:lstStyle/>
                    <a:p>
                      <a:pPr lvl="0">
                        <a:buNone/>
                      </a:pPr>
                      <a:r>
                        <a:rPr lang="fi-FI" sz="1600" b="0" i="0" u="none" strike="noStrike" noProof="0">
                          <a:solidFill>
                            <a:srgbClr val="000000"/>
                          </a:solidFill>
                          <a:latin typeface="Calibri"/>
                        </a:rPr>
                        <a:t>Tehtävien ja vastuiden kuvaus</a:t>
                      </a:r>
                      <a:endParaRPr lang="fi-FI" sz="1600"/>
                    </a:p>
                  </a:txBody>
                  <a:tcPr/>
                </a:tc>
                <a:tc>
                  <a:txBody>
                    <a:bodyPr/>
                    <a:lstStyle/>
                    <a:p>
                      <a:pPr lvl="0">
                        <a:buNone/>
                      </a:pPr>
                      <a:r>
                        <a:rPr lang="fi-FI" sz="1600"/>
                        <a:t>Tulevaisuuslautakunnan tehtävänä on tuottaa palvelut.........</a:t>
                      </a:r>
                    </a:p>
                  </a:txBody>
                  <a:tcPr/>
                </a:tc>
                <a:extLst>
                  <a:ext uri="{0D108BD9-81ED-4DB2-BD59-A6C34878D82A}">
                    <a16:rowId xmlns:a16="http://schemas.microsoft.com/office/drawing/2014/main" val="733613829"/>
                  </a:ext>
                </a:extLst>
              </a:tr>
            </a:tbl>
          </a:graphicData>
        </a:graphic>
      </p:graphicFrame>
      <p:graphicFrame>
        <p:nvGraphicFramePr>
          <p:cNvPr id="18" name="Taulukko 17">
            <a:extLst>
              <a:ext uri="{FF2B5EF4-FFF2-40B4-BE49-F238E27FC236}">
                <a16:creationId xmlns:a16="http://schemas.microsoft.com/office/drawing/2014/main" id="{EE1AF296-91FD-4DD0-62DF-93604E6A75BB}"/>
              </a:ext>
            </a:extLst>
          </p:cNvPr>
          <p:cNvGraphicFramePr>
            <a:graphicFrameLocks noGrp="1"/>
          </p:cNvGraphicFramePr>
          <p:nvPr>
            <p:extLst>
              <p:ext uri="{D42A27DB-BD31-4B8C-83A1-F6EECF244321}">
                <p14:modId xmlns:p14="http://schemas.microsoft.com/office/powerpoint/2010/main" val="2403393850"/>
              </p:ext>
            </p:extLst>
          </p:nvPr>
        </p:nvGraphicFramePr>
        <p:xfrm>
          <a:off x="12523119" y="4092013"/>
          <a:ext cx="5576303" cy="4866640"/>
        </p:xfrm>
        <a:graphic>
          <a:graphicData uri="http://schemas.openxmlformats.org/drawingml/2006/table">
            <a:tbl>
              <a:tblPr firstRow="1" bandRow="1">
                <a:tableStyleId>{5C22544A-7EE6-4342-B048-85BDC9FD1C3A}</a:tableStyleId>
              </a:tblPr>
              <a:tblGrid>
                <a:gridCol w="1765110">
                  <a:extLst>
                    <a:ext uri="{9D8B030D-6E8A-4147-A177-3AD203B41FA5}">
                      <a16:colId xmlns:a16="http://schemas.microsoft.com/office/drawing/2014/main" val="3070728972"/>
                    </a:ext>
                  </a:extLst>
                </a:gridCol>
                <a:gridCol w="3811193">
                  <a:extLst>
                    <a:ext uri="{9D8B030D-6E8A-4147-A177-3AD203B41FA5}">
                      <a16:colId xmlns:a16="http://schemas.microsoft.com/office/drawing/2014/main" val="882036348"/>
                    </a:ext>
                  </a:extLst>
                </a:gridCol>
              </a:tblGrid>
              <a:tr h="370840">
                <a:tc>
                  <a:txBody>
                    <a:bodyPr/>
                    <a:lstStyle/>
                    <a:p>
                      <a:r>
                        <a:rPr lang="fi-FI" sz="1600"/>
                        <a:t>Liittyvät tiedonhallintamallin elementit</a:t>
                      </a:r>
                    </a:p>
                  </a:txBody>
                  <a:tcPr/>
                </a:tc>
                <a:tc>
                  <a:txBody>
                    <a:bodyPr/>
                    <a:lstStyle/>
                    <a:p>
                      <a:r>
                        <a:rPr lang="fi-FI" sz="1600"/>
                        <a:t>Automaattisesti päivittyvä linkki, tässä näkyy ne kuvaukset, joihin tämä toimiala on linkitetty</a:t>
                      </a:r>
                    </a:p>
                  </a:txBody>
                  <a:tcPr/>
                </a:tc>
                <a:extLst>
                  <a:ext uri="{0D108BD9-81ED-4DB2-BD59-A6C34878D82A}">
                    <a16:rowId xmlns:a16="http://schemas.microsoft.com/office/drawing/2014/main" val="4116960049"/>
                  </a:ext>
                </a:extLst>
              </a:tr>
              <a:tr h="370840">
                <a:tc>
                  <a:txBody>
                    <a:bodyPr/>
                    <a:lstStyle/>
                    <a:p>
                      <a:r>
                        <a:rPr lang="fi-FI" sz="1600"/>
                        <a:t>Prosessit</a:t>
                      </a:r>
                    </a:p>
                  </a:txBody>
                  <a:tcPr/>
                </a:tc>
                <a:tc>
                  <a:txBody>
                    <a:bodyPr/>
                    <a:lstStyle/>
                    <a:p>
                      <a:endParaRPr lang="fi-FI" sz="1600"/>
                    </a:p>
                  </a:txBody>
                  <a:tcPr/>
                </a:tc>
                <a:extLst>
                  <a:ext uri="{0D108BD9-81ED-4DB2-BD59-A6C34878D82A}">
                    <a16:rowId xmlns:a16="http://schemas.microsoft.com/office/drawing/2014/main" val="2530222952"/>
                  </a:ext>
                </a:extLst>
              </a:tr>
              <a:tr h="370840">
                <a:tc>
                  <a:txBody>
                    <a:bodyPr/>
                    <a:lstStyle/>
                    <a:p>
                      <a:r>
                        <a:rPr lang="fi-FI" sz="1600"/>
                        <a:t>Sovellukset</a:t>
                      </a:r>
                    </a:p>
                  </a:txBody>
                  <a:tcPr/>
                </a:tc>
                <a:tc>
                  <a:txBody>
                    <a:bodyPr/>
                    <a:lstStyle/>
                    <a:p>
                      <a:endParaRPr lang="fi-FI" sz="1600"/>
                    </a:p>
                  </a:txBody>
                  <a:tcPr/>
                </a:tc>
                <a:extLst>
                  <a:ext uri="{0D108BD9-81ED-4DB2-BD59-A6C34878D82A}">
                    <a16:rowId xmlns:a16="http://schemas.microsoft.com/office/drawing/2014/main" val="1744267226"/>
                  </a:ext>
                </a:extLst>
              </a:tr>
              <a:tr h="370840">
                <a:tc>
                  <a:txBody>
                    <a:bodyPr/>
                    <a:lstStyle/>
                    <a:p>
                      <a:r>
                        <a:rPr lang="fi-FI" sz="1600"/>
                        <a:t>Tietovarannot</a:t>
                      </a:r>
                    </a:p>
                  </a:txBody>
                  <a:tcPr/>
                </a:tc>
                <a:tc>
                  <a:txBody>
                    <a:bodyPr/>
                    <a:lstStyle/>
                    <a:p>
                      <a:endParaRPr lang="fi-FI" sz="1600"/>
                    </a:p>
                  </a:txBody>
                  <a:tcPr/>
                </a:tc>
                <a:extLst>
                  <a:ext uri="{0D108BD9-81ED-4DB2-BD59-A6C34878D82A}">
                    <a16:rowId xmlns:a16="http://schemas.microsoft.com/office/drawing/2014/main" val="202490880"/>
                  </a:ext>
                </a:extLst>
              </a:tr>
              <a:tr h="370840">
                <a:tc>
                  <a:txBody>
                    <a:bodyPr/>
                    <a:lstStyle/>
                    <a:p>
                      <a:r>
                        <a:rPr lang="fi-FI" sz="1600"/>
                        <a:t>Tietoaineistot</a:t>
                      </a:r>
                    </a:p>
                  </a:txBody>
                  <a:tcPr/>
                </a:tc>
                <a:tc>
                  <a:txBody>
                    <a:bodyPr/>
                    <a:lstStyle/>
                    <a:p>
                      <a:endParaRPr lang="fi-FI" sz="1600"/>
                    </a:p>
                  </a:txBody>
                  <a:tcPr/>
                </a:tc>
                <a:extLst>
                  <a:ext uri="{0D108BD9-81ED-4DB2-BD59-A6C34878D82A}">
                    <a16:rowId xmlns:a16="http://schemas.microsoft.com/office/drawing/2014/main" val="1745137442"/>
                  </a:ext>
                </a:extLst>
              </a:tr>
              <a:tr h="370840">
                <a:tc>
                  <a:txBody>
                    <a:bodyPr/>
                    <a:lstStyle/>
                    <a:p>
                      <a:r>
                        <a:rPr lang="fi-FI" sz="1600"/>
                        <a:t>Tietosuojakuvaukset</a:t>
                      </a:r>
                    </a:p>
                  </a:txBody>
                  <a:tcPr/>
                </a:tc>
                <a:tc>
                  <a:txBody>
                    <a:bodyPr/>
                    <a:lstStyle/>
                    <a:p>
                      <a:endParaRPr lang="fi-FI" sz="1600"/>
                    </a:p>
                  </a:txBody>
                  <a:tcPr/>
                </a:tc>
                <a:extLst>
                  <a:ext uri="{0D108BD9-81ED-4DB2-BD59-A6C34878D82A}">
                    <a16:rowId xmlns:a16="http://schemas.microsoft.com/office/drawing/2014/main" val="216885867"/>
                  </a:ext>
                </a:extLst>
              </a:tr>
              <a:tr h="370840">
                <a:tc>
                  <a:txBody>
                    <a:bodyPr/>
                    <a:lstStyle/>
                    <a:p>
                      <a:r>
                        <a:rPr lang="fi-FI" sz="1600"/>
                        <a:t>Muutosvaikutusten arvioinnit</a:t>
                      </a:r>
                    </a:p>
                  </a:txBody>
                  <a:tcPr/>
                </a:tc>
                <a:tc>
                  <a:txBody>
                    <a:bodyPr/>
                    <a:lstStyle/>
                    <a:p>
                      <a:endParaRPr lang="fi-FI" sz="1600"/>
                    </a:p>
                  </a:txBody>
                  <a:tcPr/>
                </a:tc>
                <a:extLst>
                  <a:ext uri="{0D108BD9-81ED-4DB2-BD59-A6C34878D82A}">
                    <a16:rowId xmlns:a16="http://schemas.microsoft.com/office/drawing/2014/main" val="571040596"/>
                  </a:ext>
                </a:extLst>
              </a:tr>
              <a:tr h="370839">
                <a:tc>
                  <a:txBody>
                    <a:bodyPr/>
                    <a:lstStyle/>
                    <a:p>
                      <a:pPr lvl="0">
                        <a:buNone/>
                      </a:pPr>
                      <a:r>
                        <a:rPr lang="fi-FI" sz="1600" err="1"/>
                        <a:t>Tietoturva-ja</a:t>
                      </a:r>
                      <a:r>
                        <a:rPr lang="fi-FI" sz="1600"/>
                        <a:t> tietosuoja-arvioinnit</a:t>
                      </a:r>
                    </a:p>
                  </a:txBody>
                  <a:tcPr/>
                </a:tc>
                <a:tc>
                  <a:txBody>
                    <a:bodyPr/>
                    <a:lstStyle/>
                    <a:p>
                      <a:pPr lvl="0">
                        <a:buNone/>
                      </a:pPr>
                      <a:endParaRPr lang="fi-FI" sz="1600"/>
                    </a:p>
                  </a:txBody>
                  <a:tcPr/>
                </a:tc>
                <a:extLst>
                  <a:ext uri="{0D108BD9-81ED-4DB2-BD59-A6C34878D82A}">
                    <a16:rowId xmlns:a16="http://schemas.microsoft.com/office/drawing/2014/main" val="3107322119"/>
                  </a:ext>
                </a:extLst>
              </a:tr>
              <a:tr h="370838">
                <a:tc>
                  <a:txBody>
                    <a:bodyPr/>
                    <a:lstStyle/>
                    <a:p>
                      <a:pPr lvl="0">
                        <a:buNone/>
                      </a:pPr>
                      <a:r>
                        <a:rPr lang="fi-FI" sz="1600"/>
                        <a:t>Raportit (loukkaus, auditointi...)</a:t>
                      </a:r>
                    </a:p>
                  </a:txBody>
                  <a:tcPr/>
                </a:tc>
                <a:tc>
                  <a:txBody>
                    <a:bodyPr/>
                    <a:lstStyle/>
                    <a:p>
                      <a:pPr lvl="0">
                        <a:buNone/>
                      </a:pPr>
                      <a:endParaRPr lang="fi-FI" sz="1600"/>
                    </a:p>
                  </a:txBody>
                  <a:tcPr/>
                </a:tc>
                <a:extLst>
                  <a:ext uri="{0D108BD9-81ED-4DB2-BD59-A6C34878D82A}">
                    <a16:rowId xmlns:a16="http://schemas.microsoft.com/office/drawing/2014/main" val="2992473392"/>
                  </a:ext>
                </a:extLst>
              </a:tr>
            </a:tbl>
          </a:graphicData>
        </a:graphic>
      </p:graphicFrame>
      <p:pic>
        <p:nvPicPr>
          <p:cNvPr id="19" name="Kuva 18">
            <a:extLst>
              <a:ext uri="{FF2B5EF4-FFF2-40B4-BE49-F238E27FC236}">
                <a16:creationId xmlns:a16="http://schemas.microsoft.com/office/drawing/2014/main" id="{3062AE14-3FDD-6ACE-0870-256EA6B6D8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405236" y="4965522"/>
            <a:ext cx="1002913" cy="311305"/>
          </a:xfrm>
          <a:prstGeom prst="rect">
            <a:avLst/>
          </a:prstGeom>
        </p:spPr>
      </p:pic>
      <p:pic>
        <p:nvPicPr>
          <p:cNvPr id="20" name="Kuva 19">
            <a:extLst>
              <a:ext uri="{FF2B5EF4-FFF2-40B4-BE49-F238E27FC236}">
                <a16:creationId xmlns:a16="http://schemas.microsoft.com/office/drawing/2014/main" id="{9D691CBE-4E86-2D25-2CC8-573791DBEE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92481" y="5328679"/>
            <a:ext cx="1002913" cy="311305"/>
          </a:xfrm>
          <a:prstGeom prst="rect">
            <a:avLst/>
          </a:prstGeom>
        </p:spPr>
      </p:pic>
      <p:pic>
        <p:nvPicPr>
          <p:cNvPr id="21" name="Kuva 20">
            <a:extLst>
              <a:ext uri="{FF2B5EF4-FFF2-40B4-BE49-F238E27FC236}">
                <a16:creationId xmlns:a16="http://schemas.microsoft.com/office/drawing/2014/main" id="{50BB75C1-EF0E-0E1F-BF72-3ACC9595D3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405236" y="5316018"/>
            <a:ext cx="1002913" cy="311305"/>
          </a:xfrm>
          <a:prstGeom prst="rect">
            <a:avLst/>
          </a:prstGeom>
        </p:spPr>
      </p:pic>
      <p:pic>
        <p:nvPicPr>
          <p:cNvPr id="23" name="Kuva 22">
            <a:extLst>
              <a:ext uri="{FF2B5EF4-FFF2-40B4-BE49-F238E27FC236}">
                <a16:creationId xmlns:a16="http://schemas.microsoft.com/office/drawing/2014/main" id="{5F131D75-6B1E-FEE8-59F4-DA30B7BFAA2A}"/>
              </a:ext>
              <a:ext uri="{C183D7F6-B498-43B3-948B-1728B52AA6E4}">
                <adec:decorative xmlns:adec="http://schemas.microsoft.com/office/drawing/2017/decorative" val="1"/>
              </a:ext>
            </a:extLst>
          </p:cNvPr>
          <p:cNvPicPr>
            <a:picLocks noChangeAspect="1"/>
          </p:cNvPicPr>
          <p:nvPr/>
        </p:nvPicPr>
        <p:blipFill rotWithShape="1">
          <a:blip r:embed="rId4"/>
          <a:srcRect t="-4545" r="-1127" b="63636"/>
          <a:stretch/>
        </p:blipFill>
        <p:spPr>
          <a:xfrm>
            <a:off x="14329281" y="6994372"/>
            <a:ext cx="1014210" cy="127351"/>
          </a:xfrm>
          <a:prstGeom prst="rect">
            <a:avLst/>
          </a:prstGeom>
        </p:spPr>
      </p:pic>
      <p:pic>
        <p:nvPicPr>
          <p:cNvPr id="24" name="Kuva 23">
            <a:extLst>
              <a:ext uri="{FF2B5EF4-FFF2-40B4-BE49-F238E27FC236}">
                <a16:creationId xmlns:a16="http://schemas.microsoft.com/office/drawing/2014/main" id="{1F66E545-27AB-1111-4632-577517F0EAFC}"/>
              </a:ext>
              <a:ext uri="{C183D7F6-B498-43B3-948B-1728B52AA6E4}">
                <adec:decorative xmlns:adec="http://schemas.microsoft.com/office/drawing/2017/decorative" val="1"/>
              </a:ext>
            </a:extLst>
          </p:cNvPr>
          <p:cNvPicPr>
            <a:picLocks noChangeAspect="1"/>
          </p:cNvPicPr>
          <p:nvPr/>
        </p:nvPicPr>
        <p:blipFill rotWithShape="1">
          <a:blip r:embed="rId4"/>
          <a:srcRect t="-4545" r="-1127" b="63636"/>
          <a:stretch/>
        </p:blipFill>
        <p:spPr>
          <a:xfrm>
            <a:off x="14329281" y="7638234"/>
            <a:ext cx="1014210" cy="127351"/>
          </a:xfrm>
          <a:prstGeom prst="rect">
            <a:avLst/>
          </a:prstGeom>
        </p:spPr>
      </p:pic>
      <p:pic>
        <p:nvPicPr>
          <p:cNvPr id="25" name="Kuva 24">
            <a:extLst>
              <a:ext uri="{FF2B5EF4-FFF2-40B4-BE49-F238E27FC236}">
                <a16:creationId xmlns:a16="http://schemas.microsoft.com/office/drawing/2014/main" id="{483EAA16-FE61-BAF2-7D70-432E3A106F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551150" y="5328678"/>
            <a:ext cx="1002913" cy="311305"/>
          </a:xfrm>
          <a:prstGeom prst="rect">
            <a:avLst/>
          </a:prstGeom>
        </p:spPr>
      </p:pic>
      <p:pic>
        <p:nvPicPr>
          <p:cNvPr id="26" name="Kuva 25">
            <a:extLst>
              <a:ext uri="{FF2B5EF4-FFF2-40B4-BE49-F238E27FC236}">
                <a16:creationId xmlns:a16="http://schemas.microsoft.com/office/drawing/2014/main" id="{F0E038D1-44DB-68F4-A531-1472AB0658A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92481" y="4965522"/>
            <a:ext cx="1002913" cy="311305"/>
          </a:xfrm>
          <a:prstGeom prst="rect">
            <a:avLst/>
          </a:prstGeom>
        </p:spPr>
      </p:pic>
      <p:graphicFrame>
        <p:nvGraphicFramePr>
          <p:cNvPr id="27" name="Taulukko 26">
            <a:extLst>
              <a:ext uri="{FF2B5EF4-FFF2-40B4-BE49-F238E27FC236}">
                <a16:creationId xmlns:a16="http://schemas.microsoft.com/office/drawing/2014/main" id="{89C76D36-71AB-79D7-9344-E0B1AB1DED39}"/>
              </a:ext>
            </a:extLst>
          </p:cNvPr>
          <p:cNvGraphicFramePr>
            <a:graphicFrameLocks noGrp="1"/>
          </p:cNvGraphicFramePr>
          <p:nvPr>
            <p:extLst>
              <p:ext uri="{D42A27DB-BD31-4B8C-83A1-F6EECF244321}">
                <p14:modId xmlns:p14="http://schemas.microsoft.com/office/powerpoint/2010/main" val="4149127078"/>
              </p:ext>
            </p:extLst>
          </p:nvPr>
        </p:nvGraphicFramePr>
        <p:xfrm>
          <a:off x="12595748" y="9037641"/>
          <a:ext cx="5495487" cy="1483360"/>
        </p:xfrm>
        <a:graphic>
          <a:graphicData uri="http://schemas.openxmlformats.org/drawingml/2006/table">
            <a:tbl>
              <a:tblPr firstRow="1" bandRow="1">
                <a:tableStyleId>{5C22544A-7EE6-4342-B048-85BDC9FD1C3A}</a:tableStyleId>
              </a:tblPr>
              <a:tblGrid>
                <a:gridCol w="1959881">
                  <a:extLst>
                    <a:ext uri="{9D8B030D-6E8A-4147-A177-3AD203B41FA5}">
                      <a16:colId xmlns:a16="http://schemas.microsoft.com/office/drawing/2014/main" val="3070728972"/>
                    </a:ext>
                  </a:extLst>
                </a:gridCol>
                <a:gridCol w="3535606">
                  <a:extLst>
                    <a:ext uri="{9D8B030D-6E8A-4147-A177-3AD203B41FA5}">
                      <a16:colId xmlns:a16="http://schemas.microsoft.com/office/drawing/2014/main" val="882036348"/>
                    </a:ext>
                  </a:extLst>
                </a:gridCol>
              </a:tblGrid>
              <a:tr h="370840">
                <a:tc>
                  <a:txBody>
                    <a:bodyPr/>
                    <a:lstStyle/>
                    <a:p>
                      <a:r>
                        <a:rPr lang="fi-FI" sz="1600"/>
                        <a:t>Kuvauksen tiedot</a:t>
                      </a:r>
                    </a:p>
                  </a:txBody>
                  <a:tcPr/>
                </a:tc>
                <a:tc>
                  <a:txBody>
                    <a:bodyPr/>
                    <a:lstStyle/>
                    <a:p>
                      <a:endParaRPr lang="fi-FI" sz="1600"/>
                    </a:p>
                  </a:txBody>
                  <a:tcPr/>
                </a:tc>
                <a:extLst>
                  <a:ext uri="{0D108BD9-81ED-4DB2-BD59-A6C34878D82A}">
                    <a16:rowId xmlns:a16="http://schemas.microsoft.com/office/drawing/2014/main" val="4116960049"/>
                  </a:ext>
                </a:extLst>
              </a:tr>
              <a:tr h="370840">
                <a:tc>
                  <a:txBody>
                    <a:bodyPr/>
                    <a:lstStyle/>
                    <a:p>
                      <a:r>
                        <a:rPr lang="fi-FI" sz="1600"/>
                        <a:t>Kuvausvastaava</a:t>
                      </a:r>
                    </a:p>
                  </a:txBody>
                  <a:tcPr/>
                </a:tc>
                <a:tc>
                  <a:txBody>
                    <a:bodyPr/>
                    <a:lstStyle/>
                    <a:p>
                      <a:r>
                        <a:rPr lang="fi-FI" sz="1600"/>
                        <a:t>Tulevaisuuslautakunta</a:t>
                      </a:r>
                    </a:p>
                  </a:txBody>
                  <a:tcPr/>
                </a:tc>
                <a:extLst>
                  <a:ext uri="{0D108BD9-81ED-4DB2-BD59-A6C34878D82A}">
                    <a16:rowId xmlns:a16="http://schemas.microsoft.com/office/drawing/2014/main" val="1744267226"/>
                  </a:ext>
                </a:extLst>
              </a:tr>
              <a:tr h="370840">
                <a:tc>
                  <a:txBody>
                    <a:bodyPr/>
                    <a:lstStyle/>
                    <a:p>
                      <a:r>
                        <a:rPr lang="fi-FI" sz="1600"/>
                        <a:t>Status</a:t>
                      </a:r>
                    </a:p>
                  </a:txBody>
                  <a:tcPr/>
                </a:tc>
                <a:tc>
                  <a:txBody>
                    <a:bodyPr/>
                    <a:lstStyle/>
                    <a:p>
                      <a:r>
                        <a:rPr lang="fi-FI" sz="1600"/>
                        <a:t>VALMIS</a:t>
                      </a:r>
                    </a:p>
                  </a:txBody>
                  <a:tcPr/>
                </a:tc>
                <a:extLst>
                  <a:ext uri="{0D108BD9-81ED-4DB2-BD59-A6C34878D82A}">
                    <a16:rowId xmlns:a16="http://schemas.microsoft.com/office/drawing/2014/main" val="202490880"/>
                  </a:ext>
                </a:extLst>
              </a:tr>
              <a:tr h="370840">
                <a:tc>
                  <a:txBody>
                    <a:bodyPr/>
                    <a:lstStyle/>
                    <a:p>
                      <a:r>
                        <a:rPr lang="fi-FI" sz="1600"/>
                        <a:t>Tarkistettu pvm</a:t>
                      </a:r>
                    </a:p>
                  </a:txBody>
                  <a:tcPr/>
                </a:tc>
                <a:tc>
                  <a:txBody>
                    <a:bodyPr/>
                    <a:lstStyle/>
                    <a:p>
                      <a:r>
                        <a:rPr lang="fi-FI" sz="1600"/>
                        <a:t>5.5.2023</a:t>
                      </a:r>
                    </a:p>
                  </a:txBody>
                  <a:tcPr/>
                </a:tc>
                <a:extLst>
                  <a:ext uri="{0D108BD9-81ED-4DB2-BD59-A6C34878D82A}">
                    <a16:rowId xmlns:a16="http://schemas.microsoft.com/office/drawing/2014/main" val="1745137442"/>
                  </a:ext>
                </a:extLst>
              </a:tr>
            </a:tbl>
          </a:graphicData>
        </a:graphic>
      </p:graphicFrame>
      <p:sp>
        <p:nvSpPr>
          <p:cNvPr id="28" name="TextBox 11">
            <a:extLst>
              <a:ext uri="{FF2B5EF4-FFF2-40B4-BE49-F238E27FC236}">
                <a16:creationId xmlns:a16="http://schemas.microsoft.com/office/drawing/2014/main" id="{339BAF1C-FFE9-4E3F-1507-16DA996B1B92}"/>
              </a:ext>
            </a:extLst>
          </p:cNvPr>
          <p:cNvSpPr txBox="1"/>
          <p:nvPr/>
        </p:nvSpPr>
        <p:spPr>
          <a:xfrm>
            <a:off x="196766" y="6759245"/>
            <a:ext cx="5074481" cy="2062103"/>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fi-FI" sz="1600">
                <a:cs typeface="Calibri"/>
              </a:rPr>
              <a:t>Toimialueen kuvauksessa näkyy automaattisesti kaikki kyseiseen toimialueeseen linkitetyt kuvaukset. </a:t>
            </a:r>
          </a:p>
          <a:p>
            <a:pPr marL="285750" indent="-285750">
              <a:buFont typeface="Arial"/>
              <a:buChar char="•"/>
            </a:pPr>
            <a:r>
              <a:rPr lang="fi-FI" sz="1600">
                <a:cs typeface="Calibri"/>
              </a:rPr>
              <a:t>Toimialan kuvaukseen saadaan näkymään erikseen siihen linkitetyt kriittiset, keskeneräiset, päivitettävät ja katselmoitavat kuvaukset.</a:t>
            </a:r>
          </a:p>
          <a:p>
            <a:pPr marL="285750" indent="-285750">
              <a:buFont typeface="Arial"/>
              <a:buChar char="•"/>
            </a:pPr>
            <a:r>
              <a:rPr lang="fi-FI" sz="1600">
                <a:cs typeface="Calibri"/>
              </a:rPr>
              <a:t>Kuukausipalaverissa voidaan ottaa yhdeksi kohdaksi käydä läpi toimenpiteitä vaativat kuvaukset ja niiden päivitysaikataulu</a:t>
            </a:r>
          </a:p>
        </p:txBody>
      </p:sp>
      <p:pic>
        <p:nvPicPr>
          <p:cNvPr id="29" name="Kuva 28">
            <a:extLst>
              <a:ext uri="{FF2B5EF4-FFF2-40B4-BE49-F238E27FC236}">
                <a16:creationId xmlns:a16="http://schemas.microsoft.com/office/drawing/2014/main" id="{EBE7B5FC-AEE0-FD9E-6C79-27BA00377E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405236" y="6070424"/>
            <a:ext cx="1002913" cy="311305"/>
          </a:xfrm>
          <a:prstGeom prst="rect">
            <a:avLst/>
          </a:prstGeom>
        </p:spPr>
      </p:pic>
      <p:pic>
        <p:nvPicPr>
          <p:cNvPr id="30" name="Kuva 29">
            <a:extLst>
              <a:ext uri="{FF2B5EF4-FFF2-40B4-BE49-F238E27FC236}">
                <a16:creationId xmlns:a16="http://schemas.microsoft.com/office/drawing/2014/main" id="{C1ED83A4-50D9-9F52-B5A0-E943CFE8B2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519469" y="6070424"/>
            <a:ext cx="1002913" cy="311305"/>
          </a:xfrm>
          <a:prstGeom prst="rect">
            <a:avLst/>
          </a:prstGeom>
        </p:spPr>
      </p:pic>
      <p:pic>
        <p:nvPicPr>
          <p:cNvPr id="31" name="Kuva 30">
            <a:extLst>
              <a:ext uri="{FF2B5EF4-FFF2-40B4-BE49-F238E27FC236}">
                <a16:creationId xmlns:a16="http://schemas.microsoft.com/office/drawing/2014/main" id="{76EB23AB-6577-0313-DABB-7C1183F2974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416533" y="5704713"/>
            <a:ext cx="1002913" cy="311305"/>
          </a:xfrm>
          <a:prstGeom prst="rect">
            <a:avLst/>
          </a:prstGeom>
        </p:spPr>
      </p:pic>
      <p:sp>
        <p:nvSpPr>
          <p:cNvPr id="12" name="Päivämäärän paikkamerkki 11">
            <a:extLst>
              <a:ext uri="{FF2B5EF4-FFF2-40B4-BE49-F238E27FC236}">
                <a16:creationId xmlns:a16="http://schemas.microsoft.com/office/drawing/2014/main" id="{5899777C-6C31-2069-4692-ABD912F55904}"/>
              </a:ext>
            </a:extLst>
          </p:cNvPr>
          <p:cNvSpPr>
            <a:spLocks noGrp="1"/>
          </p:cNvSpPr>
          <p:nvPr>
            <p:ph type="dt" sz="half" idx="10"/>
          </p:nvPr>
        </p:nvSpPr>
        <p:spPr>
          <a:xfrm>
            <a:off x="5808497" y="9955628"/>
            <a:ext cx="2133600" cy="365125"/>
          </a:xfrm>
        </p:spPr>
        <p:txBody>
          <a:bodyPr/>
          <a:lstStyle/>
          <a:p>
            <a:fld id="{25697799-6375-4525-9A4C-08F81400D47E}" type="datetime1">
              <a:rPr lang="en-US" smtClean="0"/>
              <a:t>1/24/2025</a:t>
            </a:fld>
            <a:endParaRPr lang="en-US"/>
          </a:p>
        </p:txBody>
      </p:sp>
      <p:sp>
        <p:nvSpPr>
          <p:cNvPr id="13" name="Dian numeron paikkamerkki 12">
            <a:extLst>
              <a:ext uri="{FF2B5EF4-FFF2-40B4-BE49-F238E27FC236}">
                <a16:creationId xmlns:a16="http://schemas.microsoft.com/office/drawing/2014/main" id="{F0AEE743-5DD0-6F97-4624-B812E9A410D8}"/>
              </a:ext>
            </a:extLst>
          </p:cNvPr>
          <p:cNvSpPr>
            <a:spLocks noGrp="1"/>
          </p:cNvSpPr>
          <p:nvPr>
            <p:ph type="sldNum" sz="quarter" idx="12"/>
          </p:nvPr>
        </p:nvSpPr>
        <p:spPr>
          <a:xfrm>
            <a:off x="16015702" y="9877743"/>
            <a:ext cx="2133600" cy="365125"/>
          </a:xfrm>
        </p:spPr>
        <p:txBody>
          <a:bodyPr/>
          <a:lstStyle/>
          <a:p>
            <a:fld id="{B6F15528-21DE-4FAA-801E-634DDDAF4B2B}" type="slidenum">
              <a:rPr lang="en-US" smtClean="0"/>
              <a:pPr/>
              <a:t>20</a:t>
            </a:fld>
            <a:endParaRPr lang="en-US"/>
          </a:p>
        </p:txBody>
      </p:sp>
      <p:sp>
        <p:nvSpPr>
          <p:cNvPr id="6" name="Suorakulmio 5">
            <a:extLst>
              <a:ext uri="{FF2B5EF4-FFF2-40B4-BE49-F238E27FC236}">
                <a16:creationId xmlns:a16="http://schemas.microsoft.com/office/drawing/2014/main" id="{89BF73DE-7CC0-A767-2C2F-E76F6DD7FF53}"/>
              </a:ext>
            </a:extLst>
          </p:cNvPr>
          <p:cNvSpPr/>
          <p:nvPr/>
        </p:nvSpPr>
        <p:spPr>
          <a:xfrm>
            <a:off x="12419171" y="773470"/>
            <a:ext cx="3981153" cy="584775"/>
          </a:xfrm>
          <a:prstGeom prst="rect">
            <a:avLst/>
          </a:prstGeom>
          <a:noFill/>
        </p:spPr>
        <p:txBody>
          <a:bodyPr wrap="none" lIns="91440" tIns="45720" rIns="91440" bIns="45720">
            <a:spAutoFit/>
          </a:bodyPr>
          <a:lstStyle/>
          <a:p>
            <a:pPr algn="ctr"/>
            <a:r>
              <a:rPr lang="fi-FI" sz="3200" b="1" cap="none" spc="0">
                <a:ln w="22225">
                  <a:solidFill>
                    <a:schemeClr val="accent2"/>
                  </a:solidFill>
                  <a:prstDash val="solid"/>
                </a:ln>
                <a:effectLst/>
              </a:rPr>
              <a:t>Tulevaisuuslautakunta</a:t>
            </a:r>
          </a:p>
        </p:txBody>
      </p:sp>
      <p:pic>
        <p:nvPicPr>
          <p:cNvPr id="38" name="Kuva 37">
            <a:extLst>
              <a:ext uri="{FF2B5EF4-FFF2-40B4-BE49-F238E27FC236}">
                <a16:creationId xmlns:a16="http://schemas.microsoft.com/office/drawing/2014/main" id="{4BBEDDED-E398-168A-E8B9-7B33D99290E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458455" y="7953333"/>
            <a:ext cx="5972175" cy="2106972"/>
          </a:xfrm>
          <a:prstGeom prst="rect">
            <a:avLst/>
          </a:prstGeom>
        </p:spPr>
      </p:pic>
      <p:sp>
        <p:nvSpPr>
          <p:cNvPr id="39" name="Suorakulmio 38">
            <a:extLst>
              <a:ext uri="{FF2B5EF4-FFF2-40B4-BE49-F238E27FC236}">
                <a16:creationId xmlns:a16="http://schemas.microsoft.com/office/drawing/2014/main" id="{DAF1D160-6080-A121-9841-8CC2BF7D5FB9}"/>
              </a:ext>
            </a:extLst>
          </p:cNvPr>
          <p:cNvSpPr/>
          <p:nvPr/>
        </p:nvSpPr>
        <p:spPr>
          <a:xfrm rot="750589">
            <a:off x="15265495" y="6545685"/>
            <a:ext cx="2800382" cy="1077218"/>
          </a:xfrm>
          <a:prstGeom prst="rect">
            <a:avLst/>
          </a:prstGeom>
          <a:noFill/>
        </p:spPr>
        <p:txBody>
          <a:bodyPr wrap="none" lIns="91440" tIns="45720" rIns="91440" bIns="45720">
            <a:spAutoFit/>
          </a:bodyPr>
          <a:lstStyle/>
          <a:p>
            <a:pPr algn="ctr"/>
            <a:r>
              <a:rPr lang="fi-FI" sz="3200" b="1" cap="none" spc="0" err="1">
                <a:ln w="22225">
                  <a:solidFill>
                    <a:schemeClr val="accent2"/>
                  </a:solidFill>
                  <a:prstDash val="solid"/>
                </a:ln>
                <a:solidFill>
                  <a:schemeClr val="accent2">
                    <a:lumMod val="40000"/>
                    <a:lumOff val="60000"/>
                  </a:schemeClr>
                </a:solidFill>
                <a:effectLst/>
              </a:rPr>
              <a:t>Incoming</a:t>
            </a:r>
            <a:r>
              <a:rPr lang="fi-FI" sz="3200" b="1" cap="none" spc="0">
                <a:ln w="22225">
                  <a:solidFill>
                    <a:schemeClr val="accent2"/>
                  </a:solidFill>
                  <a:prstDash val="solid"/>
                </a:ln>
                <a:solidFill>
                  <a:schemeClr val="accent2">
                    <a:lumMod val="40000"/>
                    <a:lumOff val="60000"/>
                  </a:schemeClr>
                </a:solidFill>
                <a:effectLst/>
              </a:rPr>
              <a:t> linkit </a:t>
            </a:r>
          </a:p>
          <a:p>
            <a:pPr algn="ctr"/>
            <a:r>
              <a:rPr lang="fi-FI" sz="3200" b="1" cap="none" spc="0">
                <a:ln w="22225">
                  <a:solidFill>
                    <a:schemeClr val="accent2"/>
                  </a:solidFill>
                  <a:prstDash val="solid"/>
                </a:ln>
                <a:solidFill>
                  <a:schemeClr val="accent2">
                    <a:lumMod val="40000"/>
                    <a:lumOff val="60000"/>
                  </a:schemeClr>
                </a:solidFill>
                <a:effectLst/>
              </a:rPr>
              <a:t>elementeittäin</a:t>
            </a:r>
          </a:p>
        </p:txBody>
      </p:sp>
      <p:sp>
        <p:nvSpPr>
          <p:cNvPr id="40" name="Tähti: 8-sakarainen 39">
            <a:extLst>
              <a:ext uri="{FF2B5EF4-FFF2-40B4-BE49-F238E27FC236}">
                <a16:creationId xmlns:a16="http://schemas.microsoft.com/office/drawing/2014/main" id="{67631BC3-01F0-FDAB-7E3E-01A4130A88C5}"/>
              </a:ext>
            </a:extLst>
          </p:cNvPr>
          <p:cNvSpPr/>
          <p:nvPr/>
        </p:nvSpPr>
        <p:spPr>
          <a:xfrm>
            <a:off x="219815" y="7844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22" name="Kuva 21">
            <a:extLst>
              <a:ext uri="{FF2B5EF4-FFF2-40B4-BE49-F238E27FC236}">
                <a16:creationId xmlns:a16="http://schemas.microsoft.com/office/drawing/2014/main" id="{E7B7E7AD-478C-4D5B-72DC-1D6DBEEAE3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7278" y="1478118"/>
            <a:ext cx="11040428" cy="5049498"/>
          </a:xfrm>
          <a:prstGeom prst="rect">
            <a:avLst/>
          </a:prstGeom>
        </p:spPr>
      </p:pic>
      <p:grpSp>
        <p:nvGrpSpPr>
          <p:cNvPr id="2" name="Group 2">
            <a:extLst>
              <a:ext uri="{C183D7F6-B498-43B3-948B-1728B52AA6E4}">
                <adec:decorative xmlns:adec="http://schemas.microsoft.com/office/drawing/2017/decorative" val="1"/>
              </a:ext>
            </a:extLst>
          </p:cNvPr>
          <p:cNvGrpSpPr/>
          <p:nvPr/>
        </p:nvGrpSpPr>
        <p:grpSpPr>
          <a:xfrm>
            <a:off x="0" y="-134924"/>
            <a:ext cx="18288000" cy="144253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518962" y="77559"/>
            <a:ext cx="941197" cy="104083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882667" y="280313"/>
            <a:ext cx="16376633" cy="833562"/>
          </a:xfrm>
          <a:prstGeom prst="rect">
            <a:avLst/>
          </a:prstGeom>
        </p:spPr>
        <p:txBody>
          <a:bodyPr lIns="0" tIns="0" rIns="0" bIns="0" rtlCol="0" anchor="t">
            <a:spAutoFit/>
          </a:bodyPr>
          <a:lstStyle/>
          <a:p>
            <a:pPr marL="0" lvl="0" indent="0" algn="ctr">
              <a:lnSpc>
                <a:spcPts val="6527"/>
              </a:lnSpc>
              <a:spcBef>
                <a:spcPct val="0"/>
              </a:spcBef>
            </a:pPr>
            <a:r>
              <a:rPr lang="en-US" sz="6350">
                <a:solidFill>
                  <a:srgbClr val="0165B0"/>
                </a:solidFill>
                <a:latin typeface="Montserrat Bold"/>
              </a:rPr>
              <a:t>TULOSALUE</a:t>
            </a:r>
          </a:p>
        </p:txBody>
      </p:sp>
      <p:grpSp>
        <p:nvGrpSpPr>
          <p:cNvPr id="7" name="Group 7">
            <a:extLst>
              <a:ext uri="{FF2B5EF4-FFF2-40B4-BE49-F238E27FC236}">
                <a16:creationId xmlns:a16="http://schemas.microsoft.com/office/drawing/2014/main" id="{DCBAB022-5B01-2AA2-DCE1-31325FF2A97A}"/>
              </a:ext>
              <a:ext uri="{C183D7F6-B498-43B3-948B-1728B52AA6E4}">
                <adec:decorative xmlns:adec="http://schemas.microsoft.com/office/drawing/2017/decorative" val="1"/>
              </a:ext>
            </a:extLst>
          </p:cNvPr>
          <p:cNvGrpSpPr/>
          <p:nvPr/>
        </p:nvGrpSpPr>
        <p:grpSpPr>
          <a:xfrm>
            <a:off x="2061882" y="3177907"/>
            <a:ext cx="1346694" cy="646139"/>
            <a:chOff x="0" y="-14859"/>
            <a:chExt cx="547484" cy="262758"/>
          </a:xfrm>
        </p:grpSpPr>
        <p:sp>
          <p:nvSpPr>
            <p:cNvPr id="12" name="Freeform 8">
              <a:extLst>
                <a:ext uri="{FF2B5EF4-FFF2-40B4-BE49-F238E27FC236}">
                  <a16:creationId xmlns:a16="http://schemas.microsoft.com/office/drawing/2014/main" id="{CB03328D-9337-4D42-82FC-38CC40A46DD7}"/>
                </a:ext>
              </a:extLst>
            </p:cNvPr>
            <p:cNvSpPr/>
            <p:nvPr/>
          </p:nvSpPr>
          <p:spPr>
            <a:xfrm>
              <a:off x="0" y="0"/>
              <a:ext cx="547484" cy="247899"/>
            </a:xfrm>
            <a:custGeom>
              <a:avLst/>
              <a:gdLst/>
              <a:ahLst/>
              <a:cxnLst/>
              <a:rect l="l" t="t" r="r" b="b"/>
              <a:pathLst>
                <a:path w="547484" h="247899">
                  <a:moveTo>
                    <a:pt x="273742" y="0"/>
                  </a:moveTo>
                  <a:cubicBezTo>
                    <a:pt x="122558" y="0"/>
                    <a:pt x="0" y="55494"/>
                    <a:pt x="0" y="123950"/>
                  </a:cubicBezTo>
                  <a:cubicBezTo>
                    <a:pt x="0" y="192405"/>
                    <a:pt x="122558" y="247899"/>
                    <a:pt x="273742" y="247899"/>
                  </a:cubicBezTo>
                  <a:cubicBezTo>
                    <a:pt x="424925" y="247899"/>
                    <a:pt x="547484" y="192405"/>
                    <a:pt x="547484" y="123950"/>
                  </a:cubicBezTo>
                  <a:cubicBezTo>
                    <a:pt x="547484" y="55494"/>
                    <a:pt x="424925" y="0"/>
                    <a:pt x="273742" y="0"/>
                  </a:cubicBezTo>
                  <a:close/>
                </a:path>
              </a:pathLst>
            </a:custGeom>
            <a:solidFill>
              <a:srgbClr val="000000">
                <a:alpha val="0"/>
              </a:srgbClr>
            </a:solidFill>
            <a:ln w="123825" cap="sq">
              <a:solidFill>
                <a:srgbClr val="C84717"/>
              </a:solidFill>
              <a:prstDash val="solid"/>
              <a:miter/>
            </a:ln>
          </p:spPr>
          <p:txBody>
            <a:bodyPr/>
            <a:lstStyle/>
            <a:p>
              <a:endParaRPr lang="fi-FI"/>
            </a:p>
          </p:txBody>
        </p:sp>
        <p:sp>
          <p:nvSpPr>
            <p:cNvPr id="13" name="TextBox 9">
              <a:extLst>
                <a:ext uri="{FF2B5EF4-FFF2-40B4-BE49-F238E27FC236}">
                  <a16:creationId xmlns:a16="http://schemas.microsoft.com/office/drawing/2014/main" id="{90541EAC-7008-4C00-2B8B-DD5BC7D17D9B}"/>
                </a:ext>
              </a:extLst>
            </p:cNvPr>
            <p:cNvSpPr txBox="1"/>
            <p:nvPr/>
          </p:nvSpPr>
          <p:spPr>
            <a:xfrm>
              <a:off x="51327" y="-14859"/>
              <a:ext cx="444830" cy="239518"/>
            </a:xfrm>
            <a:prstGeom prst="rect">
              <a:avLst/>
            </a:prstGeom>
          </p:spPr>
          <p:txBody>
            <a:bodyPr lIns="50800" tIns="50800" rIns="50800" bIns="50800" rtlCol="0" anchor="ctr"/>
            <a:lstStyle/>
            <a:p>
              <a:pPr algn="ctr">
                <a:lnSpc>
                  <a:spcPts val="2659"/>
                </a:lnSpc>
              </a:pPr>
              <a:endParaRPr/>
            </a:p>
          </p:txBody>
        </p:sp>
      </p:grpSp>
      <p:graphicFrame>
        <p:nvGraphicFramePr>
          <p:cNvPr id="15" name="Taulukko 14">
            <a:extLst>
              <a:ext uri="{FF2B5EF4-FFF2-40B4-BE49-F238E27FC236}">
                <a16:creationId xmlns:a16="http://schemas.microsoft.com/office/drawing/2014/main" id="{BA95B6D8-B771-40F3-7A2F-2D1FE43AD4A8}"/>
              </a:ext>
            </a:extLst>
          </p:cNvPr>
          <p:cNvGraphicFramePr>
            <a:graphicFrameLocks noGrp="1"/>
          </p:cNvGraphicFramePr>
          <p:nvPr>
            <p:extLst>
              <p:ext uri="{D42A27DB-BD31-4B8C-83A1-F6EECF244321}">
                <p14:modId xmlns:p14="http://schemas.microsoft.com/office/powerpoint/2010/main" val="1033733473"/>
              </p:ext>
            </p:extLst>
          </p:nvPr>
        </p:nvGraphicFramePr>
        <p:xfrm>
          <a:off x="12470295" y="1120518"/>
          <a:ext cx="5619518" cy="2885440"/>
        </p:xfrm>
        <a:graphic>
          <a:graphicData uri="http://schemas.openxmlformats.org/drawingml/2006/table">
            <a:tbl>
              <a:tblPr firstRow="1" bandRow="1">
                <a:tableStyleId>{5C22544A-7EE6-4342-B048-85BDC9FD1C3A}</a:tableStyleId>
              </a:tblPr>
              <a:tblGrid>
                <a:gridCol w="2004115">
                  <a:extLst>
                    <a:ext uri="{9D8B030D-6E8A-4147-A177-3AD203B41FA5}">
                      <a16:colId xmlns:a16="http://schemas.microsoft.com/office/drawing/2014/main" val="3070728972"/>
                    </a:ext>
                  </a:extLst>
                </a:gridCol>
                <a:gridCol w="3615403">
                  <a:extLst>
                    <a:ext uri="{9D8B030D-6E8A-4147-A177-3AD203B41FA5}">
                      <a16:colId xmlns:a16="http://schemas.microsoft.com/office/drawing/2014/main" val="882036348"/>
                    </a:ext>
                  </a:extLst>
                </a:gridCol>
              </a:tblGrid>
              <a:tr h="370840">
                <a:tc>
                  <a:txBody>
                    <a:bodyPr/>
                    <a:lstStyle/>
                    <a:p>
                      <a:r>
                        <a:rPr lang="fi-FI"/>
                        <a:t>Perustiedot</a:t>
                      </a:r>
                    </a:p>
                  </a:txBody>
                  <a:tcPr/>
                </a:tc>
                <a:tc>
                  <a:txBody>
                    <a:bodyPr/>
                    <a:lstStyle/>
                    <a:p>
                      <a:r>
                        <a:rPr lang="fi-FI"/>
                        <a:t>Vastaus</a:t>
                      </a:r>
                    </a:p>
                  </a:txBody>
                  <a:tcPr/>
                </a:tc>
                <a:extLst>
                  <a:ext uri="{0D108BD9-81ED-4DB2-BD59-A6C34878D82A}">
                    <a16:rowId xmlns:a16="http://schemas.microsoft.com/office/drawing/2014/main" val="4116960049"/>
                  </a:ext>
                </a:extLst>
              </a:tr>
              <a:tr h="370840">
                <a:tc>
                  <a:txBody>
                    <a:bodyPr/>
                    <a:lstStyle/>
                    <a:p>
                      <a:r>
                        <a:rPr lang="fi-FI" sz="1600"/>
                        <a:t>Toimiala</a:t>
                      </a:r>
                    </a:p>
                  </a:txBody>
                  <a:tcPr/>
                </a:tc>
                <a:tc>
                  <a:txBody>
                    <a:bodyPr/>
                    <a:lstStyle/>
                    <a:p>
                      <a:r>
                        <a:rPr lang="fi-FI" sz="1600"/>
                        <a:t>Tulevaisuuslautakunta</a:t>
                      </a:r>
                    </a:p>
                  </a:txBody>
                  <a:tcPr/>
                </a:tc>
                <a:extLst>
                  <a:ext uri="{0D108BD9-81ED-4DB2-BD59-A6C34878D82A}">
                    <a16:rowId xmlns:a16="http://schemas.microsoft.com/office/drawing/2014/main" val="1744267226"/>
                  </a:ext>
                </a:extLst>
              </a:tr>
              <a:tr h="370840">
                <a:tc>
                  <a:txBody>
                    <a:bodyPr/>
                    <a:lstStyle/>
                    <a:p>
                      <a:r>
                        <a:rPr lang="fi-FI" sz="1600"/>
                        <a:t>Tulosalue</a:t>
                      </a:r>
                    </a:p>
                  </a:txBody>
                  <a:tcPr/>
                </a:tc>
                <a:tc>
                  <a:txBody>
                    <a:bodyPr/>
                    <a:lstStyle/>
                    <a:p>
                      <a:r>
                        <a:rPr lang="fi-FI" sz="1600"/>
                        <a:t>Kulttuuripalvelut</a:t>
                      </a:r>
                    </a:p>
                  </a:txBody>
                  <a:tcPr/>
                </a:tc>
                <a:extLst>
                  <a:ext uri="{0D108BD9-81ED-4DB2-BD59-A6C34878D82A}">
                    <a16:rowId xmlns:a16="http://schemas.microsoft.com/office/drawing/2014/main" val="202490880"/>
                  </a:ext>
                </a:extLst>
              </a:tr>
              <a:tr h="370840">
                <a:tc>
                  <a:txBody>
                    <a:bodyPr/>
                    <a:lstStyle/>
                    <a:p>
                      <a:r>
                        <a:rPr lang="fi-FI" sz="1600"/>
                        <a:t>Tulosyksikkö</a:t>
                      </a:r>
                    </a:p>
                  </a:txBody>
                  <a:tcPr/>
                </a:tc>
                <a:tc>
                  <a:txBody>
                    <a:bodyPr/>
                    <a:lstStyle/>
                    <a:p>
                      <a:r>
                        <a:rPr lang="fi-FI" sz="1600"/>
                        <a:t>-</a:t>
                      </a:r>
                    </a:p>
                  </a:txBody>
                  <a:tcPr/>
                </a:tc>
                <a:extLst>
                  <a:ext uri="{0D108BD9-81ED-4DB2-BD59-A6C34878D82A}">
                    <a16:rowId xmlns:a16="http://schemas.microsoft.com/office/drawing/2014/main" val="1745137442"/>
                  </a:ext>
                </a:extLst>
              </a:tr>
              <a:tr h="370840">
                <a:tc>
                  <a:txBody>
                    <a:bodyPr/>
                    <a:lstStyle/>
                    <a:p>
                      <a:r>
                        <a:rPr lang="fi-FI" sz="1600"/>
                        <a:t>Vastuullinen viranhaltija</a:t>
                      </a:r>
                    </a:p>
                  </a:txBody>
                  <a:tcPr/>
                </a:tc>
                <a:tc>
                  <a:txBody>
                    <a:bodyPr/>
                    <a:lstStyle/>
                    <a:p>
                      <a:r>
                        <a:rPr lang="fi-FI" sz="1600"/>
                        <a:t>Kulttuuripalvelupäällikkö</a:t>
                      </a:r>
                    </a:p>
                  </a:txBody>
                  <a:tcPr/>
                </a:tc>
                <a:extLst>
                  <a:ext uri="{0D108BD9-81ED-4DB2-BD59-A6C34878D82A}">
                    <a16:rowId xmlns:a16="http://schemas.microsoft.com/office/drawing/2014/main" val="216885867"/>
                  </a:ext>
                </a:extLst>
              </a:tr>
              <a:tr h="370839">
                <a:tc>
                  <a:txBody>
                    <a:bodyPr/>
                    <a:lstStyle/>
                    <a:p>
                      <a:pPr lvl="0">
                        <a:buNone/>
                      </a:pPr>
                      <a:r>
                        <a:rPr lang="fi-FI" sz="1600"/>
                        <a:t>Tehtävien ja vastuiden kuvaus</a:t>
                      </a:r>
                    </a:p>
                  </a:txBody>
                  <a:tcPr/>
                </a:tc>
                <a:tc>
                  <a:txBody>
                    <a:bodyPr/>
                    <a:lstStyle/>
                    <a:p>
                      <a:pPr lvl="0">
                        <a:buNone/>
                      </a:pPr>
                      <a:r>
                        <a:rPr lang="fi-FI" sz="1600"/>
                        <a:t>Kulttuuripalvelut vastaa kirjaston, museon ja tapahtumatalon toiminnasta …...</a:t>
                      </a:r>
                    </a:p>
                  </a:txBody>
                  <a:tcPr/>
                </a:tc>
                <a:extLst>
                  <a:ext uri="{0D108BD9-81ED-4DB2-BD59-A6C34878D82A}">
                    <a16:rowId xmlns:a16="http://schemas.microsoft.com/office/drawing/2014/main" val="3119360840"/>
                  </a:ext>
                </a:extLst>
              </a:tr>
            </a:tbl>
          </a:graphicData>
        </a:graphic>
      </p:graphicFrame>
      <p:graphicFrame>
        <p:nvGraphicFramePr>
          <p:cNvPr id="18" name="Taulukko 17">
            <a:extLst>
              <a:ext uri="{FF2B5EF4-FFF2-40B4-BE49-F238E27FC236}">
                <a16:creationId xmlns:a16="http://schemas.microsoft.com/office/drawing/2014/main" id="{E3475DF7-8308-6195-B9D1-53A8FA39A71B}"/>
              </a:ext>
            </a:extLst>
          </p:cNvPr>
          <p:cNvGraphicFramePr>
            <a:graphicFrameLocks noGrp="1"/>
          </p:cNvGraphicFramePr>
          <p:nvPr>
            <p:extLst>
              <p:ext uri="{D42A27DB-BD31-4B8C-83A1-F6EECF244321}">
                <p14:modId xmlns:p14="http://schemas.microsoft.com/office/powerpoint/2010/main" val="1895273177"/>
              </p:ext>
            </p:extLst>
          </p:nvPr>
        </p:nvGraphicFramePr>
        <p:xfrm>
          <a:off x="12498098" y="4057903"/>
          <a:ext cx="5623251" cy="4866640"/>
        </p:xfrm>
        <a:graphic>
          <a:graphicData uri="http://schemas.openxmlformats.org/drawingml/2006/table">
            <a:tbl>
              <a:tblPr firstRow="1" bandRow="1">
                <a:tableStyleId>{5C22544A-7EE6-4342-B048-85BDC9FD1C3A}</a:tableStyleId>
              </a:tblPr>
              <a:tblGrid>
                <a:gridCol w="1779971">
                  <a:extLst>
                    <a:ext uri="{9D8B030D-6E8A-4147-A177-3AD203B41FA5}">
                      <a16:colId xmlns:a16="http://schemas.microsoft.com/office/drawing/2014/main" val="3070728972"/>
                    </a:ext>
                  </a:extLst>
                </a:gridCol>
                <a:gridCol w="3843280">
                  <a:extLst>
                    <a:ext uri="{9D8B030D-6E8A-4147-A177-3AD203B41FA5}">
                      <a16:colId xmlns:a16="http://schemas.microsoft.com/office/drawing/2014/main" val="882036348"/>
                    </a:ext>
                  </a:extLst>
                </a:gridCol>
              </a:tblGrid>
              <a:tr h="370840">
                <a:tc>
                  <a:txBody>
                    <a:bodyPr/>
                    <a:lstStyle/>
                    <a:p>
                      <a:r>
                        <a:rPr lang="fi-FI" sz="1600"/>
                        <a:t>Liittyvät tiedonhallintamallin elementit</a:t>
                      </a:r>
                    </a:p>
                  </a:txBody>
                  <a:tcPr/>
                </a:tc>
                <a:tc>
                  <a:txBody>
                    <a:bodyPr/>
                    <a:lstStyle/>
                    <a:p>
                      <a:r>
                        <a:rPr lang="fi-FI" sz="1600"/>
                        <a:t>Automaattisesti päivittyvä linkki, tässä näkyy ne kuvaukset, joihin tämä toimiala on linkitetty</a:t>
                      </a:r>
                    </a:p>
                  </a:txBody>
                  <a:tcPr/>
                </a:tc>
                <a:extLst>
                  <a:ext uri="{0D108BD9-81ED-4DB2-BD59-A6C34878D82A}">
                    <a16:rowId xmlns:a16="http://schemas.microsoft.com/office/drawing/2014/main" val="4116960049"/>
                  </a:ext>
                </a:extLst>
              </a:tr>
              <a:tr h="370840">
                <a:tc>
                  <a:txBody>
                    <a:bodyPr/>
                    <a:lstStyle/>
                    <a:p>
                      <a:r>
                        <a:rPr lang="fi-FI" sz="1600"/>
                        <a:t>Prosessit</a:t>
                      </a:r>
                    </a:p>
                  </a:txBody>
                  <a:tcPr/>
                </a:tc>
                <a:tc>
                  <a:txBody>
                    <a:bodyPr/>
                    <a:lstStyle/>
                    <a:p>
                      <a:endParaRPr lang="fi-FI" sz="1600"/>
                    </a:p>
                  </a:txBody>
                  <a:tcPr/>
                </a:tc>
                <a:extLst>
                  <a:ext uri="{0D108BD9-81ED-4DB2-BD59-A6C34878D82A}">
                    <a16:rowId xmlns:a16="http://schemas.microsoft.com/office/drawing/2014/main" val="2530222952"/>
                  </a:ext>
                </a:extLst>
              </a:tr>
              <a:tr h="370840">
                <a:tc>
                  <a:txBody>
                    <a:bodyPr/>
                    <a:lstStyle/>
                    <a:p>
                      <a:r>
                        <a:rPr lang="fi-FI" sz="1600"/>
                        <a:t>Sovellukset</a:t>
                      </a:r>
                    </a:p>
                  </a:txBody>
                  <a:tcPr/>
                </a:tc>
                <a:tc>
                  <a:txBody>
                    <a:bodyPr/>
                    <a:lstStyle/>
                    <a:p>
                      <a:endParaRPr lang="fi-FI" sz="1600"/>
                    </a:p>
                  </a:txBody>
                  <a:tcPr/>
                </a:tc>
                <a:extLst>
                  <a:ext uri="{0D108BD9-81ED-4DB2-BD59-A6C34878D82A}">
                    <a16:rowId xmlns:a16="http://schemas.microsoft.com/office/drawing/2014/main" val="1744267226"/>
                  </a:ext>
                </a:extLst>
              </a:tr>
              <a:tr h="370840">
                <a:tc>
                  <a:txBody>
                    <a:bodyPr/>
                    <a:lstStyle/>
                    <a:p>
                      <a:r>
                        <a:rPr lang="fi-FI" sz="1600"/>
                        <a:t>Tietovarannot</a:t>
                      </a:r>
                    </a:p>
                  </a:txBody>
                  <a:tcPr/>
                </a:tc>
                <a:tc>
                  <a:txBody>
                    <a:bodyPr/>
                    <a:lstStyle/>
                    <a:p>
                      <a:endParaRPr lang="fi-FI" sz="1600"/>
                    </a:p>
                  </a:txBody>
                  <a:tcPr/>
                </a:tc>
                <a:extLst>
                  <a:ext uri="{0D108BD9-81ED-4DB2-BD59-A6C34878D82A}">
                    <a16:rowId xmlns:a16="http://schemas.microsoft.com/office/drawing/2014/main" val="202490880"/>
                  </a:ext>
                </a:extLst>
              </a:tr>
              <a:tr h="370840">
                <a:tc>
                  <a:txBody>
                    <a:bodyPr/>
                    <a:lstStyle/>
                    <a:p>
                      <a:r>
                        <a:rPr lang="fi-FI" sz="1600"/>
                        <a:t>Tietoaineistot</a:t>
                      </a:r>
                    </a:p>
                  </a:txBody>
                  <a:tcPr/>
                </a:tc>
                <a:tc>
                  <a:txBody>
                    <a:bodyPr/>
                    <a:lstStyle/>
                    <a:p>
                      <a:endParaRPr lang="fi-FI" sz="1600"/>
                    </a:p>
                  </a:txBody>
                  <a:tcPr/>
                </a:tc>
                <a:extLst>
                  <a:ext uri="{0D108BD9-81ED-4DB2-BD59-A6C34878D82A}">
                    <a16:rowId xmlns:a16="http://schemas.microsoft.com/office/drawing/2014/main" val="1745137442"/>
                  </a:ext>
                </a:extLst>
              </a:tr>
              <a:tr h="370840">
                <a:tc>
                  <a:txBody>
                    <a:bodyPr/>
                    <a:lstStyle/>
                    <a:p>
                      <a:r>
                        <a:rPr lang="fi-FI" sz="1600"/>
                        <a:t>Tietosuojakuvaukset</a:t>
                      </a:r>
                    </a:p>
                  </a:txBody>
                  <a:tcPr/>
                </a:tc>
                <a:tc>
                  <a:txBody>
                    <a:bodyPr/>
                    <a:lstStyle/>
                    <a:p>
                      <a:endParaRPr lang="fi-FI" sz="1600"/>
                    </a:p>
                  </a:txBody>
                  <a:tcPr/>
                </a:tc>
                <a:extLst>
                  <a:ext uri="{0D108BD9-81ED-4DB2-BD59-A6C34878D82A}">
                    <a16:rowId xmlns:a16="http://schemas.microsoft.com/office/drawing/2014/main" val="216885867"/>
                  </a:ext>
                </a:extLst>
              </a:tr>
              <a:tr h="370840">
                <a:tc>
                  <a:txBody>
                    <a:bodyPr/>
                    <a:lstStyle/>
                    <a:p>
                      <a:r>
                        <a:rPr lang="fi-FI" sz="1600"/>
                        <a:t>Muutosvaikutusten arvioinnit</a:t>
                      </a:r>
                    </a:p>
                  </a:txBody>
                  <a:tcPr/>
                </a:tc>
                <a:tc>
                  <a:txBody>
                    <a:bodyPr/>
                    <a:lstStyle/>
                    <a:p>
                      <a:endParaRPr lang="fi-FI" sz="1600"/>
                    </a:p>
                  </a:txBody>
                  <a:tcPr/>
                </a:tc>
                <a:extLst>
                  <a:ext uri="{0D108BD9-81ED-4DB2-BD59-A6C34878D82A}">
                    <a16:rowId xmlns:a16="http://schemas.microsoft.com/office/drawing/2014/main" val="571040596"/>
                  </a:ext>
                </a:extLst>
              </a:tr>
              <a:tr h="370839">
                <a:tc>
                  <a:txBody>
                    <a:bodyPr/>
                    <a:lstStyle/>
                    <a:p>
                      <a:pPr lvl="0">
                        <a:buNone/>
                      </a:pPr>
                      <a:r>
                        <a:rPr lang="fi-FI" sz="1600" err="1"/>
                        <a:t>Tietoturva-ja</a:t>
                      </a:r>
                      <a:r>
                        <a:rPr lang="fi-FI" sz="1600"/>
                        <a:t> tietosuoja-arvioinnit</a:t>
                      </a:r>
                    </a:p>
                  </a:txBody>
                  <a:tcPr/>
                </a:tc>
                <a:tc>
                  <a:txBody>
                    <a:bodyPr/>
                    <a:lstStyle/>
                    <a:p>
                      <a:pPr lvl="0">
                        <a:buNone/>
                      </a:pPr>
                      <a:endParaRPr lang="fi-FI" sz="1600"/>
                    </a:p>
                  </a:txBody>
                  <a:tcPr/>
                </a:tc>
                <a:extLst>
                  <a:ext uri="{0D108BD9-81ED-4DB2-BD59-A6C34878D82A}">
                    <a16:rowId xmlns:a16="http://schemas.microsoft.com/office/drawing/2014/main" val="3107322119"/>
                  </a:ext>
                </a:extLst>
              </a:tr>
              <a:tr h="370838">
                <a:tc>
                  <a:txBody>
                    <a:bodyPr/>
                    <a:lstStyle/>
                    <a:p>
                      <a:pPr lvl="0">
                        <a:buNone/>
                      </a:pPr>
                      <a:r>
                        <a:rPr lang="fi-FI" sz="1600"/>
                        <a:t>Raportit (loukkaus, auditointi...)</a:t>
                      </a:r>
                    </a:p>
                  </a:txBody>
                  <a:tcPr/>
                </a:tc>
                <a:tc>
                  <a:txBody>
                    <a:bodyPr/>
                    <a:lstStyle/>
                    <a:p>
                      <a:pPr lvl="0">
                        <a:buNone/>
                      </a:pPr>
                      <a:endParaRPr lang="fi-FI" sz="1600"/>
                    </a:p>
                  </a:txBody>
                  <a:tcPr/>
                </a:tc>
                <a:extLst>
                  <a:ext uri="{0D108BD9-81ED-4DB2-BD59-A6C34878D82A}">
                    <a16:rowId xmlns:a16="http://schemas.microsoft.com/office/drawing/2014/main" val="2992473392"/>
                  </a:ext>
                </a:extLst>
              </a:tr>
            </a:tbl>
          </a:graphicData>
        </a:graphic>
      </p:graphicFrame>
      <p:pic>
        <p:nvPicPr>
          <p:cNvPr id="20" name="Kuva 19">
            <a:extLst>
              <a:ext uri="{FF2B5EF4-FFF2-40B4-BE49-F238E27FC236}">
                <a16:creationId xmlns:a16="http://schemas.microsoft.com/office/drawing/2014/main" id="{C4AAF554-5F72-04DE-9589-ABFA5618E7B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311937" y="4898579"/>
            <a:ext cx="1002913" cy="311305"/>
          </a:xfrm>
          <a:prstGeom prst="rect">
            <a:avLst/>
          </a:prstGeom>
        </p:spPr>
      </p:pic>
      <p:pic>
        <p:nvPicPr>
          <p:cNvPr id="24" name="Kuva 23">
            <a:extLst>
              <a:ext uri="{FF2B5EF4-FFF2-40B4-BE49-F238E27FC236}">
                <a16:creationId xmlns:a16="http://schemas.microsoft.com/office/drawing/2014/main" id="{550AF732-FD3A-3F7F-692E-16A49BBCEA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311937" y="5288872"/>
            <a:ext cx="1002913" cy="311305"/>
          </a:xfrm>
          <a:prstGeom prst="rect">
            <a:avLst/>
          </a:prstGeom>
        </p:spPr>
      </p:pic>
      <p:pic>
        <p:nvPicPr>
          <p:cNvPr id="26" name="Kuva 25">
            <a:extLst>
              <a:ext uri="{FF2B5EF4-FFF2-40B4-BE49-F238E27FC236}">
                <a16:creationId xmlns:a16="http://schemas.microsoft.com/office/drawing/2014/main" id="{4463F915-EC5B-CEB0-91CB-6DAA7FBC2537}"/>
              </a:ext>
              <a:ext uri="{C183D7F6-B498-43B3-948B-1728B52AA6E4}">
                <adec:decorative xmlns:adec="http://schemas.microsoft.com/office/drawing/2017/decorative" val="1"/>
              </a:ext>
            </a:extLst>
          </p:cNvPr>
          <p:cNvPicPr>
            <a:picLocks noChangeAspect="1"/>
          </p:cNvPicPr>
          <p:nvPr/>
        </p:nvPicPr>
        <p:blipFill rotWithShape="1">
          <a:blip r:embed="rId4"/>
          <a:srcRect t="-4545" r="-1127" b="72727"/>
          <a:stretch/>
        </p:blipFill>
        <p:spPr>
          <a:xfrm>
            <a:off x="14311936" y="5673914"/>
            <a:ext cx="1014210" cy="99051"/>
          </a:xfrm>
          <a:prstGeom prst="rect">
            <a:avLst/>
          </a:prstGeom>
        </p:spPr>
      </p:pic>
      <p:graphicFrame>
        <p:nvGraphicFramePr>
          <p:cNvPr id="36" name="Taulukko 35">
            <a:extLst>
              <a:ext uri="{FF2B5EF4-FFF2-40B4-BE49-F238E27FC236}">
                <a16:creationId xmlns:a16="http://schemas.microsoft.com/office/drawing/2014/main" id="{9BE2C188-4A5D-DCAD-AA74-65501CBD4EF8}"/>
              </a:ext>
            </a:extLst>
          </p:cNvPr>
          <p:cNvGraphicFramePr>
            <a:graphicFrameLocks noGrp="1"/>
          </p:cNvGraphicFramePr>
          <p:nvPr>
            <p:extLst>
              <p:ext uri="{D42A27DB-BD31-4B8C-83A1-F6EECF244321}">
                <p14:modId xmlns:p14="http://schemas.microsoft.com/office/powerpoint/2010/main" val="3371246223"/>
              </p:ext>
            </p:extLst>
          </p:nvPr>
        </p:nvGraphicFramePr>
        <p:xfrm>
          <a:off x="12516387" y="8387482"/>
          <a:ext cx="5619518" cy="1483360"/>
        </p:xfrm>
        <a:graphic>
          <a:graphicData uri="http://schemas.openxmlformats.org/drawingml/2006/table">
            <a:tbl>
              <a:tblPr firstRow="1" bandRow="1">
                <a:tableStyleId>{5C22544A-7EE6-4342-B048-85BDC9FD1C3A}</a:tableStyleId>
              </a:tblPr>
              <a:tblGrid>
                <a:gridCol w="2004115">
                  <a:extLst>
                    <a:ext uri="{9D8B030D-6E8A-4147-A177-3AD203B41FA5}">
                      <a16:colId xmlns:a16="http://schemas.microsoft.com/office/drawing/2014/main" val="3070728972"/>
                    </a:ext>
                  </a:extLst>
                </a:gridCol>
                <a:gridCol w="3615403">
                  <a:extLst>
                    <a:ext uri="{9D8B030D-6E8A-4147-A177-3AD203B41FA5}">
                      <a16:colId xmlns:a16="http://schemas.microsoft.com/office/drawing/2014/main" val="882036348"/>
                    </a:ext>
                  </a:extLst>
                </a:gridCol>
              </a:tblGrid>
              <a:tr h="370840">
                <a:tc>
                  <a:txBody>
                    <a:bodyPr/>
                    <a:lstStyle/>
                    <a:p>
                      <a:r>
                        <a:rPr lang="fi-FI"/>
                        <a:t>Kuvauksen tiedot</a:t>
                      </a:r>
                    </a:p>
                  </a:txBody>
                  <a:tcPr/>
                </a:tc>
                <a:tc>
                  <a:txBody>
                    <a:bodyPr/>
                    <a:lstStyle/>
                    <a:p>
                      <a:endParaRPr lang="fi-FI"/>
                    </a:p>
                  </a:txBody>
                  <a:tcPr/>
                </a:tc>
                <a:extLst>
                  <a:ext uri="{0D108BD9-81ED-4DB2-BD59-A6C34878D82A}">
                    <a16:rowId xmlns:a16="http://schemas.microsoft.com/office/drawing/2014/main" val="4116960049"/>
                  </a:ext>
                </a:extLst>
              </a:tr>
              <a:tr h="370840">
                <a:tc>
                  <a:txBody>
                    <a:bodyPr/>
                    <a:lstStyle/>
                    <a:p>
                      <a:r>
                        <a:rPr lang="fi-FI" sz="1600"/>
                        <a:t>Kuvausvastaava</a:t>
                      </a:r>
                    </a:p>
                  </a:txBody>
                  <a:tcPr/>
                </a:tc>
                <a:tc>
                  <a:txBody>
                    <a:bodyPr/>
                    <a:lstStyle/>
                    <a:p>
                      <a:r>
                        <a:rPr lang="fi-FI" sz="1600"/>
                        <a:t>Kulttuurisihteeri</a:t>
                      </a:r>
                    </a:p>
                  </a:txBody>
                  <a:tcPr/>
                </a:tc>
                <a:extLst>
                  <a:ext uri="{0D108BD9-81ED-4DB2-BD59-A6C34878D82A}">
                    <a16:rowId xmlns:a16="http://schemas.microsoft.com/office/drawing/2014/main" val="1744267226"/>
                  </a:ext>
                </a:extLst>
              </a:tr>
              <a:tr h="370840">
                <a:tc>
                  <a:txBody>
                    <a:bodyPr/>
                    <a:lstStyle/>
                    <a:p>
                      <a:r>
                        <a:rPr lang="fi-FI" sz="1600"/>
                        <a:t>Status</a:t>
                      </a:r>
                    </a:p>
                  </a:txBody>
                  <a:tcPr/>
                </a:tc>
                <a:tc>
                  <a:txBody>
                    <a:bodyPr/>
                    <a:lstStyle/>
                    <a:p>
                      <a:r>
                        <a:rPr lang="fi-FI" sz="1600"/>
                        <a:t>VALMIS</a:t>
                      </a:r>
                    </a:p>
                  </a:txBody>
                  <a:tcPr/>
                </a:tc>
                <a:extLst>
                  <a:ext uri="{0D108BD9-81ED-4DB2-BD59-A6C34878D82A}">
                    <a16:rowId xmlns:a16="http://schemas.microsoft.com/office/drawing/2014/main" val="202490880"/>
                  </a:ext>
                </a:extLst>
              </a:tr>
              <a:tr h="370840">
                <a:tc>
                  <a:txBody>
                    <a:bodyPr/>
                    <a:lstStyle/>
                    <a:p>
                      <a:r>
                        <a:rPr lang="fi-FI" sz="1600"/>
                        <a:t>Tarkistettu pvm</a:t>
                      </a:r>
                    </a:p>
                  </a:txBody>
                  <a:tcPr/>
                </a:tc>
                <a:tc>
                  <a:txBody>
                    <a:bodyPr/>
                    <a:lstStyle/>
                    <a:p>
                      <a:r>
                        <a:rPr lang="fi-FI" sz="1600"/>
                        <a:t>5.5.2023</a:t>
                      </a:r>
                    </a:p>
                  </a:txBody>
                  <a:tcPr/>
                </a:tc>
                <a:extLst>
                  <a:ext uri="{0D108BD9-81ED-4DB2-BD59-A6C34878D82A}">
                    <a16:rowId xmlns:a16="http://schemas.microsoft.com/office/drawing/2014/main" val="1745137442"/>
                  </a:ext>
                </a:extLst>
              </a:tr>
            </a:tbl>
          </a:graphicData>
        </a:graphic>
      </p:graphicFrame>
      <p:pic>
        <p:nvPicPr>
          <p:cNvPr id="37" name="Kuva 36">
            <a:extLst>
              <a:ext uri="{FF2B5EF4-FFF2-40B4-BE49-F238E27FC236}">
                <a16:creationId xmlns:a16="http://schemas.microsoft.com/office/drawing/2014/main" id="{2910616D-ED92-588C-D3D2-50A0D2EB049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325876" y="6013701"/>
            <a:ext cx="1002913" cy="311305"/>
          </a:xfrm>
          <a:prstGeom prst="rect">
            <a:avLst/>
          </a:prstGeom>
        </p:spPr>
      </p:pic>
      <p:sp>
        <p:nvSpPr>
          <p:cNvPr id="38" name="Tekstiruutu 37">
            <a:extLst>
              <a:ext uri="{FF2B5EF4-FFF2-40B4-BE49-F238E27FC236}">
                <a16:creationId xmlns:a16="http://schemas.microsoft.com/office/drawing/2014/main" id="{8990B5EB-7F94-4AAE-A25C-1D1B57DE734E}"/>
              </a:ext>
            </a:extLst>
          </p:cNvPr>
          <p:cNvSpPr txBox="1"/>
          <p:nvPr/>
        </p:nvSpPr>
        <p:spPr>
          <a:xfrm>
            <a:off x="231640" y="6883305"/>
            <a:ext cx="5838792"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2000">
                <a:cs typeface="Calibri"/>
              </a:rPr>
              <a:t>Tulosalueen kuvauksessa näkyy automaattisesti kaikki kyseiseen tulosalueeseen linkitetyt kuvaukset. </a:t>
            </a:r>
          </a:p>
          <a:p>
            <a:pPr marL="285750" indent="-285750">
              <a:buFont typeface="Arial"/>
              <a:buChar char="•"/>
            </a:pPr>
            <a:r>
              <a:rPr lang="fi-FI" sz="2000">
                <a:cs typeface="Calibri"/>
              </a:rPr>
              <a:t>Tulosalueen kuvaukseen saadaan näkymään erikseen siihen linkitetyt kriittiset, keskeneräiset, päivitettävät ja katselmoitavat kuvaukset.</a:t>
            </a:r>
          </a:p>
          <a:p>
            <a:pPr marL="285750" indent="-285750">
              <a:buFont typeface="Arial"/>
              <a:buChar char="•"/>
            </a:pPr>
            <a:r>
              <a:rPr lang="fi-FI" sz="2000">
                <a:cs typeface="Calibri"/>
              </a:rPr>
              <a:t>Kuukausipalaverissa voidaan ottaa yhdeksi kohdaksi käydä läpi toimenpiteitä vaativat kuvaukset ja niiden päivitysaikataulu</a:t>
            </a:r>
          </a:p>
          <a:p>
            <a:endParaRPr lang="fi-FI" sz="2000">
              <a:cs typeface="Calibri"/>
            </a:endParaRPr>
          </a:p>
        </p:txBody>
      </p:sp>
      <p:pic>
        <p:nvPicPr>
          <p:cNvPr id="9" name="Kuva 8">
            <a:extLst>
              <a:ext uri="{FF2B5EF4-FFF2-40B4-BE49-F238E27FC236}">
                <a16:creationId xmlns:a16="http://schemas.microsoft.com/office/drawing/2014/main" id="{FA4CFF35-794A-05E1-787D-541692D2DF2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54936" y="4898578"/>
            <a:ext cx="1002913" cy="311305"/>
          </a:xfrm>
          <a:prstGeom prst="rect">
            <a:avLst/>
          </a:prstGeom>
        </p:spPr>
      </p:pic>
      <p:pic>
        <p:nvPicPr>
          <p:cNvPr id="10" name="Kuva 9">
            <a:extLst>
              <a:ext uri="{FF2B5EF4-FFF2-40B4-BE49-F238E27FC236}">
                <a16:creationId xmlns:a16="http://schemas.microsoft.com/office/drawing/2014/main" id="{B41EE282-C777-175E-9917-07796193306D}"/>
              </a:ext>
              <a:ext uri="{C183D7F6-B498-43B3-948B-1728B52AA6E4}">
                <adec:decorative xmlns:adec="http://schemas.microsoft.com/office/drawing/2017/decorative" val="1"/>
              </a:ext>
            </a:extLst>
          </p:cNvPr>
          <p:cNvPicPr>
            <a:picLocks noChangeAspect="1"/>
          </p:cNvPicPr>
          <p:nvPr/>
        </p:nvPicPr>
        <p:blipFill rotWithShape="1">
          <a:blip r:embed="rId4"/>
          <a:srcRect t="-4545" r="-1127" b="72727"/>
          <a:stretch/>
        </p:blipFill>
        <p:spPr>
          <a:xfrm>
            <a:off x="14323141" y="5774766"/>
            <a:ext cx="1014210" cy="99051"/>
          </a:xfrm>
          <a:prstGeom prst="rect">
            <a:avLst/>
          </a:prstGeom>
        </p:spPr>
      </p:pic>
      <p:pic>
        <p:nvPicPr>
          <p:cNvPr id="11" name="Kuva 10">
            <a:extLst>
              <a:ext uri="{FF2B5EF4-FFF2-40B4-BE49-F238E27FC236}">
                <a16:creationId xmlns:a16="http://schemas.microsoft.com/office/drawing/2014/main" id="{0B987B70-3B0C-6756-FE3E-A472845D55DE}"/>
              </a:ext>
              <a:ext uri="{C183D7F6-B498-43B3-948B-1728B52AA6E4}">
                <adec:decorative xmlns:adec="http://schemas.microsoft.com/office/drawing/2017/decorative" val="1"/>
              </a:ext>
            </a:extLst>
          </p:cNvPr>
          <p:cNvPicPr>
            <a:picLocks noChangeAspect="1"/>
          </p:cNvPicPr>
          <p:nvPr/>
        </p:nvPicPr>
        <p:blipFill rotWithShape="1">
          <a:blip r:embed="rId4"/>
          <a:srcRect t="-4545" r="-1127" b="72727"/>
          <a:stretch/>
        </p:blipFill>
        <p:spPr>
          <a:xfrm>
            <a:off x="15454935" y="5673913"/>
            <a:ext cx="1014210" cy="99051"/>
          </a:xfrm>
          <a:prstGeom prst="rect">
            <a:avLst/>
          </a:prstGeom>
        </p:spPr>
      </p:pic>
      <p:sp>
        <p:nvSpPr>
          <p:cNvPr id="17" name="Päivämäärän paikkamerkki 16">
            <a:extLst>
              <a:ext uri="{FF2B5EF4-FFF2-40B4-BE49-F238E27FC236}">
                <a16:creationId xmlns:a16="http://schemas.microsoft.com/office/drawing/2014/main" id="{7DCE7B20-BA0D-D847-EF6B-22B5452E429A}"/>
              </a:ext>
            </a:extLst>
          </p:cNvPr>
          <p:cNvSpPr>
            <a:spLocks noGrp="1"/>
          </p:cNvSpPr>
          <p:nvPr>
            <p:ph type="dt" sz="half" idx="10"/>
          </p:nvPr>
        </p:nvSpPr>
        <p:spPr>
          <a:xfrm>
            <a:off x="0" y="9915979"/>
            <a:ext cx="2133600" cy="365125"/>
          </a:xfrm>
        </p:spPr>
        <p:txBody>
          <a:bodyPr/>
          <a:lstStyle/>
          <a:p>
            <a:fld id="{A8083B58-E470-4840-87DF-AE01AD75F57C}" type="datetime1">
              <a:rPr lang="en-US" smtClean="0"/>
              <a:t>1/24/2025</a:t>
            </a:fld>
            <a:endParaRPr lang="en-US"/>
          </a:p>
        </p:txBody>
      </p:sp>
      <p:sp>
        <p:nvSpPr>
          <p:cNvPr id="19" name="Dian numeron paikkamerkki 18">
            <a:extLst>
              <a:ext uri="{FF2B5EF4-FFF2-40B4-BE49-F238E27FC236}">
                <a16:creationId xmlns:a16="http://schemas.microsoft.com/office/drawing/2014/main" id="{FE0A954B-F434-29F6-2994-BAA4B5669CDF}"/>
              </a:ext>
            </a:extLst>
          </p:cNvPr>
          <p:cNvSpPr>
            <a:spLocks noGrp="1"/>
          </p:cNvSpPr>
          <p:nvPr>
            <p:ph type="sldNum" sz="quarter" idx="12"/>
          </p:nvPr>
        </p:nvSpPr>
        <p:spPr>
          <a:xfrm>
            <a:off x="15922760" y="9870842"/>
            <a:ext cx="2133600" cy="365125"/>
          </a:xfrm>
        </p:spPr>
        <p:txBody>
          <a:bodyPr/>
          <a:lstStyle/>
          <a:p>
            <a:fld id="{B6F15528-21DE-4FAA-801E-634DDDAF4B2B}" type="slidenum">
              <a:rPr lang="en-US" smtClean="0"/>
              <a:pPr/>
              <a:t>21</a:t>
            </a:fld>
            <a:endParaRPr lang="en-US"/>
          </a:p>
        </p:txBody>
      </p:sp>
      <p:sp>
        <p:nvSpPr>
          <p:cNvPr id="16" name="Suorakulmio 15">
            <a:extLst>
              <a:ext uri="{FF2B5EF4-FFF2-40B4-BE49-F238E27FC236}">
                <a16:creationId xmlns:a16="http://schemas.microsoft.com/office/drawing/2014/main" id="{E64DC19A-48EF-A9A6-DE4E-0613687FAFA2}"/>
              </a:ext>
            </a:extLst>
          </p:cNvPr>
          <p:cNvSpPr/>
          <p:nvPr/>
        </p:nvSpPr>
        <p:spPr>
          <a:xfrm>
            <a:off x="12376764" y="483798"/>
            <a:ext cx="3074688" cy="584775"/>
          </a:xfrm>
          <a:prstGeom prst="rect">
            <a:avLst/>
          </a:prstGeom>
          <a:noFill/>
        </p:spPr>
        <p:txBody>
          <a:bodyPr wrap="none" lIns="91440" tIns="45720" rIns="91440" bIns="45720">
            <a:spAutoFit/>
          </a:bodyPr>
          <a:lstStyle/>
          <a:p>
            <a:pPr algn="ctr"/>
            <a:r>
              <a:rPr lang="fi-FI" sz="3200" b="1" cap="none" spc="0">
                <a:ln w="22225">
                  <a:solidFill>
                    <a:schemeClr val="accent2"/>
                  </a:solidFill>
                  <a:prstDash val="solid"/>
                </a:ln>
                <a:effectLst/>
              </a:rPr>
              <a:t>Kulttuuripalvelut</a:t>
            </a:r>
          </a:p>
        </p:txBody>
      </p:sp>
      <p:pic>
        <p:nvPicPr>
          <p:cNvPr id="23" name="Kuva 22">
            <a:extLst>
              <a:ext uri="{FF2B5EF4-FFF2-40B4-BE49-F238E27FC236}">
                <a16:creationId xmlns:a16="http://schemas.microsoft.com/office/drawing/2014/main" id="{58234CE5-FF22-A03D-A998-DFDF81E0EF9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44662" y="7828997"/>
            <a:ext cx="5972175" cy="2106972"/>
          </a:xfrm>
          <a:prstGeom prst="rect">
            <a:avLst/>
          </a:prstGeom>
        </p:spPr>
      </p:pic>
      <p:sp>
        <p:nvSpPr>
          <p:cNvPr id="25" name="Suorakulmio 24">
            <a:extLst>
              <a:ext uri="{FF2B5EF4-FFF2-40B4-BE49-F238E27FC236}">
                <a16:creationId xmlns:a16="http://schemas.microsoft.com/office/drawing/2014/main" id="{D70AB317-6714-1EF9-72F1-E8F37769BFC1}"/>
              </a:ext>
            </a:extLst>
          </p:cNvPr>
          <p:cNvSpPr/>
          <p:nvPr/>
        </p:nvSpPr>
        <p:spPr>
          <a:xfrm rot="750589">
            <a:off x="15128989" y="6568571"/>
            <a:ext cx="2800382" cy="1077218"/>
          </a:xfrm>
          <a:prstGeom prst="rect">
            <a:avLst/>
          </a:prstGeom>
          <a:noFill/>
        </p:spPr>
        <p:txBody>
          <a:bodyPr wrap="none" lIns="91440" tIns="45720" rIns="91440" bIns="45720">
            <a:spAutoFit/>
          </a:bodyPr>
          <a:lstStyle/>
          <a:p>
            <a:pPr algn="ctr"/>
            <a:r>
              <a:rPr lang="fi-FI" sz="3200" b="1" cap="none" spc="0" err="1">
                <a:ln w="22225">
                  <a:solidFill>
                    <a:schemeClr val="accent2"/>
                  </a:solidFill>
                  <a:prstDash val="solid"/>
                </a:ln>
                <a:solidFill>
                  <a:schemeClr val="accent2">
                    <a:lumMod val="40000"/>
                    <a:lumOff val="60000"/>
                  </a:schemeClr>
                </a:solidFill>
                <a:effectLst/>
              </a:rPr>
              <a:t>Incoming</a:t>
            </a:r>
            <a:r>
              <a:rPr lang="fi-FI" sz="3200" b="1" cap="none" spc="0">
                <a:ln w="22225">
                  <a:solidFill>
                    <a:schemeClr val="accent2"/>
                  </a:solidFill>
                  <a:prstDash val="solid"/>
                </a:ln>
                <a:solidFill>
                  <a:schemeClr val="accent2">
                    <a:lumMod val="40000"/>
                    <a:lumOff val="60000"/>
                  </a:schemeClr>
                </a:solidFill>
                <a:effectLst/>
              </a:rPr>
              <a:t> linkit </a:t>
            </a:r>
          </a:p>
          <a:p>
            <a:pPr algn="ctr"/>
            <a:r>
              <a:rPr lang="fi-FI" sz="3200" b="1" cap="none" spc="0">
                <a:ln w="22225">
                  <a:solidFill>
                    <a:schemeClr val="accent2"/>
                  </a:solidFill>
                  <a:prstDash val="solid"/>
                </a:ln>
                <a:solidFill>
                  <a:schemeClr val="accent2">
                    <a:lumMod val="40000"/>
                    <a:lumOff val="60000"/>
                  </a:schemeClr>
                </a:solidFill>
                <a:effectLst/>
              </a:rPr>
              <a:t>elementeittäin</a:t>
            </a:r>
          </a:p>
        </p:txBody>
      </p:sp>
      <p:sp>
        <p:nvSpPr>
          <p:cNvPr id="27" name="Tähti: 8-sakarainen 26">
            <a:extLst>
              <a:ext uri="{FF2B5EF4-FFF2-40B4-BE49-F238E27FC236}">
                <a16:creationId xmlns:a16="http://schemas.microsoft.com/office/drawing/2014/main" id="{402D973E-2E14-4279-82D7-A612C05D5A6F}"/>
              </a:ext>
            </a:extLst>
          </p:cNvPr>
          <p:cNvSpPr/>
          <p:nvPr/>
        </p:nvSpPr>
        <p:spPr>
          <a:xfrm>
            <a:off x="219815" y="7844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58380CD-B375-5FA6-386B-205FED843E3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F795D9B-287B-266C-1041-CE3E6891C6A4}"/>
              </a:ext>
              <a:ext uri="{C183D7F6-B498-43B3-948B-1728B52AA6E4}">
                <adec:decorative xmlns:adec="http://schemas.microsoft.com/office/drawing/2017/decorative" val="1"/>
              </a:ext>
            </a:extLst>
          </p:cNvPr>
          <p:cNvGrpSpPr/>
          <p:nvPr/>
        </p:nvGrpSpPr>
        <p:grpSpPr>
          <a:xfrm>
            <a:off x="0" y="-262033"/>
            <a:ext cx="18497006" cy="1569640"/>
            <a:chOff x="0" y="-38100"/>
            <a:chExt cx="5082665" cy="693132"/>
          </a:xfrm>
        </p:grpSpPr>
        <p:sp>
          <p:nvSpPr>
            <p:cNvPr id="3" name="Freeform 3">
              <a:extLst>
                <a:ext uri="{FF2B5EF4-FFF2-40B4-BE49-F238E27FC236}">
                  <a16:creationId xmlns:a16="http://schemas.microsoft.com/office/drawing/2014/main" id="{4AD4FF83-2BE7-E261-8483-DAACD7C0A380}"/>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0507A3C9-CAFC-8F03-DA81-088E5D565EAE}"/>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24D0D436-49B2-642E-C865-BCE73B210752}"/>
              </a:ext>
              <a:ext uri="{C183D7F6-B498-43B3-948B-1728B52AA6E4}">
                <adec:decorative xmlns:adec="http://schemas.microsoft.com/office/drawing/2017/decorative" val="1"/>
              </a:ext>
            </a:extLst>
          </p:cNvPr>
          <p:cNvSpPr/>
          <p:nvPr/>
        </p:nvSpPr>
        <p:spPr>
          <a:xfrm rot="5400000">
            <a:off x="16636941" y="-58957"/>
            <a:ext cx="1113877" cy="123179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sp>
        <p:nvSpPr>
          <p:cNvPr id="8" name="TextBox 8">
            <a:extLst>
              <a:ext uri="{FF2B5EF4-FFF2-40B4-BE49-F238E27FC236}">
                <a16:creationId xmlns:a16="http://schemas.microsoft.com/office/drawing/2014/main" id="{28F5FDC0-026F-DD35-614B-642B3ADE7D32}"/>
              </a:ext>
            </a:extLst>
          </p:cNvPr>
          <p:cNvSpPr txBox="1"/>
          <p:nvPr/>
        </p:nvSpPr>
        <p:spPr>
          <a:xfrm>
            <a:off x="882667" y="280313"/>
            <a:ext cx="16376633" cy="833562"/>
          </a:xfrm>
          <a:prstGeom prst="rect">
            <a:avLst/>
          </a:prstGeom>
        </p:spPr>
        <p:txBody>
          <a:bodyPr lIns="0" tIns="0" rIns="0" bIns="0" rtlCol="0" anchor="t">
            <a:spAutoFit/>
          </a:bodyPr>
          <a:lstStyle/>
          <a:p>
            <a:pPr marL="0" lvl="0" indent="0" algn="ctr">
              <a:lnSpc>
                <a:spcPts val="6527"/>
              </a:lnSpc>
              <a:spcBef>
                <a:spcPct val="0"/>
              </a:spcBef>
            </a:pPr>
            <a:r>
              <a:rPr lang="en-US" sz="6350">
                <a:solidFill>
                  <a:srgbClr val="0165B0"/>
                </a:solidFill>
                <a:latin typeface="Montserrat Bold"/>
              </a:rPr>
              <a:t>TULOSYKSIKKÖ</a:t>
            </a:r>
          </a:p>
        </p:txBody>
      </p:sp>
      <p:graphicFrame>
        <p:nvGraphicFramePr>
          <p:cNvPr id="11" name="Taulukko 10">
            <a:extLst>
              <a:ext uri="{FF2B5EF4-FFF2-40B4-BE49-F238E27FC236}">
                <a16:creationId xmlns:a16="http://schemas.microsoft.com/office/drawing/2014/main" id="{CB9619DE-C187-35A3-06C3-1B807D98B55B}"/>
              </a:ext>
            </a:extLst>
          </p:cNvPr>
          <p:cNvGraphicFramePr>
            <a:graphicFrameLocks noGrp="1"/>
          </p:cNvGraphicFramePr>
          <p:nvPr>
            <p:extLst>
              <p:ext uri="{D42A27DB-BD31-4B8C-83A1-F6EECF244321}">
                <p14:modId xmlns:p14="http://schemas.microsoft.com/office/powerpoint/2010/main" val="3529334201"/>
              </p:ext>
            </p:extLst>
          </p:nvPr>
        </p:nvGraphicFramePr>
        <p:xfrm>
          <a:off x="12548502" y="1212603"/>
          <a:ext cx="5619518" cy="2885440"/>
        </p:xfrm>
        <a:graphic>
          <a:graphicData uri="http://schemas.openxmlformats.org/drawingml/2006/table">
            <a:tbl>
              <a:tblPr firstRow="1" bandRow="1">
                <a:tableStyleId>{5C22544A-7EE6-4342-B048-85BDC9FD1C3A}</a:tableStyleId>
              </a:tblPr>
              <a:tblGrid>
                <a:gridCol w="2004115">
                  <a:extLst>
                    <a:ext uri="{9D8B030D-6E8A-4147-A177-3AD203B41FA5}">
                      <a16:colId xmlns:a16="http://schemas.microsoft.com/office/drawing/2014/main" val="3070728972"/>
                    </a:ext>
                  </a:extLst>
                </a:gridCol>
                <a:gridCol w="3615403">
                  <a:extLst>
                    <a:ext uri="{9D8B030D-6E8A-4147-A177-3AD203B41FA5}">
                      <a16:colId xmlns:a16="http://schemas.microsoft.com/office/drawing/2014/main" val="882036348"/>
                    </a:ext>
                  </a:extLst>
                </a:gridCol>
              </a:tblGrid>
              <a:tr h="370840">
                <a:tc>
                  <a:txBody>
                    <a:bodyPr/>
                    <a:lstStyle/>
                    <a:p>
                      <a:r>
                        <a:rPr lang="fi-FI"/>
                        <a:t>Perustiedot</a:t>
                      </a:r>
                    </a:p>
                  </a:txBody>
                  <a:tcPr/>
                </a:tc>
                <a:tc>
                  <a:txBody>
                    <a:bodyPr/>
                    <a:lstStyle/>
                    <a:p>
                      <a:r>
                        <a:rPr lang="fi-FI"/>
                        <a:t>Vastaus</a:t>
                      </a:r>
                    </a:p>
                  </a:txBody>
                  <a:tcPr/>
                </a:tc>
                <a:extLst>
                  <a:ext uri="{0D108BD9-81ED-4DB2-BD59-A6C34878D82A}">
                    <a16:rowId xmlns:a16="http://schemas.microsoft.com/office/drawing/2014/main" val="4116960049"/>
                  </a:ext>
                </a:extLst>
              </a:tr>
              <a:tr h="370840">
                <a:tc>
                  <a:txBody>
                    <a:bodyPr/>
                    <a:lstStyle/>
                    <a:p>
                      <a:r>
                        <a:rPr lang="fi-FI" sz="1600"/>
                        <a:t>Toimiala</a:t>
                      </a:r>
                    </a:p>
                  </a:txBody>
                  <a:tcPr/>
                </a:tc>
                <a:tc>
                  <a:txBody>
                    <a:bodyPr/>
                    <a:lstStyle/>
                    <a:p>
                      <a:r>
                        <a:rPr lang="fi-FI" sz="1600"/>
                        <a:t>Tulevaisuuslautakunta</a:t>
                      </a:r>
                    </a:p>
                  </a:txBody>
                  <a:tcPr/>
                </a:tc>
                <a:extLst>
                  <a:ext uri="{0D108BD9-81ED-4DB2-BD59-A6C34878D82A}">
                    <a16:rowId xmlns:a16="http://schemas.microsoft.com/office/drawing/2014/main" val="1744267226"/>
                  </a:ext>
                </a:extLst>
              </a:tr>
              <a:tr h="370840">
                <a:tc>
                  <a:txBody>
                    <a:bodyPr/>
                    <a:lstStyle/>
                    <a:p>
                      <a:r>
                        <a:rPr lang="fi-FI" sz="1600"/>
                        <a:t>Tulosalue</a:t>
                      </a:r>
                    </a:p>
                  </a:txBody>
                  <a:tcPr/>
                </a:tc>
                <a:tc>
                  <a:txBody>
                    <a:bodyPr/>
                    <a:lstStyle/>
                    <a:p>
                      <a:r>
                        <a:rPr lang="fi-FI" sz="1600"/>
                        <a:t>Kulttuuripalvelut</a:t>
                      </a:r>
                    </a:p>
                  </a:txBody>
                  <a:tcPr/>
                </a:tc>
                <a:extLst>
                  <a:ext uri="{0D108BD9-81ED-4DB2-BD59-A6C34878D82A}">
                    <a16:rowId xmlns:a16="http://schemas.microsoft.com/office/drawing/2014/main" val="202490880"/>
                  </a:ext>
                </a:extLst>
              </a:tr>
              <a:tr h="370840">
                <a:tc>
                  <a:txBody>
                    <a:bodyPr/>
                    <a:lstStyle/>
                    <a:p>
                      <a:r>
                        <a:rPr lang="fi-FI" sz="1600"/>
                        <a:t>Tulosyksikkö</a:t>
                      </a:r>
                    </a:p>
                  </a:txBody>
                  <a:tcPr/>
                </a:tc>
                <a:tc>
                  <a:txBody>
                    <a:bodyPr/>
                    <a:lstStyle/>
                    <a:p>
                      <a:r>
                        <a:rPr lang="fi-FI" sz="1600"/>
                        <a:t>-</a:t>
                      </a:r>
                    </a:p>
                  </a:txBody>
                  <a:tcPr/>
                </a:tc>
                <a:extLst>
                  <a:ext uri="{0D108BD9-81ED-4DB2-BD59-A6C34878D82A}">
                    <a16:rowId xmlns:a16="http://schemas.microsoft.com/office/drawing/2014/main" val="1745137442"/>
                  </a:ext>
                </a:extLst>
              </a:tr>
              <a:tr h="370840">
                <a:tc>
                  <a:txBody>
                    <a:bodyPr/>
                    <a:lstStyle/>
                    <a:p>
                      <a:r>
                        <a:rPr lang="fi-FI" sz="1600"/>
                        <a:t>Vastuullinen viranhaltija</a:t>
                      </a:r>
                    </a:p>
                  </a:txBody>
                  <a:tcPr/>
                </a:tc>
                <a:tc>
                  <a:txBody>
                    <a:bodyPr/>
                    <a:lstStyle/>
                    <a:p>
                      <a:r>
                        <a:rPr lang="fi-FI" sz="1600"/>
                        <a:t>Kulttuuripalvelupäällikkö</a:t>
                      </a:r>
                    </a:p>
                  </a:txBody>
                  <a:tcPr/>
                </a:tc>
                <a:extLst>
                  <a:ext uri="{0D108BD9-81ED-4DB2-BD59-A6C34878D82A}">
                    <a16:rowId xmlns:a16="http://schemas.microsoft.com/office/drawing/2014/main" val="216885867"/>
                  </a:ext>
                </a:extLst>
              </a:tr>
              <a:tr h="370839">
                <a:tc>
                  <a:txBody>
                    <a:bodyPr/>
                    <a:lstStyle/>
                    <a:p>
                      <a:pPr lvl="0">
                        <a:buNone/>
                      </a:pPr>
                      <a:r>
                        <a:rPr lang="fi-FI" sz="1600"/>
                        <a:t>Tehtävien ja vastuiden kuvaus</a:t>
                      </a:r>
                    </a:p>
                  </a:txBody>
                  <a:tcPr/>
                </a:tc>
                <a:tc>
                  <a:txBody>
                    <a:bodyPr/>
                    <a:lstStyle/>
                    <a:p>
                      <a:pPr lvl="0">
                        <a:buNone/>
                      </a:pPr>
                      <a:r>
                        <a:rPr lang="fi-FI" sz="1600"/>
                        <a:t>Kirjaston tehtävänä on tuottaa asiakkaille elämyksiä, laitata aineistoja ja tukea lukutaidon …......</a:t>
                      </a:r>
                    </a:p>
                  </a:txBody>
                  <a:tcPr/>
                </a:tc>
                <a:extLst>
                  <a:ext uri="{0D108BD9-81ED-4DB2-BD59-A6C34878D82A}">
                    <a16:rowId xmlns:a16="http://schemas.microsoft.com/office/drawing/2014/main" val="3119360840"/>
                  </a:ext>
                </a:extLst>
              </a:tr>
            </a:tbl>
          </a:graphicData>
        </a:graphic>
      </p:graphicFrame>
      <p:graphicFrame>
        <p:nvGraphicFramePr>
          <p:cNvPr id="16" name="Taulukko 15">
            <a:extLst>
              <a:ext uri="{FF2B5EF4-FFF2-40B4-BE49-F238E27FC236}">
                <a16:creationId xmlns:a16="http://schemas.microsoft.com/office/drawing/2014/main" id="{D36FED33-6E20-C928-9731-74D05510379F}"/>
              </a:ext>
            </a:extLst>
          </p:cNvPr>
          <p:cNvGraphicFramePr>
            <a:graphicFrameLocks noGrp="1"/>
          </p:cNvGraphicFramePr>
          <p:nvPr>
            <p:extLst>
              <p:ext uri="{D42A27DB-BD31-4B8C-83A1-F6EECF244321}">
                <p14:modId xmlns:p14="http://schemas.microsoft.com/office/powerpoint/2010/main" val="2257222171"/>
              </p:ext>
            </p:extLst>
          </p:nvPr>
        </p:nvGraphicFramePr>
        <p:xfrm>
          <a:off x="12470295" y="3921472"/>
          <a:ext cx="5576303" cy="4958080"/>
        </p:xfrm>
        <a:graphic>
          <a:graphicData uri="http://schemas.openxmlformats.org/drawingml/2006/table">
            <a:tbl>
              <a:tblPr firstRow="1" bandRow="1">
                <a:tableStyleId>{5C22544A-7EE6-4342-B048-85BDC9FD1C3A}</a:tableStyleId>
              </a:tblPr>
              <a:tblGrid>
                <a:gridCol w="1765110">
                  <a:extLst>
                    <a:ext uri="{9D8B030D-6E8A-4147-A177-3AD203B41FA5}">
                      <a16:colId xmlns:a16="http://schemas.microsoft.com/office/drawing/2014/main" val="3070728972"/>
                    </a:ext>
                  </a:extLst>
                </a:gridCol>
                <a:gridCol w="3811193">
                  <a:extLst>
                    <a:ext uri="{9D8B030D-6E8A-4147-A177-3AD203B41FA5}">
                      <a16:colId xmlns:a16="http://schemas.microsoft.com/office/drawing/2014/main" val="882036348"/>
                    </a:ext>
                  </a:extLst>
                </a:gridCol>
              </a:tblGrid>
              <a:tr h="370840">
                <a:tc>
                  <a:txBody>
                    <a:bodyPr/>
                    <a:lstStyle/>
                    <a:p>
                      <a:r>
                        <a:rPr lang="fi-FI"/>
                        <a:t>Liittyvät tiedonhallintamallin elementit</a:t>
                      </a:r>
                    </a:p>
                  </a:txBody>
                  <a:tcPr/>
                </a:tc>
                <a:tc>
                  <a:txBody>
                    <a:bodyPr/>
                    <a:lstStyle/>
                    <a:p>
                      <a:r>
                        <a:rPr lang="fi-FI"/>
                        <a:t>Automaattisesti päivittyvä linkki, tässä näkyy ne kuvaukset, joihin tämä toimiala on linkitetty</a:t>
                      </a:r>
                    </a:p>
                  </a:txBody>
                  <a:tcPr/>
                </a:tc>
                <a:extLst>
                  <a:ext uri="{0D108BD9-81ED-4DB2-BD59-A6C34878D82A}">
                    <a16:rowId xmlns:a16="http://schemas.microsoft.com/office/drawing/2014/main" val="4116960049"/>
                  </a:ext>
                </a:extLst>
              </a:tr>
              <a:tr h="370840">
                <a:tc>
                  <a:txBody>
                    <a:bodyPr/>
                    <a:lstStyle/>
                    <a:p>
                      <a:r>
                        <a:rPr lang="fi-FI" sz="1600"/>
                        <a:t>Prosessit</a:t>
                      </a:r>
                    </a:p>
                  </a:txBody>
                  <a:tcPr/>
                </a:tc>
                <a:tc>
                  <a:txBody>
                    <a:bodyPr/>
                    <a:lstStyle/>
                    <a:p>
                      <a:endParaRPr lang="fi-FI" sz="1600"/>
                    </a:p>
                  </a:txBody>
                  <a:tcPr/>
                </a:tc>
                <a:extLst>
                  <a:ext uri="{0D108BD9-81ED-4DB2-BD59-A6C34878D82A}">
                    <a16:rowId xmlns:a16="http://schemas.microsoft.com/office/drawing/2014/main" val="2530222952"/>
                  </a:ext>
                </a:extLst>
              </a:tr>
              <a:tr h="370840">
                <a:tc>
                  <a:txBody>
                    <a:bodyPr/>
                    <a:lstStyle/>
                    <a:p>
                      <a:r>
                        <a:rPr lang="fi-FI" sz="1600"/>
                        <a:t>Sovellukset</a:t>
                      </a:r>
                    </a:p>
                  </a:txBody>
                  <a:tcPr/>
                </a:tc>
                <a:tc>
                  <a:txBody>
                    <a:bodyPr/>
                    <a:lstStyle/>
                    <a:p>
                      <a:endParaRPr lang="fi-FI" sz="1600"/>
                    </a:p>
                  </a:txBody>
                  <a:tcPr/>
                </a:tc>
                <a:extLst>
                  <a:ext uri="{0D108BD9-81ED-4DB2-BD59-A6C34878D82A}">
                    <a16:rowId xmlns:a16="http://schemas.microsoft.com/office/drawing/2014/main" val="1744267226"/>
                  </a:ext>
                </a:extLst>
              </a:tr>
              <a:tr h="370840">
                <a:tc>
                  <a:txBody>
                    <a:bodyPr/>
                    <a:lstStyle/>
                    <a:p>
                      <a:r>
                        <a:rPr lang="fi-FI" sz="1600"/>
                        <a:t>Tietovarannot</a:t>
                      </a:r>
                    </a:p>
                  </a:txBody>
                  <a:tcPr/>
                </a:tc>
                <a:tc>
                  <a:txBody>
                    <a:bodyPr/>
                    <a:lstStyle/>
                    <a:p>
                      <a:endParaRPr lang="fi-FI" sz="1600"/>
                    </a:p>
                  </a:txBody>
                  <a:tcPr/>
                </a:tc>
                <a:extLst>
                  <a:ext uri="{0D108BD9-81ED-4DB2-BD59-A6C34878D82A}">
                    <a16:rowId xmlns:a16="http://schemas.microsoft.com/office/drawing/2014/main" val="202490880"/>
                  </a:ext>
                </a:extLst>
              </a:tr>
              <a:tr h="370840">
                <a:tc>
                  <a:txBody>
                    <a:bodyPr/>
                    <a:lstStyle/>
                    <a:p>
                      <a:r>
                        <a:rPr lang="fi-FI" sz="1600"/>
                        <a:t>Tietoaineistot</a:t>
                      </a:r>
                    </a:p>
                  </a:txBody>
                  <a:tcPr/>
                </a:tc>
                <a:tc>
                  <a:txBody>
                    <a:bodyPr/>
                    <a:lstStyle/>
                    <a:p>
                      <a:endParaRPr lang="fi-FI" sz="1600"/>
                    </a:p>
                  </a:txBody>
                  <a:tcPr/>
                </a:tc>
                <a:extLst>
                  <a:ext uri="{0D108BD9-81ED-4DB2-BD59-A6C34878D82A}">
                    <a16:rowId xmlns:a16="http://schemas.microsoft.com/office/drawing/2014/main" val="1745137442"/>
                  </a:ext>
                </a:extLst>
              </a:tr>
              <a:tr h="370840">
                <a:tc>
                  <a:txBody>
                    <a:bodyPr/>
                    <a:lstStyle/>
                    <a:p>
                      <a:r>
                        <a:rPr lang="fi-FI" sz="1600"/>
                        <a:t>Tietosuojakuvaukset</a:t>
                      </a:r>
                    </a:p>
                  </a:txBody>
                  <a:tcPr/>
                </a:tc>
                <a:tc>
                  <a:txBody>
                    <a:bodyPr/>
                    <a:lstStyle/>
                    <a:p>
                      <a:endParaRPr lang="fi-FI" sz="1600"/>
                    </a:p>
                  </a:txBody>
                  <a:tcPr/>
                </a:tc>
                <a:extLst>
                  <a:ext uri="{0D108BD9-81ED-4DB2-BD59-A6C34878D82A}">
                    <a16:rowId xmlns:a16="http://schemas.microsoft.com/office/drawing/2014/main" val="216885867"/>
                  </a:ext>
                </a:extLst>
              </a:tr>
              <a:tr h="370840">
                <a:tc>
                  <a:txBody>
                    <a:bodyPr/>
                    <a:lstStyle/>
                    <a:p>
                      <a:r>
                        <a:rPr lang="fi-FI" sz="1600"/>
                        <a:t>Muutosvaikutusten arvioinnit</a:t>
                      </a:r>
                    </a:p>
                  </a:txBody>
                  <a:tcPr/>
                </a:tc>
                <a:tc>
                  <a:txBody>
                    <a:bodyPr/>
                    <a:lstStyle/>
                    <a:p>
                      <a:endParaRPr lang="fi-FI" sz="1600"/>
                    </a:p>
                  </a:txBody>
                  <a:tcPr/>
                </a:tc>
                <a:extLst>
                  <a:ext uri="{0D108BD9-81ED-4DB2-BD59-A6C34878D82A}">
                    <a16:rowId xmlns:a16="http://schemas.microsoft.com/office/drawing/2014/main" val="571040596"/>
                  </a:ext>
                </a:extLst>
              </a:tr>
              <a:tr h="370839">
                <a:tc>
                  <a:txBody>
                    <a:bodyPr/>
                    <a:lstStyle/>
                    <a:p>
                      <a:pPr lvl="0">
                        <a:buNone/>
                      </a:pPr>
                      <a:r>
                        <a:rPr lang="fi-FI" sz="1600"/>
                        <a:t>Tietoturva- ja tietosuoja-arvioinnit</a:t>
                      </a:r>
                    </a:p>
                  </a:txBody>
                  <a:tcPr/>
                </a:tc>
                <a:tc>
                  <a:txBody>
                    <a:bodyPr/>
                    <a:lstStyle/>
                    <a:p>
                      <a:pPr lvl="0">
                        <a:buNone/>
                      </a:pPr>
                      <a:endParaRPr lang="fi-FI" sz="1600"/>
                    </a:p>
                  </a:txBody>
                  <a:tcPr/>
                </a:tc>
                <a:extLst>
                  <a:ext uri="{0D108BD9-81ED-4DB2-BD59-A6C34878D82A}">
                    <a16:rowId xmlns:a16="http://schemas.microsoft.com/office/drawing/2014/main" val="3107322119"/>
                  </a:ext>
                </a:extLst>
              </a:tr>
              <a:tr h="370838">
                <a:tc>
                  <a:txBody>
                    <a:bodyPr/>
                    <a:lstStyle/>
                    <a:p>
                      <a:pPr lvl="0">
                        <a:buNone/>
                      </a:pPr>
                      <a:r>
                        <a:rPr lang="fi-FI" sz="1600"/>
                        <a:t>Raportit (loukkaus, auditointi...)</a:t>
                      </a:r>
                    </a:p>
                  </a:txBody>
                  <a:tcPr/>
                </a:tc>
                <a:tc>
                  <a:txBody>
                    <a:bodyPr/>
                    <a:lstStyle/>
                    <a:p>
                      <a:pPr lvl="0">
                        <a:buNone/>
                      </a:pPr>
                      <a:endParaRPr lang="fi-FI" sz="1600"/>
                    </a:p>
                  </a:txBody>
                  <a:tcPr/>
                </a:tc>
                <a:extLst>
                  <a:ext uri="{0D108BD9-81ED-4DB2-BD59-A6C34878D82A}">
                    <a16:rowId xmlns:a16="http://schemas.microsoft.com/office/drawing/2014/main" val="2992473392"/>
                  </a:ext>
                </a:extLst>
              </a:tr>
            </a:tbl>
          </a:graphicData>
        </a:graphic>
      </p:graphicFrame>
      <p:pic>
        <p:nvPicPr>
          <p:cNvPr id="18" name="Kuva 17">
            <a:extLst>
              <a:ext uri="{FF2B5EF4-FFF2-40B4-BE49-F238E27FC236}">
                <a16:creationId xmlns:a16="http://schemas.microsoft.com/office/drawing/2014/main" id="{424E392E-0A22-4BEA-F943-9FBE99D465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352413" y="4860034"/>
            <a:ext cx="1002913" cy="311305"/>
          </a:xfrm>
          <a:prstGeom prst="rect">
            <a:avLst/>
          </a:prstGeom>
        </p:spPr>
      </p:pic>
      <p:pic>
        <p:nvPicPr>
          <p:cNvPr id="22" name="Kuva 21">
            <a:extLst>
              <a:ext uri="{FF2B5EF4-FFF2-40B4-BE49-F238E27FC236}">
                <a16:creationId xmlns:a16="http://schemas.microsoft.com/office/drawing/2014/main" id="{2AA2A028-81B7-5528-4A23-5B3913D9DA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352413" y="5250327"/>
            <a:ext cx="1002913" cy="311305"/>
          </a:xfrm>
          <a:prstGeom prst="rect">
            <a:avLst/>
          </a:prstGeom>
        </p:spPr>
      </p:pic>
      <p:pic>
        <p:nvPicPr>
          <p:cNvPr id="24" name="Kuva 23">
            <a:extLst>
              <a:ext uri="{FF2B5EF4-FFF2-40B4-BE49-F238E27FC236}">
                <a16:creationId xmlns:a16="http://schemas.microsoft.com/office/drawing/2014/main" id="{34D64820-DB8C-44C2-A1CE-AB4AA8572A94}"/>
              </a:ext>
              <a:ext uri="{C183D7F6-B498-43B3-948B-1728B52AA6E4}">
                <adec:decorative xmlns:adec="http://schemas.microsoft.com/office/drawing/2017/decorative" val="1"/>
              </a:ext>
            </a:extLst>
          </p:cNvPr>
          <p:cNvPicPr>
            <a:picLocks noChangeAspect="1"/>
          </p:cNvPicPr>
          <p:nvPr/>
        </p:nvPicPr>
        <p:blipFill rotWithShape="1">
          <a:blip r:embed="rId3"/>
          <a:srcRect t="-4545" r="-1127" b="72727"/>
          <a:stretch/>
        </p:blipFill>
        <p:spPr>
          <a:xfrm>
            <a:off x="14352412" y="5635369"/>
            <a:ext cx="1014210" cy="99051"/>
          </a:xfrm>
          <a:prstGeom prst="rect">
            <a:avLst/>
          </a:prstGeom>
        </p:spPr>
      </p:pic>
      <p:graphicFrame>
        <p:nvGraphicFramePr>
          <p:cNvPr id="26" name="Taulukko 25">
            <a:extLst>
              <a:ext uri="{FF2B5EF4-FFF2-40B4-BE49-F238E27FC236}">
                <a16:creationId xmlns:a16="http://schemas.microsoft.com/office/drawing/2014/main" id="{3782647E-A298-4ECA-1CDB-F85A32FFB4AD}"/>
              </a:ext>
            </a:extLst>
          </p:cNvPr>
          <p:cNvGraphicFramePr>
            <a:graphicFrameLocks noGrp="1"/>
          </p:cNvGraphicFramePr>
          <p:nvPr>
            <p:extLst>
              <p:ext uri="{D42A27DB-BD31-4B8C-83A1-F6EECF244321}">
                <p14:modId xmlns:p14="http://schemas.microsoft.com/office/powerpoint/2010/main" val="2563753146"/>
              </p:ext>
            </p:extLst>
          </p:nvPr>
        </p:nvGraphicFramePr>
        <p:xfrm>
          <a:off x="12470295" y="8332717"/>
          <a:ext cx="5619518" cy="1483360"/>
        </p:xfrm>
        <a:graphic>
          <a:graphicData uri="http://schemas.openxmlformats.org/drawingml/2006/table">
            <a:tbl>
              <a:tblPr firstRow="1" bandRow="1">
                <a:tableStyleId>{5C22544A-7EE6-4342-B048-85BDC9FD1C3A}</a:tableStyleId>
              </a:tblPr>
              <a:tblGrid>
                <a:gridCol w="2004115">
                  <a:extLst>
                    <a:ext uri="{9D8B030D-6E8A-4147-A177-3AD203B41FA5}">
                      <a16:colId xmlns:a16="http://schemas.microsoft.com/office/drawing/2014/main" val="3070728972"/>
                    </a:ext>
                  </a:extLst>
                </a:gridCol>
                <a:gridCol w="3615403">
                  <a:extLst>
                    <a:ext uri="{9D8B030D-6E8A-4147-A177-3AD203B41FA5}">
                      <a16:colId xmlns:a16="http://schemas.microsoft.com/office/drawing/2014/main" val="882036348"/>
                    </a:ext>
                  </a:extLst>
                </a:gridCol>
              </a:tblGrid>
              <a:tr h="370840">
                <a:tc>
                  <a:txBody>
                    <a:bodyPr/>
                    <a:lstStyle/>
                    <a:p>
                      <a:r>
                        <a:rPr lang="fi-FI" sz="1600"/>
                        <a:t>Kuvauksen tiedot</a:t>
                      </a:r>
                    </a:p>
                  </a:txBody>
                  <a:tcPr/>
                </a:tc>
                <a:tc>
                  <a:txBody>
                    <a:bodyPr/>
                    <a:lstStyle/>
                    <a:p>
                      <a:endParaRPr lang="fi-FI" sz="1600"/>
                    </a:p>
                  </a:txBody>
                  <a:tcPr/>
                </a:tc>
                <a:extLst>
                  <a:ext uri="{0D108BD9-81ED-4DB2-BD59-A6C34878D82A}">
                    <a16:rowId xmlns:a16="http://schemas.microsoft.com/office/drawing/2014/main" val="4116960049"/>
                  </a:ext>
                </a:extLst>
              </a:tr>
              <a:tr h="370840">
                <a:tc>
                  <a:txBody>
                    <a:bodyPr/>
                    <a:lstStyle/>
                    <a:p>
                      <a:r>
                        <a:rPr lang="fi-FI" sz="1600"/>
                        <a:t>Kuvausvastaava</a:t>
                      </a:r>
                    </a:p>
                  </a:txBody>
                  <a:tcPr/>
                </a:tc>
                <a:tc>
                  <a:txBody>
                    <a:bodyPr/>
                    <a:lstStyle/>
                    <a:p>
                      <a:r>
                        <a:rPr lang="fi-FI" sz="1600"/>
                        <a:t>Kulttuurisihteeri</a:t>
                      </a:r>
                    </a:p>
                  </a:txBody>
                  <a:tcPr/>
                </a:tc>
                <a:extLst>
                  <a:ext uri="{0D108BD9-81ED-4DB2-BD59-A6C34878D82A}">
                    <a16:rowId xmlns:a16="http://schemas.microsoft.com/office/drawing/2014/main" val="1744267226"/>
                  </a:ext>
                </a:extLst>
              </a:tr>
              <a:tr h="370840">
                <a:tc>
                  <a:txBody>
                    <a:bodyPr/>
                    <a:lstStyle/>
                    <a:p>
                      <a:r>
                        <a:rPr lang="fi-FI" sz="1600"/>
                        <a:t>Status</a:t>
                      </a:r>
                    </a:p>
                  </a:txBody>
                  <a:tcPr/>
                </a:tc>
                <a:tc>
                  <a:txBody>
                    <a:bodyPr/>
                    <a:lstStyle/>
                    <a:p>
                      <a:r>
                        <a:rPr lang="fi-FI" sz="1600"/>
                        <a:t>VALMIS</a:t>
                      </a:r>
                    </a:p>
                  </a:txBody>
                  <a:tcPr/>
                </a:tc>
                <a:extLst>
                  <a:ext uri="{0D108BD9-81ED-4DB2-BD59-A6C34878D82A}">
                    <a16:rowId xmlns:a16="http://schemas.microsoft.com/office/drawing/2014/main" val="202490880"/>
                  </a:ext>
                </a:extLst>
              </a:tr>
              <a:tr h="370840">
                <a:tc>
                  <a:txBody>
                    <a:bodyPr/>
                    <a:lstStyle/>
                    <a:p>
                      <a:r>
                        <a:rPr lang="fi-FI" sz="1600"/>
                        <a:t>Tarkistettu pvm</a:t>
                      </a:r>
                    </a:p>
                  </a:txBody>
                  <a:tcPr/>
                </a:tc>
                <a:tc>
                  <a:txBody>
                    <a:bodyPr/>
                    <a:lstStyle/>
                    <a:p>
                      <a:r>
                        <a:rPr lang="fi-FI" sz="1600"/>
                        <a:t>5.5.2023</a:t>
                      </a:r>
                    </a:p>
                  </a:txBody>
                  <a:tcPr/>
                </a:tc>
                <a:extLst>
                  <a:ext uri="{0D108BD9-81ED-4DB2-BD59-A6C34878D82A}">
                    <a16:rowId xmlns:a16="http://schemas.microsoft.com/office/drawing/2014/main" val="1745137442"/>
                  </a:ext>
                </a:extLst>
              </a:tr>
            </a:tbl>
          </a:graphicData>
        </a:graphic>
      </p:graphicFrame>
      <p:pic>
        <p:nvPicPr>
          <p:cNvPr id="28" name="Kuva 27">
            <a:extLst>
              <a:ext uri="{FF2B5EF4-FFF2-40B4-BE49-F238E27FC236}">
                <a16:creationId xmlns:a16="http://schemas.microsoft.com/office/drawing/2014/main" id="{A3F0FD9E-C14C-1F95-A05C-F6EBC7758E19}"/>
              </a:ext>
              <a:ext uri="{C183D7F6-B498-43B3-948B-1728B52AA6E4}">
                <adec:decorative xmlns:adec="http://schemas.microsoft.com/office/drawing/2017/decorative" val="1"/>
              </a:ext>
            </a:extLst>
          </p:cNvPr>
          <p:cNvPicPr>
            <a:picLocks noChangeAspect="1"/>
          </p:cNvPicPr>
          <p:nvPr/>
        </p:nvPicPr>
        <p:blipFill rotWithShape="1">
          <a:blip r:embed="rId3"/>
          <a:srcRect l="-1677" t="33333" r="554" b="-3704"/>
          <a:stretch/>
        </p:blipFill>
        <p:spPr>
          <a:xfrm>
            <a:off x="14338419" y="5975156"/>
            <a:ext cx="1014182" cy="219066"/>
          </a:xfrm>
          <a:prstGeom prst="rect">
            <a:avLst/>
          </a:prstGeom>
        </p:spPr>
      </p:pic>
      <p:sp>
        <p:nvSpPr>
          <p:cNvPr id="9" name="Päivämäärän paikkamerkki 8">
            <a:extLst>
              <a:ext uri="{FF2B5EF4-FFF2-40B4-BE49-F238E27FC236}">
                <a16:creationId xmlns:a16="http://schemas.microsoft.com/office/drawing/2014/main" id="{4F395F12-5F76-987C-03B9-7139A5F000E4}"/>
              </a:ext>
            </a:extLst>
          </p:cNvPr>
          <p:cNvSpPr>
            <a:spLocks noGrp="1"/>
          </p:cNvSpPr>
          <p:nvPr>
            <p:ph type="dt" sz="half" idx="10"/>
          </p:nvPr>
        </p:nvSpPr>
        <p:spPr>
          <a:xfrm>
            <a:off x="194454" y="9937973"/>
            <a:ext cx="2133600" cy="365125"/>
          </a:xfrm>
        </p:spPr>
        <p:txBody>
          <a:bodyPr/>
          <a:lstStyle/>
          <a:p>
            <a:fld id="{F8CA6B0B-3138-440B-B876-FB856E29688D}" type="datetime1">
              <a:rPr lang="en-US" smtClean="0"/>
              <a:t>1/24/2025</a:t>
            </a:fld>
            <a:endParaRPr lang="en-US"/>
          </a:p>
        </p:txBody>
      </p:sp>
      <p:sp>
        <p:nvSpPr>
          <p:cNvPr id="10" name="Dian numeron paikkamerkki 9">
            <a:extLst>
              <a:ext uri="{FF2B5EF4-FFF2-40B4-BE49-F238E27FC236}">
                <a16:creationId xmlns:a16="http://schemas.microsoft.com/office/drawing/2014/main" id="{E15C3891-CF55-EA34-9F7A-98115C2E0237}"/>
              </a:ext>
            </a:extLst>
          </p:cNvPr>
          <p:cNvSpPr>
            <a:spLocks noGrp="1"/>
          </p:cNvSpPr>
          <p:nvPr>
            <p:ph type="sldNum" sz="quarter" idx="12"/>
          </p:nvPr>
        </p:nvSpPr>
        <p:spPr>
          <a:xfrm>
            <a:off x="16034420" y="9824124"/>
            <a:ext cx="2133600" cy="365125"/>
          </a:xfrm>
        </p:spPr>
        <p:txBody>
          <a:bodyPr/>
          <a:lstStyle/>
          <a:p>
            <a:fld id="{B6F15528-21DE-4FAA-801E-634DDDAF4B2B}" type="slidenum">
              <a:rPr lang="en-US" smtClean="0"/>
              <a:pPr/>
              <a:t>22</a:t>
            </a:fld>
            <a:endParaRPr lang="en-US"/>
          </a:p>
        </p:txBody>
      </p:sp>
      <p:sp>
        <p:nvSpPr>
          <p:cNvPr id="17" name="Tekstiruutu 16">
            <a:extLst>
              <a:ext uri="{FF2B5EF4-FFF2-40B4-BE49-F238E27FC236}">
                <a16:creationId xmlns:a16="http://schemas.microsoft.com/office/drawing/2014/main" id="{2A7B295F-3AD2-8ABB-AEEF-598AB7549BF2}"/>
              </a:ext>
            </a:extLst>
          </p:cNvPr>
          <p:cNvSpPr txBox="1"/>
          <p:nvPr/>
        </p:nvSpPr>
        <p:spPr>
          <a:xfrm>
            <a:off x="123882" y="5684894"/>
            <a:ext cx="650551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fi-FI">
                <a:cs typeface="Calibri"/>
              </a:rPr>
              <a:t>Tulosyksiköllä näkyy vain Kirjaston tulosyksikköön liitetyt kuvaukset automaattisesti. </a:t>
            </a:r>
          </a:p>
          <a:p>
            <a:pPr marL="285750" indent="-285750">
              <a:buFont typeface="Arial" panose="020B0604020202020204" pitchFamily="34" charset="0"/>
              <a:buChar char="•"/>
            </a:pPr>
            <a:r>
              <a:rPr lang="fi-FI">
                <a:cs typeface="Calibri"/>
              </a:rPr>
              <a:t>Kirjaston kuvauksessa </a:t>
            </a:r>
            <a:r>
              <a:rPr lang="fi-FI" err="1">
                <a:cs typeface="Calibri"/>
              </a:rPr>
              <a:t>kuvataa</a:t>
            </a:r>
            <a:r>
              <a:rPr lang="fi-FI">
                <a:cs typeface="Calibri"/>
              </a:rPr>
              <a:t> mitä kirjastopalveluita tuotetaan, miten kirjastopalvelua ohjataan ja mitä tukiprosesseja toimintaan liittyy</a:t>
            </a:r>
          </a:p>
        </p:txBody>
      </p:sp>
      <p:sp>
        <p:nvSpPr>
          <p:cNvPr id="6" name="Suorakulmio 5">
            <a:extLst>
              <a:ext uri="{FF2B5EF4-FFF2-40B4-BE49-F238E27FC236}">
                <a16:creationId xmlns:a16="http://schemas.microsoft.com/office/drawing/2014/main" id="{F3000F0F-A81D-4E8D-3C27-5590F3FB7D37}"/>
              </a:ext>
            </a:extLst>
          </p:cNvPr>
          <p:cNvSpPr/>
          <p:nvPr/>
        </p:nvSpPr>
        <p:spPr>
          <a:xfrm>
            <a:off x="12470295" y="682038"/>
            <a:ext cx="1480855" cy="584775"/>
          </a:xfrm>
          <a:prstGeom prst="rect">
            <a:avLst/>
          </a:prstGeom>
          <a:noFill/>
        </p:spPr>
        <p:txBody>
          <a:bodyPr wrap="none" lIns="91440" tIns="45720" rIns="91440" bIns="45720">
            <a:spAutoFit/>
          </a:bodyPr>
          <a:lstStyle/>
          <a:p>
            <a:pPr algn="ctr"/>
            <a:r>
              <a:rPr lang="fi-FI" sz="3200" b="1" cap="none" spc="0">
                <a:ln w="22225">
                  <a:solidFill>
                    <a:schemeClr val="accent2"/>
                  </a:solidFill>
                  <a:prstDash val="solid"/>
                </a:ln>
                <a:effectLst/>
              </a:rPr>
              <a:t>Kirjasto</a:t>
            </a:r>
          </a:p>
        </p:txBody>
      </p:sp>
      <p:pic>
        <p:nvPicPr>
          <p:cNvPr id="25" name="Kuva 24">
            <a:extLst>
              <a:ext uri="{FF2B5EF4-FFF2-40B4-BE49-F238E27FC236}">
                <a16:creationId xmlns:a16="http://schemas.microsoft.com/office/drawing/2014/main" id="{86562BEF-F2B8-7364-0DCD-85E61E709D2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4454" y="1578579"/>
            <a:ext cx="11744500" cy="3338028"/>
          </a:xfrm>
          <a:prstGeom prst="rect">
            <a:avLst/>
          </a:prstGeom>
        </p:spPr>
      </p:pic>
      <p:grpSp>
        <p:nvGrpSpPr>
          <p:cNvPr id="7" name="Group 7">
            <a:extLst>
              <a:ext uri="{FF2B5EF4-FFF2-40B4-BE49-F238E27FC236}">
                <a16:creationId xmlns:a16="http://schemas.microsoft.com/office/drawing/2014/main" id="{24A03E34-1297-8B68-E930-58D047AA1792}"/>
              </a:ext>
              <a:ext uri="{C183D7F6-B498-43B3-948B-1728B52AA6E4}">
                <adec:decorative xmlns:adec="http://schemas.microsoft.com/office/drawing/2017/decorative" val="1"/>
              </a:ext>
            </a:extLst>
          </p:cNvPr>
          <p:cNvGrpSpPr/>
          <p:nvPr/>
        </p:nvGrpSpPr>
        <p:grpSpPr>
          <a:xfrm>
            <a:off x="2483477" y="3247593"/>
            <a:ext cx="1404509" cy="673879"/>
            <a:chOff x="-20884" y="-14859"/>
            <a:chExt cx="547484" cy="262758"/>
          </a:xfrm>
        </p:grpSpPr>
        <p:sp>
          <p:nvSpPr>
            <p:cNvPr id="13" name="TextBox 9">
              <a:extLst>
                <a:ext uri="{FF2B5EF4-FFF2-40B4-BE49-F238E27FC236}">
                  <a16:creationId xmlns:a16="http://schemas.microsoft.com/office/drawing/2014/main" id="{135F2C4D-A66D-54F8-D976-15D86893AC96}"/>
                </a:ext>
              </a:extLst>
            </p:cNvPr>
            <p:cNvSpPr txBox="1"/>
            <p:nvPr/>
          </p:nvSpPr>
          <p:spPr>
            <a:xfrm>
              <a:off x="51327" y="-14859"/>
              <a:ext cx="444830" cy="239518"/>
            </a:xfrm>
            <a:prstGeom prst="rect">
              <a:avLst/>
            </a:prstGeom>
          </p:spPr>
          <p:txBody>
            <a:bodyPr lIns="50800" tIns="50800" rIns="50800" bIns="50800" rtlCol="0" anchor="ctr"/>
            <a:lstStyle/>
            <a:p>
              <a:pPr algn="ctr">
                <a:lnSpc>
                  <a:spcPts val="2659"/>
                </a:lnSpc>
              </a:pPr>
              <a:endParaRPr/>
            </a:p>
          </p:txBody>
        </p:sp>
        <p:sp>
          <p:nvSpPr>
            <p:cNvPr id="12" name="Freeform 8">
              <a:extLst>
                <a:ext uri="{FF2B5EF4-FFF2-40B4-BE49-F238E27FC236}">
                  <a16:creationId xmlns:a16="http://schemas.microsoft.com/office/drawing/2014/main" id="{4D62578C-E3DC-4027-15AB-FF86C41E3DF8}"/>
                </a:ext>
              </a:extLst>
            </p:cNvPr>
            <p:cNvSpPr/>
            <p:nvPr/>
          </p:nvSpPr>
          <p:spPr>
            <a:xfrm>
              <a:off x="-20884" y="0"/>
              <a:ext cx="547484" cy="247899"/>
            </a:xfrm>
            <a:custGeom>
              <a:avLst/>
              <a:gdLst/>
              <a:ahLst/>
              <a:cxnLst/>
              <a:rect l="l" t="t" r="r" b="b"/>
              <a:pathLst>
                <a:path w="547484" h="247899">
                  <a:moveTo>
                    <a:pt x="273742" y="0"/>
                  </a:moveTo>
                  <a:cubicBezTo>
                    <a:pt x="122558" y="0"/>
                    <a:pt x="0" y="55494"/>
                    <a:pt x="0" y="123950"/>
                  </a:cubicBezTo>
                  <a:cubicBezTo>
                    <a:pt x="0" y="192405"/>
                    <a:pt x="122558" y="247899"/>
                    <a:pt x="273742" y="247899"/>
                  </a:cubicBezTo>
                  <a:cubicBezTo>
                    <a:pt x="424925" y="247899"/>
                    <a:pt x="547484" y="192405"/>
                    <a:pt x="547484" y="123950"/>
                  </a:cubicBezTo>
                  <a:cubicBezTo>
                    <a:pt x="547484" y="55494"/>
                    <a:pt x="424925" y="0"/>
                    <a:pt x="273742" y="0"/>
                  </a:cubicBezTo>
                  <a:close/>
                </a:path>
              </a:pathLst>
            </a:custGeom>
            <a:solidFill>
              <a:srgbClr val="000000">
                <a:alpha val="0"/>
              </a:srgbClr>
            </a:solidFill>
            <a:ln w="123825" cap="sq">
              <a:solidFill>
                <a:srgbClr val="C84717"/>
              </a:solidFill>
              <a:prstDash val="solid"/>
              <a:miter/>
            </a:ln>
          </p:spPr>
          <p:txBody>
            <a:bodyPr/>
            <a:lstStyle/>
            <a:p>
              <a:endParaRPr lang="fi-FI"/>
            </a:p>
          </p:txBody>
        </p:sp>
      </p:grpSp>
      <p:pic>
        <p:nvPicPr>
          <p:cNvPr id="27" name="Kuva 26">
            <a:extLst>
              <a:ext uri="{FF2B5EF4-FFF2-40B4-BE49-F238E27FC236}">
                <a16:creationId xmlns:a16="http://schemas.microsoft.com/office/drawing/2014/main" id="{332723BB-BDFF-C52B-C7F9-787DE414F5D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22212" y="7162222"/>
            <a:ext cx="7545114" cy="2661902"/>
          </a:xfrm>
          <a:prstGeom prst="rect">
            <a:avLst/>
          </a:prstGeom>
        </p:spPr>
      </p:pic>
      <p:sp>
        <p:nvSpPr>
          <p:cNvPr id="29" name="Tähti: 8-sakarainen 28">
            <a:extLst>
              <a:ext uri="{FF2B5EF4-FFF2-40B4-BE49-F238E27FC236}">
                <a16:creationId xmlns:a16="http://schemas.microsoft.com/office/drawing/2014/main" id="{6CCD1503-A924-871C-D4EC-C5688B631A13}"/>
              </a:ext>
            </a:extLst>
          </p:cNvPr>
          <p:cNvSpPr/>
          <p:nvPr/>
        </p:nvSpPr>
        <p:spPr>
          <a:xfrm>
            <a:off x="219815" y="7844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3</a:t>
            </a:r>
          </a:p>
        </p:txBody>
      </p:sp>
    </p:spTree>
    <p:extLst>
      <p:ext uri="{BB962C8B-B14F-4D97-AF65-F5344CB8AC3E}">
        <p14:creationId xmlns:p14="http://schemas.microsoft.com/office/powerpoint/2010/main" val="3210306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601" y="-75285"/>
            <a:ext cx="18283510" cy="1382891"/>
            <a:chOff x="0" y="0"/>
            <a:chExt cx="5082665" cy="6550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766388" y="245241"/>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sp>
        <p:nvSpPr>
          <p:cNvPr id="8" name="TextBox 8"/>
          <p:cNvSpPr txBox="1"/>
          <p:nvPr/>
        </p:nvSpPr>
        <p:spPr>
          <a:xfrm>
            <a:off x="1149961" y="280313"/>
            <a:ext cx="16376633" cy="833562"/>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PALVELUPROSESSIN KUVAUS</a:t>
            </a:r>
            <a:endParaRPr lang="en-US" sz="6399">
              <a:solidFill>
                <a:srgbClr val="0165B0"/>
              </a:solidFill>
              <a:latin typeface="Montserrat Bold"/>
            </a:endParaRPr>
          </a:p>
        </p:txBody>
      </p:sp>
      <p:pic>
        <p:nvPicPr>
          <p:cNvPr id="5122" name="Picture 2">
            <a:extLst>
              <a:ext uri="{FF2B5EF4-FFF2-40B4-BE49-F238E27FC236}">
                <a16:creationId xmlns:a16="http://schemas.microsoft.com/office/drawing/2014/main" id="{A803FFD6-0A5F-D049-CB17-0509DCF3EA6D}"/>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00"/>
          <a:stretch/>
        </p:blipFill>
        <p:spPr bwMode="auto">
          <a:xfrm>
            <a:off x="327524" y="1741271"/>
            <a:ext cx="10441997" cy="5327914"/>
          </a:xfrm>
          <a:prstGeom prst="rect">
            <a:avLst/>
          </a:prstGeom>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65BFE251-078F-1530-5919-2BFF8271FE5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524" y="7206624"/>
            <a:ext cx="8990271" cy="2119424"/>
          </a:xfrm>
          <a:prstGeom prst="rect">
            <a:avLst/>
          </a:prstGeom>
        </p:spPr>
      </p:pic>
      <p:graphicFrame>
        <p:nvGraphicFramePr>
          <p:cNvPr id="9" name="Taulukko 8">
            <a:extLst>
              <a:ext uri="{FF2B5EF4-FFF2-40B4-BE49-F238E27FC236}">
                <a16:creationId xmlns:a16="http://schemas.microsoft.com/office/drawing/2014/main" id="{5FFEEDD8-986D-D381-EE3C-9E57D2CDBF4B}"/>
              </a:ext>
            </a:extLst>
          </p:cNvPr>
          <p:cNvGraphicFramePr>
            <a:graphicFrameLocks noGrp="1"/>
          </p:cNvGraphicFramePr>
          <p:nvPr>
            <p:extLst>
              <p:ext uri="{D42A27DB-BD31-4B8C-83A1-F6EECF244321}">
                <p14:modId xmlns:p14="http://schemas.microsoft.com/office/powerpoint/2010/main" val="122766234"/>
              </p:ext>
            </p:extLst>
          </p:nvPr>
        </p:nvGraphicFramePr>
        <p:xfrm>
          <a:off x="12643737" y="1455621"/>
          <a:ext cx="4967794" cy="7788722"/>
        </p:xfrm>
        <a:graphic>
          <a:graphicData uri="http://schemas.openxmlformats.org/drawingml/2006/table">
            <a:tbl>
              <a:tblPr firstRow="1" bandRow="1">
                <a:tableStyleId>{5C22544A-7EE6-4342-B048-85BDC9FD1C3A}</a:tableStyleId>
              </a:tblPr>
              <a:tblGrid>
                <a:gridCol w="2024062">
                  <a:extLst>
                    <a:ext uri="{9D8B030D-6E8A-4147-A177-3AD203B41FA5}">
                      <a16:colId xmlns:a16="http://schemas.microsoft.com/office/drawing/2014/main" val="1498474955"/>
                    </a:ext>
                  </a:extLst>
                </a:gridCol>
                <a:gridCol w="2943732">
                  <a:extLst>
                    <a:ext uri="{9D8B030D-6E8A-4147-A177-3AD203B41FA5}">
                      <a16:colId xmlns:a16="http://schemas.microsoft.com/office/drawing/2014/main" val="1690227367"/>
                    </a:ext>
                  </a:extLst>
                </a:gridCol>
              </a:tblGrid>
              <a:tr h="345914">
                <a:tc>
                  <a:txBody>
                    <a:bodyPr/>
                    <a:lstStyle/>
                    <a:p>
                      <a:r>
                        <a:rPr lang="fi-FI" sz="1200">
                          <a:solidFill>
                            <a:schemeClr val="tx1"/>
                          </a:solidFill>
                        </a:rPr>
                        <a:t>Perustieto</a:t>
                      </a:r>
                    </a:p>
                  </a:txBody>
                  <a:tcPr/>
                </a:tc>
                <a:tc>
                  <a:txBody>
                    <a:bodyPr/>
                    <a:lstStyle/>
                    <a:p>
                      <a:r>
                        <a:rPr lang="fi-FI" sz="1200">
                          <a:solidFill>
                            <a:schemeClr val="tx1"/>
                          </a:solidFill>
                        </a:rPr>
                        <a:t>Tiedon arvo</a:t>
                      </a:r>
                    </a:p>
                  </a:txBody>
                  <a:tcPr/>
                </a:tc>
                <a:extLst>
                  <a:ext uri="{0D108BD9-81ED-4DB2-BD59-A6C34878D82A}">
                    <a16:rowId xmlns:a16="http://schemas.microsoft.com/office/drawing/2014/main" val="956499768"/>
                  </a:ext>
                </a:extLst>
              </a:tr>
              <a:tr h="345914">
                <a:tc>
                  <a:txBody>
                    <a:bodyPr/>
                    <a:lstStyle/>
                    <a:p>
                      <a:r>
                        <a:rPr lang="fi-FI" sz="1200">
                          <a:solidFill>
                            <a:schemeClr val="tx1"/>
                          </a:solidFill>
                        </a:rPr>
                        <a:t>Toimiala</a:t>
                      </a:r>
                    </a:p>
                  </a:txBody>
                  <a:tcPr/>
                </a:tc>
                <a:tc>
                  <a:txBody>
                    <a:bodyPr/>
                    <a:lstStyle/>
                    <a:p>
                      <a:r>
                        <a:rPr lang="fi-FI" sz="1200">
                          <a:solidFill>
                            <a:schemeClr val="tx1"/>
                          </a:solidFill>
                        </a:rPr>
                        <a:t>Tulevaisuuslautakunta</a:t>
                      </a:r>
                    </a:p>
                  </a:txBody>
                  <a:tcPr/>
                </a:tc>
                <a:extLst>
                  <a:ext uri="{0D108BD9-81ED-4DB2-BD59-A6C34878D82A}">
                    <a16:rowId xmlns:a16="http://schemas.microsoft.com/office/drawing/2014/main" val="4284980021"/>
                  </a:ext>
                </a:extLst>
              </a:tr>
              <a:tr h="345914">
                <a:tc>
                  <a:txBody>
                    <a:bodyPr/>
                    <a:lstStyle/>
                    <a:p>
                      <a:pPr lvl="0">
                        <a:buNone/>
                      </a:pPr>
                      <a:r>
                        <a:rPr lang="fi-FI" sz="1200">
                          <a:solidFill>
                            <a:schemeClr val="tx1"/>
                          </a:solidFill>
                        </a:rPr>
                        <a:t>Tulosalue</a:t>
                      </a:r>
                    </a:p>
                  </a:txBody>
                  <a:tcPr/>
                </a:tc>
                <a:tc>
                  <a:txBody>
                    <a:bodyPr/>
                    <a:lstStyle/>
                    <a:p>
                      <a:pPr lvl="0">
                        <a:buNone/>
                      </a:pPr>
                      <a:r>
                        <a:rPr lang="fi-FI" sz="1200">
                          <a:solidFill>
                            <a:schemeClr val="tx1"/>
                          </a:solidFill>
                        </a:rPr>
                        <a:t>Kulttuuripalvelut</a:t>
                      </a:r>
                    </a:p>
                  </a:txBody>
                  <a:tcPr/>
                </a:tc>
                <a:extLst>
                  <a:ext uri="{0D108BD9-81ED-4DB2-BD59-A6C34878D82A}">
                    <a16:rowId xmlns:a16="http://schemas.microsoft.com/office/drawing/2014/main" val="3328401800"/>
                  </a:ext>
                </a:extLst>
              </a:tr>
              <a:tr h="345914">
                <a:tc>
                  <a:txBody>
                    <a:bodyPr/>
                    <a:lstStyle/>
                    <a:p>
                      <a:pPr lvl="0">
                        <a:buNone/>
                      </a:pPr>
                      <a:r>
                        <a:rPr lang="fi-FI" sz="1200">
                          <a:solidFill>
                            <a:schemeClr val="tx1"/>
                          </a:solidFill>
                        </a:rPr>
                        <a:t>Tulosyksikkö</a:t>
                      </a:r>
                    </a:p>
                  </a:txBody>
                  <a:tcPr/>
                </a:tc>
                <a:tc>
                  <a:txBody>
                    <a:bodyPr/>
                    <a:lstStyle/>
                    <a:p>
                      <a:pPr lvl="0">
                        <a:buNone/>
                      </a:pPr>
                      <a:r>
                        <a:rPr lang="fi-FI" sz="1200">
                          <a:solidFill>
                            <a:schemeClr val="tx1"/>
                          </a:solidFill>
                        </a:rPr>
                        <a:t>Kirjasto</a:t>
                      </a:r>
                    </a:p>
                  </a:txBody>
                  <a:tcPr/>
                </a:tc>
                <a:extLst>
                  <a:ext uri="{0D108BD9-81ED-4DB2-BD59-A6C34878D82A}">
                    <a16:rowId xmlns:a16="http://schemas.microsoft.com/office/drawing/2014/main" val="1700126842"/>
                  </a:ext>
                </a:extLst>
              </a:tr>
              <a:tr h="345914">
                <a:tc>
                  <a:txBody>
                    <a:bodyPr/>
                    <a:lstStyle/>
                    <a:p>
                      <a:pPr lvl="0">
                        <a:buNone/>
                      </a:pPr>
                      <a:r>
                        <a:rPr lang="fi-FI" sz="1200">
                          <a:solidFill>
                            <a:schemeClr val="tx1"/>
                          </a:solidFill>
                        </a:rPr>
                        <a:t>Vastuullinen (A)</a:t>
                      </a:r>
                    </a:p>
                  </a:txBody>
                  <a:tcPr>
                    <a:solidFill>
                      <a:schemeClr val="accent2">
                        <a:lumMod val="40000"/>
                        <a:lumOff val="60000"/>
                      </a:schemeClr>
                    </a:solidFill>
                  </a:tcPr>
                </a:tc>
                <a:tc>
                  <a:txBody>
                    <a:bodyPr/>
                    <a:lstStyle/>
                    <a:p>
                      <a:pPr lvl="0">
                        <a:buNone/>
                      </a:pPr>
                      <a:r>
                        <a:rPr lang="fi-FI" sz="1200">
                          <a:solidFill>
                            <a:schemeClr val="tx1"/>
                          </a:solidFill>
                        </a:rPr>
                        <a:t>Kirjastopalvelupäällikkö</a:t>
                      </a:r>
                    </a:p>
                  </a:txBody>
                  <a:tcPr>
                    <a:solidFill>
                      <a:schemeClr val="accent2">
                        <a:lumMod val="40000"/>
                        <a:lumOff val="60000"/>
                      </a:schemeClr>
                    </a:solidFill>
                  </a:tcPr>
                </a:tc>
                <a:extLst>
                  <a:ext uri="{0D108BD9-81ED-4DB2-BD59-A6C34878D82A}">
                    <a16:rowId xmlns:a16="http://schemas.microsoft.com/office/drawing/2014/main" val="273620410"/>
                  </a:ext>
                </a:extLst>
              </a:tr>
              <a:tr h="345914">
                <a:tc>
                  <a:txBody>
                    <a:bodyPr/>
                    <a:lstStyle/>
                    <a:p>
                      <a:pPr lvl="0">
                        <a:buNone/>
                      </a:pPr>
                      <a:r>
                        <a:rPr lang="fi-FI" sz="1200">
                          <a:solidFill>
                            <a:schemeClr val="tx1"/>
                          </a:solidFill>
                        </a:rPr>
                        <a:t>Suorittaja (R)</a:t>
                      </a:r>
                    </a:p>
                  </a:txBody>
                  <a:tcPr/>
                </a:tc>
                <a:tc>
                  <a:txBody>
                    <a:bodyPr/>
                    <a:lstStyle/>
                    <a:p>
                      <a:pPr lvl="0">
                        <a:buNone/>
                      </a:pPr>
                      <a:r>
                        <a:rPr lang="fi-FI" sz="1200">
                          <a:solidFill>
                            <a:schemeClr val="tx1"/>
                          </a:solidFill>
                        </a:rPr>
                        <a:t>Kirjaston henkilökunta</a:t>
                      </a:r>
                    </a:p>
                  </a:txBody>
                  <a:tcPr/>
                </a:tc>
                <a:extLst>
                  <a:ext uri="{0D108BD9-81ED-4DB2-BD59-A6C34878D82A}">
                    <a16:rowId xmlns:a16="http://schemas.microsoft.com/office/drawing/2014/main" val="2594252897"/>
                  </a:ext>
                </a:extLst>
              </a:tr>
              <a:tr h="345914">
                <a:tc>
                  <a:txBody>
                    <a:bodyPr/>
                    <a:lstStyle/>
                    <a:p>
                      <a:pPr lvl="0">
                        <a:buNone/>
                      </a:pPr>
                      <a:r>
                        <a:rPr lang="fi-FI" sz="1200">
                          <a:solidFill>
                            <a:schemeClr val="tx1"/>
                          </a:solidFill>
                        </a:rPr>
                        <a:t>Neuvoja ( C)</a:t>
                      </a:r>
                    </a:p>
                  </a:txBody>
                  <a:tcPr/>
                </a:tc>
                <a:tc>
                  <a:txBody>
                    <a:bodyPr/>
                    <a:lstStyle/>
                    <a:p>
                      <a:pPr lvl="0">
                        <a:buNone/>
                      </a:pPr>
                      <a:r>
                        <a:rPr lang="fi-FI" sz="1200">
                          <a:solidFill>
                            <a:schemeClr val="tx1"/>
                          </a:solidFill>
                        </a:rPr>
                        <a:t>Kirjastopalvelupäällikkö, </a:t>
                      </a:r>
                      <a:r>
                        <a:rPr lang="fi-FI" sz="1200" err="1">
                          <a:solidFill>
                            <a:schemeClr val="tx1"/>
                          </a:solidFill>
                        </a:rPr>
                        <a:t>TeamLeader</a:t>
                      </a:r>
                      <a:r>
                        <a:rPr lang="fi-FI" sz="1200">
                          <a:solidFill>
                            <a:schemeClr val="tx1"/>
                          </a:solidFill>
                        </a:rPr>
                        <a:t>-kirjasto</a:t>
                      </a:r>
                    </a:p>
                  </a:txBody>
                  <a:tcPr/>
                </a:tc>
                <a:extLst>
                  <a:ext uri="{0D108BD9-81ED-4DB2-BD59-A6C34878D82A}">
                    <a16:rowId xmlns:a16="http://schemas.microsoft.com/office/drawing/2014/main" val="4011488527"/>
                  </a:ext>
                </a:extLst>
              </a:tr>
              <a:tr h="345914">
                <a:tc>
                  <a:txBody>
                    <a:bodyPr/>
                    <a:lstStyle/>
                    <a:p>
                      <a:pPr lvl="0">
                        <a:buNone/>
                      </a:pPr>
                      <a:r>
                        <a:rPr lang="fi-FI" sz="1200">
                          <a:solidFill>
                            <a:schemeClr val="tx1"/>
                          </a:solidFill>
                        </a:rPr>
                        <a:t>Tiedotettava (I)</a:t>
                      </a:r>
                    </a:p>
                  </a:txBody>
                  <a:tcPr/>
                </a:tc>
                <a:tc>
                  <a:txBody>
                    <a:bodyPr/>
                    <a:lstStyle/>
                    <a:p>
                      <a:pPr lvl="0">
                        <a:buNone/>
                      </a:pPr>
                      <a:r>
                        <a:rPr lang="fi-FI" sz="1200">
                          <a:solidFill>
                            <a:schemeClr val="tx1"/>
                          </a:solidFill>
                        </a:rPr>
                        <a:t>Kirjaston henkilökunta, Kirjastopalvelupäällikkö, Kulttuuripalvelupäällikkö</a:t>
                      </a:r>
                    </a:p>
                  </a:txBody>
                  <a:tcPr/>
                </a:tc>
                <a:extLst>
                  <a:ext uri="{0D108BD9-81ED-4DB2-BD59-A6C34878D82A}">
                    <a16:rowId xmlns:a16="http://schemas.microsoft.com/office/drawing/2014/main" val="2548744916"/>
                  </a:ext>
                </a:extLst>
              </a:tr>
              <a:tr h="345914">
                <a:tc>
                  <a:txBody>
                    <a:bodyPr/>
                    <a:lstStyle/>
                    <a:p>
                      <a:pPr lvl="0">
                        <a:buNone/>
                      </a:pPr>
                      <a:r>
                        <a:rPr lang="fi-FI" sz="1200">
                          <a:solidFill>
                            <a:schemeClr val="tx1"/>
                          </a:solidFill>
                        </a:rPr>
                        <a:t>Prosessityyppi</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3264703101"/>
                  </a:ext>
                </a:extLst>
              </a:tr>
              <a:tr h="345914">
                <a:tc>
                  <a:txBody>
                    <a:bodyPr/>
                    <a:lstStyle/>
                    <a:p>
                      <a:pPr lvl="0">
                        <a:buNone/>
                      </a:pPr>
                      <a:r>
                        <a:rPr lang="fi-FI" sz="1200">
                          <a:solidFill>
                            <a:schemeClr val="tx1"/>
                          </a:solidFill>
                        </a:rPr>
                        <a:t>Tehtäväluokka</a:t>
                      </a:r>
                    </a:p>
                  </a:txBody>
                  <a:tcPr/>
                </a:tc>
                <a:tc>
                  <a:txBody>
                    <a:bodyPr/>
                    <a:lstStyle/>
                    <a:p>
                      <a:pPr lvl="0">
                        <a:buNone/>
                      </a:pPr>
                      <a:r>
                        <a:rPr lang="fi-FI" sz="1200">
                          <a:solidFill>
                            <a:schemeClr val="tx1"/>
                          </a:solidFill>
                        </a:rPr>
                        <a:t>Luodaan TOS-tehtäväluokittelu ja linkitetään prosessit niihin &gt; nähdään prosessit tehtäväluokittain</a:t>
                      </a:r>
                    </a:p>
                  </a:txBody>
                  <a:tcPr/>
                </a:tc>
                <a:extLst>
                  <a:ext uri="{0D108BD9-81ED-4DB2-BD59-A6C34878D82A}">
                    <a16:rowId xmlns:a16="http://schemas.microsoft.com/office/drawing/2014/main" val="3258611588"/>
                  </a:ext>
                </a:extLst>
              </a:tr>
              <a:tr h="345914">
                <a:tc>
                  <a:txBody>
                    <a:bodyPr/>
                    <a:lstStyle/>
                    <a:p>
                      <a:pPr lvl="0">
                        <a:buNone/>
                      </a:pPr>
                      <a:r>
                        <a:rPr lang="fi-FI" sz="1200">
                          <a:solidFill>
                            <a:schemeClr val="tx1"/>
                          </a:solidFill>
                        </a:rPr>
                        <a:t>Palveluluokka</a:t>
                      </a:r>
                    </a:p>
                  </a:txBody>
                  <a:tcPr/>
                </a:tc>
                <a:tc>
                  <a:txBody>
                    <a:bodyPr/>
                    <a:lstStyle/>
                    <a:p>
                      <a:pPr lvl="0">
                        <a:buNone/>
                      </a:pPr>
                      <a:r>
                        <a:rPr lang="fi-FI" sz="1200" b="0" i="0" u="none" strike="noStrike" noProof="0">
                          <a:solidFill>
                            <a:schemeClr val="tx1"/>
                          </a:solidFill>
                          <a:latin typeface="Calibri"/>
                        </a:rPr>
                        <a:t>Luodaan PTV:n palveluluokittelu ja linkitetään prosessit niihin &gt; nähdään prosessit palveluluokittain</a:t>
                      </a:r>
                      <a:endParaRPr lang="fi-FI">
                        <a:solidFill>
                          <a:schemeClr val="tx1"/>
                        </a:solidFill>
                      </a:endParaRPr>
                    </a:p>
                  </a:txBody>
                  <a:tcPr/>
                </a:tc>
                <a:extLst>
                  <a:ext uri="{0D108BD9-81ED-4DB2-BD59-A6C34878D82A}">
                    <a16:rowId xmlns:a16="http://schemas.microsoft.com/office/drawing/2014/main" val="2568152366"/>
                  </a:ext>
                </a:extLst>
              </a:tr>
              <a:tr h="345914">
                <a:tc>
                  <a:txBody>
                    <a:bodyPr/>
                    <a:lstStyle/>
                    <a:p>
                      <a:pPr lvl="0">
                        <a:buNone/>
                      </a:pPr>
                      <a:r>
                        <a:rPr lang="fi-FI" sz="1200">
                          <a:solidFill>
                            <a:schemeClr val="tx1"/>
                          </a:solidFill>
                        </a:rPr>
                        <a:t>Liittyvät tietovarannot</a:t>
                      </a:r>
                    </a:p>
                  </a:txBody>
                  <a:tcPr>
                    <a:solidFill>
                      <a:schemeClr val="accent2">
                        <a:lumMod val="40000"/>
                        <a:lumOff val="60000"/>
                      </a:schemeClr>
                    </a:solidFill>
                  </a:tcPr>
                </a:tc>
                <a:tc>
                  <a:txBody>
                    <a:bodyPr/>
                    <a:lstStyle/>
                    <a:p>
                      <a:pPr lvl="0">
                        <a:buNone/>
                      </a:pPr>
                      <a:r>
                        <a:rPr lang="fi-FI" sz="1200" err="1">
                          <a:solidFill>
                            <a:schemeClr val="tx1"/>
                          </a:solidFill>
                        </a:rPr>
                        <a:t>Outi.finna</a:t>
                      </a:r>
                      <a:r>
                        <a:rPr lang="fi-FI" sz="1200">
                          <a:solidFill>
                            <a:schemeClr val="tx1"/>
                          </a:solidFill>
                        </a:rPr>
                        <a:t> tietovaranto</a:t>
                      </a:r>
                    </a:p>
                  </a:txBody>
                  <a:tcPr>
                    <a:solidFill>
                      <a:schemeClr val="accent2">
                        <a:lumMod val="40000"/>
                        <a:lumOff val="60000"/>
                      </a:schemeClr>
                    </a:solidFill>
                  </a:tcPr>
                </a:tc>
                <a:extLst>
                  <a:ext uri="{0D108BD9-81ED-4DB2-BD59-A6C34878D82A}">
                    <a16:rowId xmlns:a16="http://schemas.microsoft.com/office/drawing/2014/main" val="3575168699"/>
                  </a:ext>
                </a:extLst>
              </a:tr>
              <a:tr h="345914">
                <a:tc>
                  <a:txBody>
                    <a:bodyPr/>
                    <a:lstStyle/>
                    <a:p>
                      <a:pPr lvl="0">
                        <a:buNone/>
                      </a:pPr>
                      <a:r>
                        <a:rPr lang="fi-FI" sz="1200" b="0" i="0" u="none" strike="noStrike" noProof="0">
                          <a:solidFill>
                            <a:schemeClr val="tx1"/>
                          </a:solidFill>
                          <a:latin typeface="Calibri"/>
                        </a:rPr>
                        <a:t>Liittyvät tietoaineistot</a:t>
                      </a:r>
                      <a:endParaRPr lang="fi-FI" sz="1200">
                        <a:solidFill>
                          <a:schemeClr val="tx1"/>
                        </a:solidFill>
                      </a:endParaRPr>
                    </a:p>
                  </a:txBody>
                  <a:tcPr/>
                </a:tc>
                <a:tc>
                  <a:txBody>
                    <a:bodyPr/>
                    <a:lstStyle/>
                    <a:p>
                      <a:pPr lvl="0">
                        <a:buNone/>
                      </a:pPr>
                      <a:r>
                        <a:rPr lang="fi-FI" sz="1200">
                          <a:solidFill>
                            <a:schemeClr val="tx1"/>
                          </a:solidFill>
                        </a:rPr>
                        <a:t>Linkitä nämä kun tietoaineisto on tunnistettu ja  luotu</a:t>
                      </a:r>
                    </a:p>
                  </a:txBody>
                  <a:tcPr/>
                </a:tc>
                <a:extLst>
                  <a:ext uri="{0D108BD9-81ED-4DB2-BD59-A6C34878D82A}">
                    <a16:rowId xmlns:a16="http://schemas.microsoft.com/office/drawing/2014/main" val="969431090"/>
                  </a:ext>
                </a:extLst>
              </a:tr>
              <a:tr h="345914">
                <a:tc>
                  <a:txBody>
                    <a:bodyPr/>
                    <a:lstStyle/>
                    <a:p>
                      <a:pPr lvl="0">
                        <a:buNone/>
                      </a:pPr>
                      <a:r>
                        <a:rPr lang="fi-FI" sz="1200" b="0" i="0" u="none" strike="noStrike" noProof="0">
                          <a:solidFill>
                            <a:schemeClr val="tx1"/>
                          </a:solidFill>
                          <a:latin typeface="Calibri"/>
                        </a:rPr>
                        <a:t>Liittyvät tietojärjestelmät</a:t>
                      </a:r>
                    </a:p>
                  </a:txBody>
                  <a:tcPr>
                    <a:solidFill>
                      <a:schemeClr val="accent2">
                        <a:lumMod val="40000"/>
                        <a:lumOff val="60000"/>
                      </a:schemeClr>
                    </a:solidFill>
                  </a:tcPr>
                </a:tc>
                <a:tc>
                  <a:txBody>
                    <a:bodyPr/>
                    <a:lstStyle/>
                    <a:p>
                      <a:pPr lvl="0">
                        <a:buNone/>
                      </a:pPr>
                      <a:r>
                        <a:rPr lang="fi-FI" sz="1200" err="1">
                          <a:solidFill>
                            <a:schemeClr val="tx1"/>
                          </a:solidFill>
                        </a:rPr>
                        <a:t>Outi.finna</a:t>
                      </a:r>
                    </a:p>
                    <a:p>
                      <a:pPr lvl="0">
                        <a:buNone/>
                      </a:pPr>
                      <a:r>
                        <a:rPr lang="fi-FI" sz="1200">
                          <a:solidFill>
                            <a:schemeClr val="tx1"/>
                          </a:solidFill>
                        </a:rPr>
                        <a:t>Outi.koha-suomi.fi</a:t>
                      </a:r>
                    </a:p>
                  </a:txBody>
                  <a:tcPr>
                    <a:solidFill>
                      <a:schemeClr val="accent2">
                        <a:lumMod val="40000"/>
                        <a:lumOff val="60000"/>
                      </a:schemeClr>
                    </a:solidFill>
                  </a:tcPr>
                </a:tc>
                <a:extLst>
                  <a:ext uri="{0D108BD9-81ED-4DB2-BD59-A6C34878D82A}">
                    <a16:rowId xmlns:a16="http://schemas.microsoft.com/office/drawing/2014/main" val="4220804952"/>
                  </a:ext>
                </a:extLst>
              </a:tr>
              <a:tr h="345914">
                <a:tc>
                  <a:txBody>
                    <a:bodyPr/>
                    <a:lstStyle/>
                    <a:p>
                      <a:pPr lvl="0">
                        <a:buNone/>
                      </a:pPr>
                      <a:r>
                        <a:rPr lang="fi-FI" sz="1200">
                          <a:solidFill>
                            <a:schemeClr val="tx1"/>
                          </a:solidFill>
                        </a:rPr>
                        <a:t>Luuotettavuusvaatimus</a:t>
                      </a:r>
                    </a:p>
                  </a:txBody>
                  <a:tcPr/>
                </a:tc>
                <a:tc>
                  <a:txBody>
                    <a:bodyPr/>
                    <a:lstStyle/>
                    <a:p>
                      <a:pPr lvl="0">
                        <a:buNone/>
                      </a:pPr>
                      <a:r>
                        <a:rPr lang="fi-FI" sz="1200">
                          <a:solidFill>
                            <a:schemeClr val="tx1"/>
                          </a:solidFill>
                        </a:rPr>
                        <a:t>Ei vaadita</a:t>
                      </a:r>
                    </a:p>
                  </a:txBody>
                  <a:tcPr/>
                </a:tc>
                <a:extLst>
                  <a:ext uri="{0D108BD9-81ED-4DB2-BD59-A6C34878D82A}">
                    <a16:rowId xmlns:a16="http://schemas.microsoft.com/office/drawing/2014/main" val="3212287894"/>
                  </a:ext>
                </a:extLst>
              </a:tr>
              <a:tr h="345914">
                <a:tc>
                  <a:txBody>
                    <a:bodyPr/>
                    <a:lstStyle/>
                    <a:p>
                      <a:pPr lvl="0">
                        <a:buNone/>
                      </a:pPr>
                      <a:r>
                        <a:rPr lang="fi-FI" sz="1200">
                          <a:solidFill>
                            <a:schemeClr val="tx1"/>
                          </a:solidFill>
                        </a:rPr>
                        <a:t>Varautumistoimenpiteet</a:t>
                      </a:r>
                    </a:p>
                  </a:txBody>
                  <a:tcPr/>
                </a:tc>
                <a:tc>
                  <a:txBody>
                    <a:bodyPr/>
                    <a:lstStyle/>
                    <a:p>
                      <a:pPr lvl="0">
                        <a:buNone/>
                      </a:pPr>
                      <a:r>
                        <a:rPr lang="fi-FI" sz="1200">
                          <a:solidFill>
                            <a:schemeClr val="tx1"/>
                          </a:solidFill>
                        </a:rPr>
                        <a:t>Ei tarvita</a:t>
                      </a:r>
                    </a:p>
                  </a:txBody>
                  <a:tcPr/>
                </a:tc>
                <a:extLst>
                  <a:ext uri="{0D108BD9-81ED-4DB2-BD59-A6C34878D82A}">
                    <a16:rowId xmlns:a16="http://schemas.microsoft.com/office/drawing/2014/main" val="450101390"/>
                  </a:ext>
                </a:extLst>
              </a:tr>
              <a:tr h="345914">
                <a:tc>
                  <a:txBody>
                    <a:bodyPr/>
                    <a:lstStyle/>
                    <a:p>
                      <a:pPr lvl="0">
                        <a:buNone/>
                      </a:pPr>
                      <a:r>
                        <a:rPr lang="fi-FI" sz="1200">
                          <a:solidFill>
                            <a:schemeClr val="tx1"/>
                          </a:solidFill>
                        </a:rPr>
                        <a:t>Sidosryhmät</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2649573399"/>
                  </a:ext>
                </a:extLst>
              </a:tr>
              <a:tr h="345914">
                <a:tc>
                  <a:txBody>
                    <a:bodyPr/>
                    <a:lstStyle/>
                    <a:p>
                      <a:pPr lvl="0">
                        <a:buNone/>
                      </a:pPr>
                      <a:r>
                        <a:rPr lang="fi-FI" sz="1200">
                          <a:solidFill>
                            <a:schemeClr val="tx1"/>
                          </a:solidFill>
                        </a:rPr>
                        <a:t>Elinkaaren tila</a:t>
                      </a:r>
                    </a:p>
                  </a:txBody>
                  <a:tcPr/>
                </a:tc>
                <a:tc>
                  <a:txBody>
                    <a:bodyPr/>
                    <a:lstStyle/>
                    <a:p>
                      <a:pPr lvl="0">
                        <a:buNone/>
                      </a:pPr>
                      <a:r>
                        <a:rPr lang="fi-FI" sz="1200">
                          <a:solidFill>
                            <a:schemeClr val="tx1"/>
                          </a:solidFill>
                        </a:rPr>
                        <a:t>Tuotannossa</a:t>
                      </a:r>
                    </a:p>
                  </a:txBody>
                  <a:tcPr/>
                </a:tc>
                <a:extLst>
                  <a:ext uri="{0D108BD9-81ED-4DB2-BD59-A6C34878D82A}">
                    <a16:rowId xmlns:a16="http://schemas.microsoft.com/office/drawing/2014/main" val="2430261719"/>
                  </a:ext>
                </a:extLst>
              </a:tr>
              <a:tr h="345914">
                <a:tc>
                  <a:txBody>
                    <a:bodyPr/>
                    <a:lstStyle/>
                    <a:p>
                      <a:pPr lvl="0">
                        <a:buNone/>
                      </a:pPr>
                      <a:r>
                        <a:rPr lang="fi-FI" sz="1200">
                          <a:solidFill>
                            <a:schemeClr val="tx1"/>
                          </a:solidFill>
                        </a:rPr>
                        <a:t>Vuosikello</a:t>
                      </a:r>
                    </a:p>
                  </a:txBody>
                  <a:tcPr/>
                </a:tc>
                <a:tc>
                  <a:txBody>
                    <a:bodyPr/>
                    <a:lstStyle/>
                    <a:p>
                      <a:pPr lvl="0">
                        <a:buNone/>
                      </a:pPr>
                      <a:r>
                        <a:rPr lang="fi-FI" sz="1200">
                          <a:solidFill>
                            <a:schemeClr val="tx1"/>
                          </a:solidFill>
                        </a:rPr>
                        <a:t>Helmikuu</a:t>
                      </a:r>
                    </a:p>
                  </a:txBody>
                  <a:tcPr/>
                </a:tc>
                <a:extLst>
                  <a:ext uri="{0D108BD9-81ED-4DB2-BD59-A6C34878D82A}">
                    <a16:rowId xmlns:a16="http://schemas.microsoft.com/office/drawing/2014/main" val="1780008516"/>
                  </a:ext>
                </a:extLst>
              </a:tr>
            </a:tbl>
          </a:graphicData>
        </a:graphic>
      </p:graphicFrame>
      <p:graphicFrame>
        <p:nvGraphicFramePr>
          <p:cNvPr id="17" name="Taulukko 16">
            <a:extLst>
              <a:ext uri="{FF2B5EF4-FFF2-40B4-BE49-F238E27FC236}">
                <a16:creationId xmlns:a16="http://schemas.microsoft.com/office/drawing/2014/main" id="{97F79C94-03A6-2C54-B7B2-A3CD26B1FD46}"/>
              </a:ext>
            </a:extLst>
          </p:cNvPr>
          <p:cNvGraphicFramePr>
            <a:graphicFrameLocks noGrp="1"/>
          </p:cNvGraphicFramePr>
          <p:nvPr>
            <p:extLst>
              <p:ext uri="{D42A27DB-BD31-4B8C-83A1-F6EECF244321}">
                <p14:modId xmlns:p14="http://schemas.microsoft.com/office/powerpoint/2010/main" val="1730021005"/>
              </p:ext>
            </p:extLst>
          </p:nvPr>
        </p:nvGraphicFramePr>
        <p:xfrm>
          <a:off x="12637071" y="9268354"/>
          <a:ext cx="4967792" cy="1522000"/>
        </p:xfrm>
        <a:graphic>
          <a:graphicData uri="http://schemas.openxmlformats.org/drawingml/2006/table">
            <a:tbl>
              <a:tblPr firstRow="1" bandRow="1">
                <a:tableStyleId>{5C22544A-7EE6-4342-B048-85BDC9FD1C3A}</a:tableStyleId>
              </a:tblPr>
              <a:tblGrid>
                <a:gridCol w="2617432">
                  <a:extLst>
                    <a:ext uri="{9D8B030D-6E8A-4147-A177-3AD203B41FA5}">
                      <a16:colId xmlns:a16="http://schemas.microsoft.com/office/drawing/2014/main" val="428508610"/>
                    </a:ext>
                  </a:extLst>
                </a:gridCol>
                <a:gridCol w="2350360">
                  <a:extLst>
                    <a:ext uri="{9D8B030D-6E8A-4147-A177-3AD203B41FA5}">
                      <a16:colId xmlns:a16="http://schemas.microsoft.com/office/drawing/2014/main" val="3964269225"/>
                    </a:ext>
                  </a:extLst>
                </a:gridCol>
              </a:tblGrid>
              <a:tr h="304400">
                <a:tc>
                  <a:txBody>
                    <a:bodyPr/>
                    <a:lstStyle/>
                    <a:p>
                      <a:pPr rtl="0" fontAlgn="base"/>
                      <a:endParaRPr lang="fi-FI" sz="1000" b="1">
                        <a:solidFill>
                          <a:srgbClr val="000000"/>
                        </a:solidFill>
                        <a:effectLst/>
                        <a:latin typeface="Calibri"/>
                      </a:endParaRP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tc>
                  <a:txBody>
                    <a:bodyPr/>
                    <a:lstStyle/>
                    <a:p>
                      <a:pPr rtl="0" fontAlgn="base"/>
                      <a:endParaRPr lang="fi-FI" sz="1000" b="1">
                        <a:solidFill>
                          <a:srgbClr val="000000"/>
                        </a:solidFill>
                        <a:effectLst/>
                        <a:latin typeface="Calibri"/>
                      </a:endParaRP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634770207"/>
                  </a:ext>
                </a:extLst>
              </a:tr>
              <a:tr h="304400">
                <a:tc>
                  <a:txBody>
                    <a:bodyPr/>
                    <a:lstStyle/>
                    <a:p>
                      <a:pPr rtl="0" fontAlgn="base"/>
                      <a:r>
                        <a:rPr lang="fi-FI" sz="1000" b="1">
                          <a:solidFill>
                            <a:srgbClr val="000000"/>
                          </a:solidFill>
                          <a:effectLst/>
                          <a:latin typeface="Calibri"/>
                        </a:rPr>
                        <a:t>Perustieto</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tc>
                  <a:txBody>
                    <a:bodyPr/>
                    <a:lstStyle/>
                    <a:p>
                      <a:pPr rtl="0" fontAlgn="base"/>
                      <a:r>
                        <a:rPr lang="fi-FI" sz="1000" b="1">
                          <a:solidFill>
                            <a:srgbClr val="000000"/>
                          </a:solidFill>
                          <a:effectLst/>
                          <a:latin typeface="Calibri"/>
                        </a:rPr>
                        <a:t>Tiedon arvo</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896012144"/>
                  </a:ext>
                </a:extLst>
              </a:tr>
              <a:tr h="304400">
                <a:tc>
                  <a:txBody>
                    <a:bodyPr/>
                    <a:lstStyle/>
                    <a:p>
                      <a:pPr rtl="0" fontAlgn="base"/>
                      <a:r>
                        <a:rPr lang="fi-FI" sz="1200">
                          <a:effectLst/>
                          <a:latin typeface="Calibri"/>
                        </a:rPr>
                        <a:t>Kuvausvastuu</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tc>
                  <a:txBody>
                    <a:bodyPr/>
                    <a:lstStyle/>
                    <a:p>
                      <a:pPr lvl="0">
                        <a:buNone/>
                      </a:pPr>
                      <a:r>
                        <a:rPr lang="fi-FI" sz="1200">
                          <a:effectLst/>
                          <a:latin typeface="Calibri"/>
                        </a:rPr>
                        <a:t>Siiri Saastamoinen</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469369923"/>
                  </a:ext>
                </a:extLst>
              </a:tr>
              <a:tr h="304400">
                <a:tc>
                  <a:txBody>
                    <a:bodyPr/>
                    <a:lstStyle/>
                    <a:p>
                      <a:pPr rtl="0" fontAlgn="base"/>
                      <a:r>
                        <a:rPr lang="fi-FI" sz="1200">
                          <a:effectLst/>
                          <a:latin typeface="Calibri"/>
                        </a:rPr>
                        <a:t>Status</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E9EDF4"/>
                    </a:solidFill>
                  </a:tcPr>
                </a:tc>
                <a:tc>
                  <a:txBody>
                    <a:bodyPr/>
                    <a:lstStyle/>
                    <a:p>
                      <a:pPr rtl="0" fontAlgn="base"/>
                      <a:r>
                        <a:rPr lang="fi-FI" sz="1200">
                          <a:effectLst/>
                          <a:highlight>
                            <a:srgbClr val="E6B9B8"/>
                          </a:highlight>
                          <a:latin typeface="Calibri"/>
                        </a:rPr>
                        <a:t>KESKEN</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val="3616614058"/>
                  </a:ext>
                </a:extLst>
              </a:tr>
              <a:tr h="304400">
                <a:tc>
                  <a:txBody>
                    <a:bodyPr/>
                    <a:lstStyle/>
                    <a:p>
                      <a:pPr lvl="0">
                        <a:buNone/>
                      </a:pPr>
                      <a:r>
                        <a:rPr lang="fi-FI" sz="1200">
                          <a:effectLst/>
                          <a:latin typeface="Calibri"/>
                        </a:rPr>
                        <a:t>Tarkistuspäivä</a:t>
                      </a: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tc>
                  <a:txBody>
                    <a:bodyPr/>
                    <a:lstStyle/>
                    <a:p>
                      <a:pPr rtl="0" fontAlgn="base"/>
                      <a:endParaRPr lang="fi-FI" sz="1050">
                        <a:effectLst/>
                        <a:latin typeface="Calibri"/>
                      </a:endParaRPr>
                    </a:p>
                  </a:txBody>
                  <a:tcPr marL="80467" marR="80467" marT="40234" marB="40234">
                    <a:lnL w="11173" cap="flat" cmpd="sng" algn="ctr">
                      <a:solidFill>
                        <a:srgbClr val="FFFFFF"/>
                      </a:solidFill>
                      <a:prstDash val="solid"/>
                      <a:round/>
                      <a:headEnd type="none" w="med" len="med"/>
                      <a:tailEnd type="none" w="med" len="med"/>
                    </a:lnL>
                    <a:lnR w="11173" cap="flat" cmpd="sng" algn="ctr">
                      <a:solidFill>
                        <a:srgbClr val="FFFFFF"/>
                      </a:solidFill>
                      <a:prstDash val="solid"/>
                      <a:round/>
                      <a:headEnd type="none" w="med" len="med"/>
                      <a:tailEnd type="none" w="med" len="med"/>
                    </a:lnR>
                    <a:lnT w="11173" cap="flat" cmpd="sng" algn="ctr">
                      <a:solidFill>
                        <a:srgbClr val="FFFFFF"/>
                      </a:solidFill>
                      <a:prstDash val="solid"/>
                      <a:round/>
                      <a:headEnd type="none" w="med" len="med"/>
                      <a:tailEnd type="none" w="med" len="med"/>
                    </a:lnT>
                    <a:lnB w="11173"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val="2235765339"/>
                  </a:ext>
                </a:extLst>
              </a:tr>
            </a:tbl>
          </a:graphicData>
        </a:graphic>
      </p:graphicFrame>
      <p:sp>
        <p:nvSpPr>
          <p:cNvPr id="6" name="Tähti: 8-sakarainen 5">
            <a:extLst>
              <a:ext uri="{FF2B5EF4-FFF2-40B4-BE49-F238E27FC236}">
                <a16:creationId xmlns:a16="http://schemas.microsoft.com/office/drawing/2014/main" id="{EF4C5A26-F554-12B0-53DB-992849AC98DA}"/>
              </a:ext>
            </a:extLst>
          </p:cNvPr>
          <p:cNvSpPr/>
          <p:nvPr/>
        </p:nvSpPr>
        <p:spPr>
          <a:xfrm>
            <a:off x="160840" y="65155"/>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4</a:t>
            </a:r>
          </a:p>
        </p:txBody>
      </p:sp>
      <p:sp>
        <p:nvSpPr>
          <p:cNvPr id="10" name="Tekstiruutu 9">
            <a:extLst>
              <a:ext uri="{FF2B5EF4-FFF2-40B4-BE49-F238E27FC236}">
                <a16:creationId xmlns:a16="http://schemas.microsoft.com/office/drawing/2014/main" id="{54273D85-4EC6-90B2-1646-A47C88E543AD}"/>
              </a:ext>
            </a:extLst>
          </p:cNvPr>
          <p:cNvSpPr txBox="1"/>
          <p:nvPr/>
        </p:nvSpPr>
        <p:spPr>
          <a:xfrm>
            <a:off x="11304865" y="5001299"/>
            <a:ext cx="6306666" cy="1169551"/>
          </a:xfrm>
          <a:prstGeom prst="rect">
            <a:avLst/>
          </a:prstGeom>
          <a:no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ea typeface="Calibri"/>
                <a:cs typeface="Calibri"/>
              </a:rPr>
              <a:t>Parannetaan </a:t>
            </a:r>
          </a:p>
          <a:p>
            <a:r>
              <a:rPr lang="fi-FI" sz="1400">
                <a:ea typeface="Calibri"/>
                <a:cs typeface="Calibri"/>
              </a:rPr>
              <a:t>Kokonaisuuden</a:t>
            </a:r>
          </a:p>
          <a:p>
            <a:r>
              <a:rPr lang="fi-FI" sz="1400">
                <a:ea typeface="Calibri"/>
                <a:cs typeface="Calibri"/>
              </a:rPr>
              <a:t>hallintaa näillä</a:t>
            </a:r>
          </a:p>
          <a:p>
            <a:r>
              <a:rPr lang="fi-FI" sz="1400">
                <a:ea typeface="Calibri"/>
                <a:cs typeface="Calibri"/>
              </a:rPr>
              <a:t>luokitteluilla</a:t>
            </a:r>
          </a:p>
          <a:p>
            <a:endParaRPr lang="fi-FI" sz="1400">
              <a:ea typeface="Calibri"/>
              <a:cs typeface="Calibri"/>
            </a:endParaRPr>
          </a:p>
        </p:txBody>
      </p:sp>
      <p:sp>
        <p:nvSpPr>
          <p:cNvPr id="14" name="Päivämäärän paikkamerkki 13">
            <a:extLst>
              <a:ext uri="{FF2B5EF4-FFF2-40B4-BE49-F238E27FC236}">
                <a16:creationId xmlns:a16="http://schemas.microsoft.com/office/drawing/2014/main" id="{CBD73439-C245-3F91-7779-30E3CA0CF1C0}"/>
              </a:ext>
            </a:extLst>
          </p:cNvPr>
          <p:cNvSpPr>
            <a:spLocks noGrp="1"/>
          </p:cNvSpPr>
          <p:nvPr>
            <p:ph type="dt" sz="half" idx="10"/>
          </p:nvPr>
        </p:nvSpPr>
        <p:spPr>
          <a:xfrm>
            <a:off x="1030218" y="9921875"/>
            <a:ext cx="2133600" cy="365125"/>
          </a:xfrm>
        </p:spPr>
        <p:txBody>
          <a:bodyPr/>
          <a:lstStyle/>
          <a:p>
            <a:fld id="{8948F925-A3D3-40E5-8A8C-07BBC5661842}" type="datetime1">
              <a:rPr lang="en-US" smtClean="0"/>
              <a:t>1/24/2025</a:t>
            </a:fld>
            <a:endParaRPr lang="en-US"/>
          </a:p>
        </p:txBody>
      </p:sp>
      <p:sp>
        <p:nvSpPr>
          <p:cNvPr id="16" name="Dian numeron paikkamerkki 15">
            <a:extLst>
              <a:ext uri="{FF2B5EF4-FFF2-40B4-BE49-F238E27FC236}">
                <a16:creationId xmlns:a16="http://schemas.microsoft.com/office/drawing/2014/main" id="{8EEDB0D9-E3B7-B3F3-68B7-04A7444CE486}"/>
              </a:ext>
            </a:extLst>
          </p:cNvPr>
          <p:cNvSpPr>
            <a:spLocks noGrp="1"/>
          </p:cNvSpPr>
          <p:nvPr>
            <p:ph type="sldNum" sz="quarter" idx="12"/>
          </p:nvPr>
        </p:nvSpPr>
        <p:spPr>
          <a:xfrm>
            <a:off x="15911113" y="9877154"/>
            <a:ext cx="2133600" cy="365125"/>
          </a:xfrm>
        </p:spPr>
        <p:txBody>
          <a:bodyPr/>
          <a:lstStyle/>
          <a:p>
            <a:fld id="{B6F15528-21DE-4FAA-801E-634DDDAF4B2B}" type="slidenum">
              <a:rPr lang="en-US" smtClean="0"/>
              <a:pPr/>
              <a:t>23</a:t>
            </a:fld>
            <a:endParaRPr lang="en-US"/>
          </a:p>
        </p:txBody>
      </p:sp>
      <p:sp>
        <p:nvSpPr>
          <p:cNvPr id="7" name="Suorakulmio 6">
            <a:extLst>
              <a:ext uri="{FF2B5EF4-FFF2-40B4-BE49-F238E27FC236}">
                <a16:creationId xmlns:a16="http://schemas.microsoft.com/office/drawing/2014/main" id="{7B52B430-FE7B-15B9-E3DC-0E06E8E7A2BA}"/>
              </a:ext>
            </a:extLst>
          </p:cNvPr>
          <p:cNvSpPr/>
          <p:nvPr/>
        </p:nvSpPr>
        <p:spPr>
          <a:xfrm>
            <a:off x="11355975" y="932197"/>
            <a:ext cx="6938118" cy="584775"/>
          </a:xfrm>
          <a:prstGeom prst="rect">
            <a:avLst/>
          </a:prstGeom>
          <a:noFill/>
        </p:spPr>
        <p:txBody>
          <a:bodyPr wrap="none" lIns="91440" tIns="45720" rIns="91440" bIns="45720">
            <a:spAutoFit/>
          </a:bodyPr>
          <a:lstStyle/>
          <a:p>
            <a:pPr algn="ctr"/>
            <a:r>
              <a:rPr lang="fi-FI" sz="3200" b="1" cap="none" spc="0">
                <a:ln w="22225">
                  <a:solidFill>
                    <a:schemeClr val="accent2"/>
                  </a:solidFill>
                  <a:prstDash val="solid"/>
                </a:ln>
                <a:effectLst/>
              </a:rPr>
              <a:t>Kirjasto, asiakaspalvelu: lainauspalvelut</a:t>
            </a:r>
          </a:p>
        </p:txBody>
      </p:sp>
      <p:sp>
        <p:nvSpPr>
          <p:cNvPr id="12" name="Tekstiruutu 11">
            <a:extLst>
              <a:ext uri="{FF2B5EF4-FFF2-40B4-BE49-F238E27FC236}">
                <a16:creationId xmlns:a16="http://schemas.microsoft.com/office/drawing/2014/main" id="{3BCCF07D-FEFC-87C5-816C-BB2BD404E8F4}"/>
              </a:ext>
            </a:extLst>
          </p:cNvPr>
          <p:cNvSpPr txBox="1"/>
          <p:nvPr/>
        </p:nvSpPr>
        <p:spPr>
          <a:xfrm>
            <a:off x="11304865" y="1722675"/>
            <a:ext cx="6306666" cy="1169551"/>
          </a:xfrm>
          <a:prstGeom prst="rect">
            <a:avLst/>
          </a:prstGeom>
          <a:noFill/>
          <a:ln w="381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ea typeface="Calibri"/>
                <a:cs typeface="Calibri"/>
              </a:rPr>
              <a:t>Näiden tietojen</a:t>
            </a:r>
          </a:p>
          <a:p>
            <a:r>
              <a:rPr lang="fi-FI" sz="1400">
                <a:ea typeface="Calibri"/>
                <a:cs typeface="Calibri"/>
              </a:rPr>
              <a:t>Perusteella</a:t>
            </a:r>
          </a:p>
          <a:p>
            <a:r>
              <a:rPr lang="fi-FI" sz="1400">
                <a:ea typeface="Calibri"/>
                <a:cs typeface="Calibri"/>
              </a:rPr>
              <a:t>Prosessi näkyy </a:t>
            </a:r>
          </a:p>
          <a:p>
            <a:r>
              <a:rPr lang="fi-FI" sz="1400">
                <a:ea typeface="Calibri"/>
                <a:cs typeface="Calibri"/>
              </a:rPr>
              <a:t>Organisaatio-</a:t>
            </a:r>
          </a:p>
          <a:p>
            <a:r>
              <a:rPr lang="fi-FI" sz="1400">
                <a:ea typeface="Calibri"/>
                <a:cs typeface="Calibri"/>
              </a:rPr>
              <a:t>kuvauksissa</a:t>
            </a:r>
          </a:p>
        </p:txBody>
      </p:sp>
    </p:spTree>
    <p:extLst>
      <p:ext uri="{BB962C8B-B14F-4D97-AF65-F5344CB8AC3E}">
        <p14:creationId xmlns:p14="http://schemas.microsoft.com/office/powerpoint/2010/main" val="1121007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838" y="-116423"/>
            <a:ext cx="18342790" cy="1424029"/>
            <a:chOff x="0" y="0"/>
            <a:chExt cx="5082665" cy="6550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280313"/>
            <a:ext cx="16376633" cy="833562"/>
          </a:xfrm>
          <a:prstGeom prst="rect">
            <a:avLst/>
          </a:prstGeom>
        </p:spPr>
        <p:txBody>
          <a:bodyPr lIns="0" tIns="0" rIns="0" bIns="0" rtlCol="0" anchor="t">
            <a:spAutoFit/>
          </a:bodyPr>
          <a:lstStyle/>
          <a:p>
            <a:pPr marL="0" lvl="0" indent="0" algn="ctr">
              <a:lnSpc>
                <a:spcPts val="6527"/>
              </a:lnSpc>
              <a:spcBef>
                <a:spcPct val="0"/>
              </a:spcBef>
            </a:pPr>
            <a:r>
              <a:rPr lang="en-US" sz="6399">
                <a:solidFill>
                  <a:srgbClr val="0165B0"/>
                </a:solidFill>
                <a:latin typeface="Montserrat Bold"/>
              </a:rPr>
              <a:t>DIGITALISAATIOASTE</a:t>
            </a:r>
          </a:p>
        </p:txBody>
      </p:sp>
      <p:sp>
        <p:nvSpPr>
          <p:cNvPr id="10" name="Tähti: 8-sakarainen 9">
            <a:extLst>
              <a:ext uri="{FF2B5EF4-FFF2-40B4-BE49-F238E27FC236}">
                <a16:creationId xmlns:a16="http://schemas.microsoft.com/office/drawing/2014/main" id="{8416ECD5-D2C1-3F69-2B85-BDB5A8FDC333}"/>
              </a:ext>
            </a:extLst>
          </p:cNvPr>
          <p:cNvSpPr/>
          <p:nvPr/>
        </p:nvSpPr>
        <p:spPr>
          <a:xfrm>
            <a:off x="219815" y="11063"/>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5</a:t>
            </a:r>
          </a:p>
        </p:txBody>
      </p:sp>
      <p:sp>
        <p:nvSpPr>
          <p:cNvPr id="7" name="Tekstiruutu 6">
            <a:extLst>
              <a:ext uri="{FF2B5EF4-FFF2-40B4-BE49-F238E27FC236}">
                <a16:creationId xmlns:a16="http://schemas.microsoft.com/office/drawing/2014/main" id="{CE16DEDF-789D-41A8-8684-09766A807CDC}"/>
              </a:ext>
            </a:extLst>
          </p:cNvPr>
          <p:cNvSpPr txBox="1"/>
          <p:nvPr/>
        </p:nvSpPr>
        <p:spPr>
          <a:xfrm>
            <a:off x="4578504" y="6280765"/>
            <a:ext cx="1294360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a:ea typeface="Calibri"/>
                <a:cs typeface="Calibri"/>
              </a:rPr>
              <a:t>Palveluiden ja prosessien digitalisointi ja automatisointi vaatii suunnitelmallisuutta ja työkalun, jotta laaja kokonaisuus saadaan hallintaan.</a:t>
            </a:r>
          </a:p>
          <a:p>
            <a:pPr marL="285750" indent="-285750">
              <a:buFont typeface="Arial"/>
              <a:buChar char="•"/>
            </a:pPr>
            <a:r>
              <a:rPr lang="fi-FI">
                <a:ea typeface="Calibri"/>
                <a:cs typeface="Calibri"/>
              </a:rPr>
              <a:t>Lisäsimme prosessikuvauspohjaan "prosessien digitalisointien seuranta" taulukon, jossa on digitalisointityöhön kuuluvat asiankäsittelyn / prosessien askeleiden vaiheet ja vaiheille määritellään digitalisoitu-tilat. </a:t>
            </a:r>
            <a:br>
              <a:rPr lang="fi-FI">
                <a:ea typeface="Calibri"/>
                <a:cs typeface="Calibri"/>
              </a:rPr>
            </a:br>
            <a:r>
              <a:rPr lang="fi-FI">
                <a:ea typeface="Calibri"/>
                <a:cs typeface="Calibri"/>
              </a:rPr>
              <a:t>Oletusarvo on ei tietoa, ja prosessin vaiheille tullaan määrittelemään kyllä=digitalisoitu, Ei =digitalisoimatta, Ei tarvitse= palvelu on maksuton tai digitalisointia ei tällä hetkellä voida tai ei kannata toteuttaa</a:t>
            </a:r>
          </a:p>
          <a:p>
            <a:pPr marL="285750" indent="-285750">
              <a:buFont typeface="Arial"/>
              <a:buChar char="•"/>
            </a:pPr>
            <a:r>
              <a:rPr lang="fi-FI">
                <a:ea typeface="Calibri"/>
                <a:cs typeface="Calibri"/>
              </a:rPr>
              <a:t>Loimme seurantanäkymän, jossa on ajantasainen luettelo kaikista prosesseista ja prosessikuvauksista näytetään digitalisointiseurantataulukon vaiheet. Luettelosta nähdään mitä prosesseja ja minkä verran on digitalisoitu ja mitä on suunniteltu digitalisoitavaksi. </a:t>
            </a:r>
          </a:p>
          <a:p>
            <a:pPr marL="285750" indent="-285750">
              <a:buFont typeface="Arial"/>
              <a:buChar char="•"/>
            </a:pPr>
            <a:r>
              <a:rPr lang="fi-FI">
                <a:ea typeface="Calibri"/>
                <a:cs typeface="Calibri"/>
              </a:rPr>
              <a:t>ESIM HYÖDYSTÄ: Mikäli suomi.fi-maksut –palvelua ei ole vielä hankittu, mutta kunnassa on maksullisia palveluita. Näiden prosessien Maksaminen = EI --&gt; kun palvelu on otettu käyttöön, saadaan lista palveluista joihin maksaminen otetaan </a:t>
            </a:r>
            <a:r>
              <a:rPr lang="fi-FI" err="1">
                <a:ea typeface="Calibri"/>
                <a:cs typeface="Calibri"/>
              </a:rPr>
              <a:t>mahdollisuukseien</a:t>
            </a:r>
            <a:r>
              <a:rPr lang="fi-FI">
                <a:ea typeface="Calibri"/>
                <a:cs typeface="Calibri"/>
              </a:rPr>
              <a:t> mukaan käyttöön.</a:t>
            </a:r>
          </a:p>
        </p:txBody>
      </p:sp>
      <p:sp>
        <p:nvSpPr>
          <p:cNvPr id="14" name="Päivämäärän paikkamerkki 13">
            <a:extLst>
              <a:ext uri="{FF2B5EF4-FFF2-40B4-BE49-F238E27FC236}">
                <a16:creationId xmlns:a16="http://schemas.microsoft.com/office/drawing/2014/main" id="{EE08DC73-DB01-991F-68C4-501B26E722F1}"/>
              </a:ext>
            </a:extLst>
          </p:cNvPr>
          <p:cNvSpPr>
            <a:spLocks noGrp="1"/>
          </p:cNvSpPr>
          <p:nvPr>
            <p:ph type="dt" sz="half" idx="10"/>
          </p:nvPr>
        </p:nvSpPr>
        <p:spPr>
          <a:xfrm>
            <a:off x="83161" y="9910812"/>
            <a:ext cx="2133600" cy="365125"/>
          </a:xfrm>
        </p:spPr>
        <p:txBody>
          <a:bodyPr/>
          <a:lstStyle/>
          <a:p>
            <a:fld id="{77F422EA-603B-4EAF-8972-8BF0315624C6}" type="datetime1">
              <a:rPr lang="en-US" smtClean="0"/>
              <a:t>1/24/2025</a:t>
            </a:fld>
            <a:endParaRPr lang="en-US"/>
          </a:p>
        </p:txBody>
      </p:sp>
      <p:sp>
        <p:nvSpPr>
          <p:cNvPr id="15" name="Dian numeron paikkamerkki 14">
            <a:extLst>
              <a:ext uri="{FF2B5EF4-FFF2-40B4-BE49-F238E27FC236}">
                <a16:creationId xmlns:a16="http://schemas.microsoft.com/office/drawing/2014/main" id="{8229AC05-365F-344A-8802-848939E77903}"/>
              </a:ext>
            </a:extLst>
          </p:cNvPr>
          <p:cNvSpPr>
            <a:spLocks noGrp="1"/>
          </p:cNvSpPr>
          <p:nvPr>
            <p:ph type="sldNum" sz="quarter" idx="12"/>
          </p:nvPr>
        </p:nvSpPr>
        <p:spPr>
          <a:xfrm>
            <a:off x="16024164" y="9935482"/>
            <a:ext cx="2133600" cy="365125"/>
          </a:xfrm>
        </p:spPr>
        <p:txBody>
          <a:bodyPr/>
          <a:lstStyle/>
          <a:p>
            <a:fld id="{B6F15528-21DE-4FAA-801E-634DDDAF4B2B}" type="slidenum">
              <a:rPr lang="en-US" smtClean="0"/>
              <a:pPr/>
              <a:t>24</a:t>
            </a:fld>
            <a:endParaRPr lang="en-US"/>
          </a:p>
        </p:txBody>
      </p:sp>
      <p:pic>
        <p:nvPicPr>
          <p:cNvPr id="13" name="Kuva 12">
            <a:extLst>
              <a:ext uri="{FF2B5EF4-FFF2-40B4-BE49-F238E27FC236}">
                <a16:creationId xmlns:a16="http://schemas.microsoft.com/office/drawing/2014/main" id="{8A6D2E70-5968-B9F0-98E3-30E165868D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5503" y="1304395"/>
            <a:ext cx="17721438" cy="4714875"/>
          </a:xfrm>
          <a:prstGeom prst="rect">
            <a:avLst/>
          </a:prstGeom>
          <a:ln>
            <a:noFill/>
          </a:ln>
          <a:effectLst>
            <a:outerShdw blurRad="292100" dist="139700" dir="2700000" algn="tl" rotWithShape="0">
              <a:srgbClr val="333333">
                <a:alpha val="65000"/>
              </a:srgbClr>
            </a:outerShdw>
          </a:effectLst>
        </p:spPr>
      </p:pic>
      <p:pic>
        <p:nvPicPr>
          <p:cNvPr id="9" name="Kuva 8">
            <a:extLst>
              <a:ext uri="{FF2B5EF4-FFF2-40B4-BE49-F238E27FC236}">
                <a16:creationId xmlns:a16="http://schemas.microsoft.com/office/drawing/2014/main" id="{D165E63D-9BC2-17D7-61E4-DFB26ED404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290" y="4378683"/>
            <a:ext cx="3950817" cy="5418413"/>
          </a:xfrm>
          <a:prstGeom prst="rect">
            <a:avLst/>
          </a:prstGeom>
          <a:effectLst>
            <a:innerShdw blurRad="114300">
              <a:prstClr val="black"/>
            </a:innerShdw>
          </a:effectLst>
        </p:spPr>
      </p:pic>
      <p:pic>
        <p:nvPicPr>
          <p:cNvPr id="11" name="Kuva 10">
            <a:extLst>
              <a:ext uri="{FF2B5EF4-FFF2-40B4-BE49-F238E27FC236}">
                <a16:creationId xmlns:a16="http://schemas.microsoft.com/office/drawing/2014/main" id="{E4589E4E-DE09-4BB0-0321-C33F7E92CC9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316241" y="1113740"/>
            <a:ext cx="14144984" cy="1131498"/>
          </a:xfrm>
          <a:prstGeom prst="rect">
            <a:avLst/>
          </a:prstGeom>
          <a:effectLst>
            <a:innerShdw blurRad="114300">
              <a:prstClr val="black"/>
            </a:innerShdw>
          </a:effectLst>
        </p:spPr>
      </p:pic>
    </p:spTree>
    <p:extLst>
      <p:ext uri="{BB962C8B-B14F-4D97-AF65-F5344CB8AC3E}">
        <p14:creationId xmlns:p14="http://schemas.microsoft.com/office/powerpoint/2010/main" val="4156927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43690" y="-157715"/>
            <a:ext cx="18573252" cy="1450581"/>
            <a:chOff x="-5075" y="-48941"/>
            <a:chExt cx="5102966" cy="703973"/>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5075" y="-48941"/>
              <a:ext cx="5102966" cy="70397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280313"/>
            <a:ext cx="16376633" cy="796308"/>
          </a:xfrm>
          <a:prstGeom prst="rect">
            <a:avLst/>
          </a:prstGeom>
        </p:spPr>
        <p:txBody>
          <a:bodyPr lIns="0" tIns="0" rIns="0" bIns="0" rtlCol="0" anchor="t">
            <a:spAutoFit/>
          </a:bodyPr>
          <a:lstStyle/>
          <a:p>
            <a:pPr algn="ctr">
              <a:lnSpc>
                <a:spcPts val="6527"/>
              </a:lnSpc>
              <a:spcBef>
                <a:spcPct val="0"/>
              </a:spcBef>
            </a:pPr>
            <a:r>
              <a:rPr lang="en-US" sz="5400">
                <a:solidFill>
                  <a:srgbClr val="0165B0"/>
                </a:solidFill>
                <a:latin typeface="Montserrat Bold"/>
              </a:rPr>
              <a:t>RACI –VASTUUNJAKOTAULUKKO (</a:t>
            </a:r>
            <a:r>
              <a:rPr lang="en-US" sz="5400" err="1">
                <a:solidFill>
                  <a:srgbClr val="0165B0"/>
                </a:solidFill>
                <a:latin typeface="Montserrat Bold"/>
              </a:rPr>
              <a:t>visio</a:t>
            </a:r>
            <a:r>
              <a:rPr lang="en-US" sz="5400">
                <a:solidFill>
                  <a:srgbClr val="0165B0"/>
                </a:solidFill>
                <a:latin typeface="Montserrat Bold"/>
              </a:rPr>
              <a:t>)</a:t>
            </a:r>
          </a:p>
        </p:txBody>
      </p:sp>
      <p:sp>
        <p:nvSpPr>
          <p:cNvPr id="12" name="TextBox 11">
            <a:extLst>
              <a:ext uri="{FF2B5EF4-FFF2-40B4-BE49-F238E27FC236}">
                <a16:creationId xmlns:a16="http://schemas.microsoft.com/office/drawing/2014/main" id="{339BAF1C-FFE9-4E3F-1507-16DA996B1B92}"/>
              </a:ext>
            </a:extLst>
          </p:cNvPr>
          <p:cNvSpPr txBox="1"/>
          <p:nvPr/>
        </p:nvSpPr>
        <p:spPr>
          <a:xfrm>
            <a:off x="1429397" y="7326639"/>
            <a:ext cx="4600928" cy="2062103"/>
          </a:xfrm>
          <a:prstGeom prst="rect">
            <a:avLst/>
          </a:prstGeom>
          <a:noFill/>
        </p:spPr>
        <p:txBody>
          <a:bodyPr wrap="square" lIns="91440" tIns="45720" rIns="91440" bIns="45720" anchor="t">
            <a:spAutoFit/>
          </a:bodyPr>
          <a:lstStyle/>
          <a:p>
            <a:pPr fontAlgn="base">
              <a:buFont typeface="Arial" panose="020B0604020202020204" pitchFamily="34" charset="0"/>
              <a:buChar char="•"/>
            </a:pPr>
            <a:r>
              <a:rPr lang="fi-FI" sz="1600" b="0" i="0" u="none" strike="noStrike">
                <a:solidFill>
                  <a:srgbClr val="000000"/>
                </a:solidFill>
                <a:effectLst/>
                <a:latin typeface="Segoe UI"/>
                <a:cs typeface="Segoe UI"/>
              </a:rPr>
              <a:t>R = </a:t>
            </a:r>
            <a:r>
              <a:rPr lang="fi-FI" sz="1600" b="0" i="0" u="none" strike="noStrike" err="1">
                <a:solidFill>
                  <a:srgbClr val="000000"/>
                </a:solidFill>
                <a:effectLst/>
                <a:latin typeface="Segoe UI"/>
                <a:cs typeface="Segoe UI"/>
              </a:rPr>
              <a:t>Responsible</a:t>
            </a:r>
            <a:r>
              <a:rPr lang="fi-FI" sz="1600" b="0" i="0" u="none" strike="noStrike">
                <a:solidFill>
                  <a:srgbClr val="000000"/>
                </a:solidFill>
                <a:effectLst/>
                <a:latin typeface="Segoe UI"/>
                <a:cs typeface="Segoe UI"/>
              </a:rPr>
              <a:t> (</a:t>
            </a:r>
            <a:r>
              <a:rPr lang="fi-FI" sz="1600">
                <a:solidFill>
                  <a:srgbClr val="000000"/>
                </a:solidFill>
                <a:latin typeface="Segoe UI"/>
                <a:cs typeface="Segoe UI"/>
              </a:rPr>
              <a:t>suorittaja, tekee työn</a:t>
            </a:r>
            <a:r>
              <a:rPr lang="fi-FI" sz="1600" b="0" i="0" u="none" strike="noStrike">
                <a:solidFill>
                  <a:srgbClr val="000000"/>
                </a:solidFill>
                <a:effectLst/>
                <a:latin typeface="Segoe UI"/>
                <a:cs typeface="Segoe UI"/>
              </a:rPr>
              <a:t>)​</a:t>
            </a:r>
          </a:p>
          <a:p>
            <a:pPr algn="l" rtl="0" fontAlgn="base">
              <a:buFont typeface="Arial" panose="020B0604020202020204" pitchFamily="34" charset="0"/>
              <a:buChar char="•"/>
            </a:pPr>
            <a:endParaRPr lang="fi-FI" sz="1600" b="0" i="0" u="none" strike="noStrike">
              <a:solidFill>
                <a:srgbClr val="000000"/>
              </a:solidFill>
              <a:effectLst/>
              <a:latin typeface="Segoe UI" panose="020B0502040204020203" pitchFamily="34" charset="0"/>
              <a:cs typeface="Segoe UI"/>
            </a:endParaRPr>
          </a:p>
          <a:p>
            <a:pPr fontAlgn="base">
              <a:buFont typeface="Arial" panose="020B0604020202020204" pitchFamily="34" charset="0"/>
              <a:buChar char="•"/>
            </a:pPr>
            <a:r>
              <a:rPr lang="fi-FI" sz="1600" b="0" i="0" u="none" strike="noStrike">
                <a:solidFill>
                  <a:srgbClr val="000000"/>
                </a:solidFill>
                <a:effectLst/>
                <a:latin typeface="Segoe UI"/>
                <a:cs typeface="Segoe UI"/>
              </a:rPr>
              <a:t>A = </a:t>
            </a:r>
            <a:r>
              <a:rPr lang="fi-FI" sz="1600" b="0" i="0" u="none" strike="noStrike" err="1">
                <a:solidFill>
                  <a:srgbClr val="000000"/>
                </a:solidFill>
                <a:effectLst/>
                <a:latin typeface="Segoe UI"/>
                <a:cs typeface="Segoe UI"/>
              </a:rPr>
              <a:t>Accuntable</a:t>
            </a:r>
            <a:r>
              <a:rPr lang="fi-FI" sz="1600" b="0" i="0" u="none" strike="noStrike">
                <a:solidFill>
                  <a:srgbClr val="000000"/>
                </a:solidFill>
                <a:effectLst/>
                <a:latin typeface="Segoe UI"/>
                <a:cs typeface="Segoe UI"/>
              </a:rPr>
              <a:t> </a:t>
            </a:r>
            <a:r>
              <a:rPr lang="fi-FI" sz="1600">
                <a:solidFill>
                  <a:srgbClr val="000000"/>
                </a:solidFill>
                <a:latin typeface="Segoe UI"/>
                <a:cs typeface="Segoe UI"/>
              </a:rPr>
              <a:t>(vastuullinen, omistaja)</a:t>
            </a:r>
            <a:r>
              <a:rPr lang="fi-FI" sz="1600" b="0" i="0" u="none" strike="noStrike">
                <a:solidFill>
                  <a:srgbClr val="000000"/>
                </a:solidFill>
                <a:effectLst/>
                <a:latin typeface="Segoe UI"/>
                <a:cs typeface="Segoe UI"/>
              </a:rPr>
              <a:t>​</a:t>
            </a:r>
          </a:p>
          <a:p>
            <a:pPr algn="l" rtl="0" fontAlgn="base">
              <a:buFont typeface="Arial" panose="020B0604020202020204" pitchFamily="34" charset="0"/>
              <a:buChar char="•"/>
            </a:pPr>
            <a:endParaRPr lang="fi-FI" sz="1600" b="0" i="0" u="none" strike="noStrike">
              <a:solidFill>
                <a:srgbClr val="000000"/>
              </a:solidFill>
              <a:effectLst/>
              <a:latin typeface="Segoe UI" panose="020B0502040204020203" pitchFamily="34" charset="0"/>
              <a:cs typeface="Segoe UI"/>
            </a:endParaRPr>
          </a:p>
          <a:p>
            <a:pPr algn="l" rtl="0" fontAlgn="base">
              <a:buFont typeface="Arial" panose="020B0604020202020204" pitchFamily="34" charset="0"/>
              <a:buChar char="•"/>
            </a:pPr>
            <a:r>
              <a:rPr lang="fi-FI" sz="1600" b="0" i="0" u="none" strike="noStrike">
                <a:solidFill>
                  <a:srgbClr val="000000"/>
                </a:solidFill>
                <a:effectLst/>
                <a:latin typeface="Segoe UI"/>
                <a:cs typeface="Segoe UI"/>
              </a:rPr>
              <a:t>C = </a:t>
            </a:r>
            <a:r>
              <a:rPr lang="fi-FI" sz="1600" b="0" i="0" u="none" strike="noStrike" err="1">
                <a:solidFill>
                  <a:srgbClr val="000000"/>
                </a:solidFill>
                <a:effectLst/>
                <a:latin typeface="Segoe UI"/>
                <a:cs typeface="Segoe UI"/>
              </a:rPr>
              <a:t>Consulted</a:t>
            </a:r>
            <a:r>
              <a:rPr lang="fi-FI" sz="1600" b="0" i="0" u="none" strike="noStrike">
                <a:solidFill>
                  <a:srgbClr val="000000"/>
                </a:solidFill>
                <a:effectLst/>
                <a:latin typeface="Segoe UI"/>
                <a:cs typeface="Segoe UI"/>
              </a:rPr>
              <a:t> (Neuvoja, auttaa jos kysyttävää)​</a:t>
            </a:r>
          </a:p>
          <a:p>
            <a:pPr algn="l" rtl="0" fontAlgn="base">
              <a:buFont typeface="Arial" panose="020B0604020202020204" pitchFamily="34" charset="0"/>
              <a:buChar char="•"/>
            </a:pPr>
            <a:endParaRPr lang="fi-FI" sz="1600" b="0" i="0" u="none" strike="noStrike">
              <a:solidFill>
                <a:srgbClr val="000000"/>
              </a:solidFill>
              <a:effectLst/>
              <a:latin typeface="Segoe UI" panose="020B0502040204020203" pitchFamily="34" charset="0"/>
              <a:cs typeface="Segoe UI"/>
            </a:endParaRPr>
          </a:p>
          <a:p>
            <a:pPr fontAlgn="base">
              <a:buFont typeface="Arial" panose="020B0604020202020204" pitchFamily="34" charset="0"/>
              <a:buChar char="•"/>
            </a:pPr>
            <a:r>
              <a:rPr lang="fi-FI" sz="1600" b="0" i="0" u="none" strike="noStrike">
                <a:solidFill>
                  <a:srgbClr val="000000"/>
                </a:solidFill>
                <a:effectLst/>
                <a:latin typeface="Segoe UI"/>
                <a:cs typeface="Segoe UI"/>
              </a:rPr>
              <a:t>I</a:t>
            </a:r>
            <a:r>
              <a:rPr lang="fi-FI" sz="1600">
                <a:solidFill>
                  <a:srgbClr val="000000"/>
                </a:solidFill>
                <a:latin typeface="Segoe UI"/>
                <a:cs typeface="Segoe UI"/>
              </a:rPr>
              <a:t> </a:t>
            </a:r>
            <a:r>
              <a:rPr lang="fi-FI" sz="1600" b="0" i="0" u="none" strike="noStrike">
                <a:solidFill>
                  <a:srgbClr val="000000"/>
                </a:solidFill>
                <a:effectLst/>
                <a:latin typeface="Segoe UI"/>
                <a:cs typeface="Segoe UI"/>
              </a:rPr>
              <a:t> = </a:t>
            </a:r>
            <a:r>
              <a:rPr lang="fi-FI" sz="1600" b="0" i="0" u="none" strike="noStrike" err="1">
                <a:solidFill>
                  <a:srgbClr val="000000"/>
                </a:solidFill>
                <a:effectLst/>
                <a:latin typeface="Segoe UI"/>
                <a:cs typeface="Segoe UI"/>
              </a:rPr>
              <a:t>Informed</a:t>
            </a:r>
            <a:r>
              <a:rPr lang="fi-FI" sz="1600" b="0" i="0" u="none" strike="noStrike">
                <a:solidFill>
                  <a:srgbClr val="000000"/>
                </a:solidFill>
                <a:effectLst/>
                <a:latin typeface="Segoe UI"/>
                <a:cs typeface="Segoe UI"/>
              </a:rPr>
              <a:t> (</a:t>
            </a:r>
            <a:r>
              <a:rPr lang="fi-FI" sz="1600">
                <a:solidFill>
                  <a:srgbClr val="000000"/>
                </a:solidFill>
                <a:latin typeface="Segoe UI"/>
                <a:cs typeface="Segoe UI"/>
              </a:rPr>
              <a:t>tiedotettava</a:t>
            </a:r>
            <a:r>
              <a:rPr lang="fi-FI" sz="1600" b="0" i="0" u="none" strike="noStrike">
                <a:solidFill>
                  <a:srgbClr val="000000"/>
                </a:solidFill>
                <a:effectLst/>
                <a:latin typeface="Segoe UI"/>
                <a:cs typeface="Segoe UI"/>
              </a:rPr>
              <a:t> esim. jos </a:t>
            </a:r>
            <a:r>
              <a:rPr lang="fi-FI" sz="1600">
                <a:solidFill>
                  <a:srgbClr val="000000"/>
                </a:solidFill>
                <a:latin typeface="Segoe UI"/>
                <a:cs typeface="Segoe UI"/>
              </a:rPr>
              <a:t>prosessi muuttuu</a:t>
            </a:r>
            <a:r>
              <a:rPr lang="fi-FI" sz="1600" b="0" i="0" u="none" strike="noStrike">
                <a:solidFill>
                  <a:srgbClr val="000000"/>
                </a:solidFill>
                <a:effectLst/>
                <a:latin typeface="Segoe UI"/>
                <a:cs typeface="Segoe UI"/>
              </a:rPr>
              <a:t>)</a:t>
            </a:r>
            <a:endParaRPr lang="en-US" sz="1600" b="0" i="0">
              <a:solidFill>
                <a:srgbClr val="000000"/>
              </a:solidFill>
              <a:effectLst/>
              <a:latin typeface="Segoe UI"/>
              <a:cs typeface="Segoe UI"/>
            </a:endParaRPr>
          </a:p>
        </p:txBody>
      </p:sp>
      <p:sp>
        <p:nvSpPr>
          <p:cNvPr id="9" name="Tähti: 8-sakarainen 8">
            <a:extLst>
              <a:ext uri="{FF2B5EF4-FFF2-40B4-BE49-F238E27FC236}">
                <a16:creationId xmlns:a16="http://schemas.microsoft.com/office/drawing/2014/main" id="{1657EBA5-77EA-7E2D-41E6-31E6CF6E00A1}"/>
              </a:ext>
            </a:extLst>
          </p:cNvPr>
          <p:cNvSpPr/>
          <p:nvPr/>
        </p:nvSpPr>
        <p:spPr>
          <a:xfrm>
            <a:off x="206495" y="33470"/>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6</a:t>
            </a:r>
          </a:p>
        </p:txBody>
      </p:sp>
      <p:sp>
        <p:nvSpPr>
          <p:cNvPr id="7" name="Tekstiruutu 6">
            <a:extLst>
              <a:ext uri="{FF2B5EF4-FFF2-40B4-BE49-F238E27FC236}">
                <a16:creationId xmlns:a16="http://schemas.microsoft.com/office/drawing/2014/main" id="{BCFE8C18-70E7-3E88-4A94-C18972F408B5}"/>
              </a:ext>
            </a:extLst>
          </p:cNvPr>
          <p:cNvSpPr txBox="1"/>
          <p:nvPr/>
        </p:nvSpPr>
        <p:spPr>
          <a:xfrm>
            <a:off x="6258013" y="5352450"/>
            <a:ext cx="5513897" cy="3046988"/>
          </a:xfrm>
          <a:prstGeom prst="rect">
            <a:avLst/>
          </a:prstGeom>
          <a:noFill/>
          <a:ln>
            <a:solidFill>
              <a:schemeClr val="bg1">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1600">
                <a:ea typeface="Calibri"/>
                <a:cs typeface="Calibri"/>
              </a:rPr>
              <a:t>Hanketiimille esiteltiin RACI-taulukko ja kysyttiin olisiko tällaiselle taulukolle tarvetta. </a:t>
            </a:r>
          </a:p>
          <a:p>
            <a:pPr marL="285750" indent="-285750">
              <a:buFont typeface="Arial"/>
              <a:buChar char="•"/>
            </a:pPr>
            <a:r>
              <a:rPr lang="fi-FI" sz="1600">
                <a:ea typeface="Calibri"/>
                <a:cs typeface="Calibri"/>
              </a:rPr>
              <a:t>Pohdinnan jälkeen hoksattiin, että prosesseille määritellään jo vastuuhenkilö ja suorittajat, joten jos prosesseille lisätään vielä neuvoja ja tiedotettava metatieto, meillä on vastuumatriisiin tarvittavat tiedot valmiina. </a:t>
            </a:r>
          </a:p>
          <a:p>
            <a:pPr marL="285750" indent="-285750">
              <a:buFont typeface="Arial"/>
              <a:buChar char="•"/>
            </a:pPr>
            <a:r>
              <a:rPr lang="fi-FI" sz="1600">
                <a:ea typeface="Calibri"/>
                <a:cs typeface="Calibri"/>
              </a:rPr>
              <a:t>Luotiin näkymä jonne tuotiin prosessit ja nämä neljä metatietoa, näin tiedonhallintamalliin saadaan prosessikuvauksista  vastuunjakotaulukko. </a:t>
            </a:r>
          </a:p>
          <a:p>
            <a:pPr marL="285750" indent="-285750">
              <a:buFont typeface="Arial"/>
              <a:buChar char="•"/>
            </a:pPr>
            <a:r>
              <a:rPr lang="fi-FI" sz="1600">
                <a:ea typeface="Calibri"/>
                <a:cs typeface="Calibri"/>
              </a:rPr>
              <a:t>Integroimalla RACI-vastuunjakotieto tiedonhallintamallin prosessikuvaukseen, tieto on tiedonhallintamallissa eikä erillistä dokumenttia tarvitse ylläpitää.</a:t>
            </a:r>
          </a:p>
        </p:txBody>
      </p:sp>
      <p:graphicFrame>
        <p:nvGraphicFramePr>
          <p:cNvPr id="11" name="Taulukko 10">
            <a:extLst>
              <a:ext uri="{FF2B5EF4-FFF2-40B4-BE49-F238E27FC236}">
                <a16:creationId xmlns:a16="http://schemas.microsoft.com/office/drawing/2014/main" id="{5C7ABBB6-A525-9BE1-6409-5E37D90DDC03}"/>
              </a:ext>
            </a:extLst>
          </p:cNvPr>
          <p:cNvGraphicFramePr>
            <a:graphicFrameLocks noGrp="1"/>
          </p:cNvGraphicFramePr>
          <p:nvPr>
            <p:extLst>
              <p:ext uri="{D42A27DB-BD31-4B8C-83A1-F6EECF244321}">
                <p14:modId xmlns:p14="http://schemas.microsoft.com/office/powerpoint/2010/main" val="859041328"/>
              </p:ext>
            </p:extLst>
          </p:nvPr>
        </p:nvGraphicFramePr>
        <p:xfrm>
          <a:off x="1429397" y="1434056"/>
          <a:ext cx="14264640" cy="3566160"/>
        </p:xfrm>
        <a:graphic>
          <a:graphicData uri="http://schemas.openxmlformats.org/drawingml/2006/table">
            <a:tbl>
              <a:tblPr firstRow="1" bandRow="1">
                <a:tableStyleId>{5C22544A-7EE6-4342-B048-85BDC9FD1C3A}</a:tableStyleId>
              </a:tblPr>
              <a:tblGrid>
                <a:gridCol w="2852928">
                  <a:extLst>
                    <a:ext uri="{9D8B030D-6E8A-4147-A177-3AD203B41FA5}">
                      <a16:colId xmlns:a16="http://schemas.microsoft.com/office/drawing/2014/main" val="715959785"/>
                    </a:ext>
                  </a:extLst>
                </a:gridCol>
                <a:gridCol w="2852928">
                  <a:extLst>
                    <a:ext uri="{9D8B030D-6E8A-4147-A177-3AD203B41FA5}">
                      <a16:colId xmlns:a16="http://schemas.microsoft.com/office/drawing/2014/main" val="997173653"/>
                    </a:ext>
                  </a:extLst>
                </a:gridCol>
                <a:gridCol w="2852928">
                  <a:extLst>
                    <a:ext uri="{9D8B030D-6E8A-4147-A177-3AD203B41FA5}">
                      <a16:colId xmlns:a16="http://schemas.microsoft.com/office/drawing/2014/main" val="753415228"/>
                    </a:ext>
                  </a:extLst>
                </a:gridCol>
                <a:gridCol w="2852928">
                  <a:extLst>
                    <a:ext uri="{9D8B030D-6E8A-4147-A177-3AD203B41FA5}">
                      <a16:colId xmlns:a16="http://schemas.microsoft.com/office/drawing/2014/main" val="1307245266"/>
                    </a:ext>
                  </a:extLst>
                </a:gridCol>
                <a:gridCol w="2852928">
                  <a:extLst>
                    <a:ext uri="{9D8B030D-6E8A-4147-A177-3AD203B41FA5}">
                      <a16:colId xmlns:a16="http://schemas.microsoft.com/office/drawing/2014/main" val="820627479"/>
                    </a:ext>
                  </a:extLst>
                </a:gridCol>
              </a:tblGrid>
              <a:tr h="370840">
                <a:tc>
                  <a:txBody>
                    <a:bodyPr/>
                    <a:lstStyle/>
                    <a:p>
                      <a:r>
                        <a:rPr lang="fi-FI"/>
                        <a:t>Prosessi</a:t>
                      </a:r>
                    </a:p>
                  </a:txBody>
                  <a:tcPr/>
                </a:tc>
                <a:tc>
                  <a:txBody>
                    <a:bodyPr/>
                    <a:lstStyle/>
                    <a:p>
                      <a:r>
                        <a:rPr lang="fi-FI"/>
                        <a:t> Vastuullinen viranhaltija (omistaja) (A)</a:t>
                      </a:r>
                    </a:p>
                  </a:txBody>
                  <a:tcPr/>
                </a:tc>
                <a:tc>
                  <a:txBody>
                    <a:bodyPr/>
                    <a:lstStyle/>
                    <a:p>
                      <a:r>
                        <a:rPr lang="fi-FI"/>
                        <a:t>Käytännön vastuuhenkilö (R)</a:t>
                      </a:r>
                    </a:p>
                  </a:txBody>
                  <a:tcPr/>
                </a:tc>
                <a:tc>
                  <a:txBody>
                    <a:bodyPr/>
                    <a:lstStyle/>
                    <a:p>
                      <a:r>
                        <a:rPr lang="fi-FI"/>
                        <a:t>Neuvoja (C) – tulossa?</a:t>
                      </a:r>
                    </a:p>
                  </a:txBody>
                  <a:tcPr/>
                </a:tc>
                <a:tc>
                  <a:txBody>
                    <a:bodyPr/>
                    <a:lstStyle/>
                    <a:p>
                      <a:r>
                        <a:rPr lang="fi-FI"/>
                        <a:t>Tiedotettava (I)- tulossa?</a:t>
                      </a:r>
                    </a:p>
                  </a:txBody>
                  <a:tcPr/>
                </a:tc>
                <a:extLst>
                  <a:ext uri="{0D108BD9-81ED-4DB2-BD59-A6C34878D82A}">
                    <a16:rowId xmlns:a16="http://schemas.microsoft.com/office/drawing/2014/main" val="2820720420"/>
                  </a:ext>
                </a:extLst>
              </a:tr>
              <a:tr h="370840">
                <a:tc>
                  <a:txBody>
                    <a:bodyPr/>
                    <a:lstStyle/>
                    <a:p>
                      <a:r>
                        <a:rPr lang="fi-FI" sz="1400" err="1"/>
                        <a:t>Kehityskeskeskustelu</a:t>
                      </a:r>
                      <a:endParaRPr lang="fi-FI" sz="1400"/>
                    </a:p>
                  </a:txBody>
                  <a:tcPr/>
                </a:tc>
                <a:tc>
                  <a:txBody>
                    <a:bodyPr/>
                    <a:lstStyle/>
                    <a:p>
                      <a:r>
                        <a:rPr lang="fi-FI" sz="1400"/>
                        <a:t>Henkilöstöpäällikkö</a:t>
                      </a:r>
                    </a:p>
                  </a:txBody>
                  <a:tcPr/>
                </a:tc>
                <a:tc>
                  <a:txBody>
                    <a:bodyPr/>
                    <a:lstStyle/>
                    <a:p>
                      <a:r>
                        <a:rPr lang="fi-FI" sz="1400"/>
                        <a:t>Esihenkilö</a:t>
                      </a:r>
                    </a:p>
                  </a:txBody>
                  <a:tcPr/>
                </a:tc>
                <a:tc>
                  <a:txBody>
                    <a:bodyPr/>
                    <a:lstStyle/>
                    <a:p>
                      <a:r>
                        <a:rPr lang="fi-FI" sz="1400"/>
                        <a:t>Henkilöstöhallinnon asiantuntija</a:t>
                      </a:r>
                    </a:p>
                  </a:txBody>
                  <a:tcPr/>
                </a:tc>
                <a:tc>
                  <a:txBody>
                    <a:bodyPr/>
                    <a:lstStyle/>
                    <a:p>
                      <a:r>
                        <a:rPr lang="fi-FI" sz="1400"/>
                        <a:t>Esihenkilö, Toimialajohtaja, Tulosaluejohtaja, Henkilöstöhallinnon asiantuntija</a:t>
                      </a:r>
                    </a:p>
                  </a:txBody>
                  <a:tcPr/>
                </a:tc>
                <a:extLst>
                  <a:ext uri="{0D108BD9-81ED-4DB2-BD59-A6C34878D82A}">
                    <a16:rowId xmlns:a16="http://schemas.microsoft.com/office/drawing/2014/main" val="14332346"/>
                  </a:ext>
                </a:extLst>
              </a:tr>
              <a:tr h="370840">
                <a:tc>
                  <a:txBody>
                    <a:bodyPr/>
                    <a:lstStyle/>
                    <a:p>
                      <a:r>
                        <a:rPr lang="fi-FI" sz="1400"/>
                        <a:t>Aineiston lainaus</a:t>
                      </a:r>
                    </a:p>
                  </a:txBody>
                  <a:tcPr/>
                </a:tc>
                <a:tc>
                  <a:txBody>
                    <a:bodyPr/>
                    <a:lstStyle/>
                    <a:p>
                      <a:r>
                        <a:rPr lang="fi-FI" sz="1400" err="1"/>
                        <a:t>Kirjastopalvelulpäällikkö</a:t>
                      </a:r>
                      <a:endParaRPr lang="fi-FI" sz="1400"/>
                    </a:p>
                  </a:txBody>
                  <a:tcPr/>
                </a:tc>
                <a:tc>
                  <a:txBody>
                    <a:bodyPr/>
                    <a:lstStyle/>
                    <a:p>
                      <a:r>
                        <a:rPr lang="fi-FI" sz="1400"/>
                        <a:t>Kirjaston henkilökunta, Itsepalveluasiakas</a:t>
                      </a:r>
                    </a:p>
                  </a:txBody>
                  <a:tcPr/>
                </a:tc>
                <a:tc>
                  <a:txBody>
                    <a:bodyPr/>
                    <a:lstStyle/>
                    <a:p>
                      <a:r>
                        <a:rPr lang="fi-FI" sz="1400"/>
                        <a:t>Kirjaston henkilökunta, Kirjastopalvelupäällikkö</a:t>
                      </a:r>
                    </a:p>
                  </a:txBody>
                  <a:tcPr/>
                </a:tc>
                <a:tc>
                  <a:txBody>
                    <a:bodyPr/>
                    <a:lstStyle/>
                    <a:p>
                      <a:pPr lvl="0">
                        <a:buNone/>
                      </a:pPr>
                      <a:r>
                        <a:rPr lang="fi-FI" sz="1400" b="0" i="0" u="none" strike="noStrike" noProof="0">
                          <a:solidFill>
                            <a:srgbClr val="000000"/>
                          </a:solidFill>
                          <a:latin typeface="Calibri"/>
                        </a:rPr>
                        <a:t>Kirjaston henkilökunta, Itsepalveluasiakas, Kulttuuripalvelupäällikkö</a:t>
                      </a:r>
                      <a:endParaRPr lang="fi-FI"/>
                    </a:p>
                  </a:txBody>
                  <a:tcPr/>
                </a:tc>
                <a:extLst>
                  <a:ext uri="{0D108BD9-81ED-4DB2-BD59-A6C34878D82A}">
                    <a16:rowId xmlns:a16="http://schemas.microsoft.com/office/drawing/2014/main" val="855351079"/>
                  </a:ext>
                </a:extLst>
              </a:tr>
              <a:tr h="370840">
                <a:tc>
                  <a:txBody>
                    <a:bodyPr/>
                    <a:lstStyle/>
                    <a:p>
                      <a:r>
                        <a:rPr lang="fi-FI" sz="1400"/>
                        <a:t>Käyttäjätunnuksen tilaaminen</a:t>
                      </a:r>
                    </a:p>
                  </a:txBody>
                  <a:tcPr/>
                </a:tc>
                <a:tc>
                  <a:txBody>
                    <a:bodyPr/>
                    <a:lstStyle/>
                    <a:p>
                      <a:r>
                        <a:rPr lang="fi-FI" sz="1400"/>
                        <a:t>Tietohallintopäällikkö</a:t>
                      </a:r>
                    </a:p>
                  </a:txBody>
                  <a:tcPr/>
                </a:tc>
                <a:tc>
                  <a:txBody>
                    <a:bodyPr/>
                    <a:lstStyle/>
                    <a:p>
                      <a:r>
                        <a:rPr lang="fi-FI" sz="1400"/>
                        <a:t>ICT palvelun tuottaja, Esihenkilö, Tulosaluejohtaja</a:t>
                      </a:r>
                    </a:p>
                  </a:txBody>
                  <a:tcPr/>
                </a:tc>
                <a:tc>
                  <a:txBody>
                    <a:bodyPr/>
                    <a:lstStyle/>
                    <a:p>
                      <a:r>
                        <a:rPr lang="fi-FI" sz="1400"/>
                        <a:t>Tietohallinnon asiantuntija</a:t>
                      </a:r>
                    </a:p>
                  </a:txBody>
                  <a:tcPr/>
                </a:tc>
                <a:tc>
                  <a:txBody>
                    <a:bodyPr/>
                    <a:lstStyle/>
                    <a:p>
                      <a:pPr lvl="0">
                        <a:buNone/>
                      </a:pPr>
                      <a:r>
                        <a:rPr lang="fi-FI" sz="1400" b="0" i="0" u="none" strike="noStrike" noProof="0">
                          <a:solidFill>
                            <a:srgbClr val="000000"/>
                          </a:solidFill>
                          <a:latin typeface="Calibri"/>
                        </a:rPr>
                        <a:t>ICT palvelun tuottaja, Esihenkilö, Tietohallinto, Toimialajohtaja, Tulosaluejohtaja</a:t>
                      </a:r>
                      <a:endParaRPr lang="fi-FI"/>
                    </a:p>
                  </a:txBody>
                  <a:tcPr/>
                </a:tc>
                <a:extLst>
                  <a:ext uri="{0D108BD9-81ED-4DB2-BD59-A6C34878D82A}">
                    <a16:rowId xmlns:a16="http://schemas.microsoft.com/office/drawing/2014/main" val="1061477910"/>
                  </a:ext>
                </a:extLst>
              </a:tr>
              <a:tr h="370840">
                <a:tc>
                  <a:txBody>
                    <a:bodyPr/>
                    <a:lstStyle/>
                    <a:p>
                      <a:r>
                        <a:rPr lang="fi-FI" sz="1400"/>
                        <a:t>Rakennusluvan haku</a:t>
                      </a:r>
                    </a:p>
                  </a:txBody>
                  <a:tcPr/>
                </a:tc>
                <a:tc>
                  <a:txBody>
                    <a:bodyPr/>
                    <a:lstStyle/>
                    <a:p>
                      <a:r>
                        <a:rPr lang="fi-FI" sz="1400"/>
                        <a:t>Johtava rakennustarkastaja</a:t>
                      </a:r>
                    </a:p>
                  </a:txBody>
                  <a:tcPr/>
                </a:tc>
                <a:tc>
                  <a:txBody>
                    <a:bodyPr/>
                    <a:lstStyle/>
                    <a:p>
                      <a:r>
                        <a:rPr lang="fi-FI" sz="1400"/>
                        <a:t>Asiakas, Rakennusvalvoja, Vastaava rakennusmestari, Lupasihteeri, Rakennustarkastaja</a:t>
                      </a:r>
                    </a:p>
                  </a:txBody>
                  <a:tcPr/>
                </a:tc>
                <a:tc>
                  <a:txBody>
                    <a:bodyPr/>
                    <a:lstStyle/>
                    <a:p>
                      <a:r>
                        <a:rPr lang="fi-FI" sz="1400"/>
                        <a:t>Lupasihteeri, Rakennustarkastaja</a:t>
                      </a:r>
                    </a:p>
                  </a:txBody>
                  <a:tcPr/>
                </a:tc>
                <a:tc>
                  <a:txBody>
                    <a:bodyPr/>
                    <a:lstStyle/>
                    <a:p>
                      <a:pPr lvl="0" algn="l">
                        <a:lnSpc>
                          <a:spcPct val="100000"/>
                        </a:lnSpc>
                        <a:spcBef>
                          <a:spcPts val="0"/>
                        </a:spcBef>
                        <a:spcAft>
                          <a:spcPts val="0"/>
                        </a:spcAft>
                        <a:buNone/>
                      </a:pPr>
                      <a:r>
                        <a:rPr lang="fi-FI" sz="1400" b="0" i="0" u="none" strike="noStrike" noProof="0">
                          <a:solidFill>
                            <a:srgbClr val="000000"/>
                          </a:solidFill>
                          <a:latin typeface="Calibri"/>
                        </a:rPr>
                        <a:t>Asiakas, Rakennusvalvoja, Vastaava rakennusmestari, Lupasihteeri, Rakennustarkastaja</a:t>
                      </a:r>
                      <a:endParaRPr lang="fi-FI" sz="1400" b="0" i="0" u="none" strike="noStrike" noProof="0">
                        <a:solidFill>
                          <a:srgbClr val="808080"/>
                        </a:solidFill>
                        <a:latin typeface="Calibri"/>
                      </a:endParaRPr>
                    </a:p>
                  </a:txBody>
                  <a:tcPr/>
                </a:tc>
                <a:extLst>
                  <a:ext uri="{0D108BD9-81ED-4DB2-BD59-A6C34878D82A}">
                    <a16:rowId xmlns:a16="http://schemas.microsoft.com/office/drawing/2014/main" val="2542882674"/>
                  </a:ext>
                </a:extLst>
              </a:tr>
            </a:tbl>
          </a:graphicData>
        </a:graphic>
      </p:graphicFrame>
      <p:sp>
        <p:nvSpPr>
          <p:cNvPr id="17" name="Päivämäärän paikkamerkki 16">
            <a:extLst>
              <a:ext uri="{FF2B5EF4-FFF2-40B4-BE49-F238E27FC236}">
                <a16:creationId xmlns:a16="http://schemas.microsoft.com/office/drawing/2014/main" id="{A34C6948-AAB1-72C5-BE08-F253AD213AFF}"/>
              </a:ext>
            </a:extLst>
          </p:cNvPr>
          <p:cNvSpPr>
            <a:spLocks noGrp="1"/>
          </p:cNvSpPr>
          <p:nvPr>
            <p:ph type="dt" sz="half" idx="10"/>
          </p:nvPr>
        </p:nvSpPr>
        <p:spPr>
          <a:xfrm>
            <a:off x="206495" y="9933309"/>
            <a:ext cx="2133600" cy="365125"/>
          </a:xfrm>
        </p:spPr>
        <p:txBody>
          <a:bodyPr/>
          <a:lstStyle/>
          <a:p>
            <a:fld id="{E1D9FF1C-BFA6-42A0-A609-85ED7463848C}" type="datetime1">
              <a:rPr lang="en-US" smtClean="0"/>
              <a:t>1/24/2025</a:t>
            </a:fld>
            <a:endParaRPr lang="en-US"/>
          </a:p>
        </p:txBody>
      </p:sp>
      <p:sp>
        <p:nvSpPr>
          <p:cNvPr id="18" name="Dian numeron paikkamerkki 17">
            <a:extLst>
              <a:ext uri="{FF2B5EF4-FFF2-40B4-BE49-F238E27FC236}">
                <a16:creationId xmlns:a16="http://schemas.microsoft.com/office/drawing/2014/main" id="{FBAA673B-05B3-5B9F-13A5-42A2B7D45AD0}"/>
              </a:ext>
            </a:extLst>
          </p:cNvPr>
          <p:cNvSpPr>
            <a:spLocks noGrp="1"/>
          </p:cNvSpPr>
          <p:nvPr>
            <p:ph type="sldNum" sz="quarter" idx="12"/>
          </p:nvPr>
        </p:nvSpPr>
        <p:spPr>
          <a:xfrm>
            <a:off x="16081516" y="9855040"/>
            <a:ext cx="2133600" cy="365125"/>
          </a:xfrm>
        </p:spPr>
        <p:txBody>
          <a:bodyPr/>
          <a:lstStyle/>
          <a:p>
            <a:fld id="{B6F15528-21DE-4FAA-801E-634DDDAF4B2B}" type="slidenum">
              <a:rPr lang="en-US" smtClean="0"/>
              <a:pPr/>
              <a:t>25</a:t>
            </a:fld>
            <a:endParaRPr lang="en-US"/>
          </a:p>
        </p:txBody>
      </p:sp>
      <p:pic>
        <p:nvPicPr>
          <p:cNvPr id="10" name="Kuva 9">
            <a:extLst>
              <a:ext uri="{FF2B5EF4-FFF2-40B4-BE49-F238E27FC236}">
                <a16:creationId xmlns:a16="http://schemas.microsoft.com/office/drawing/2014/main" id="{2E1BA252-694D-DC5E-255F-6FA07A0F58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429397" y="5352450"/>
            <a:ext cx="4836072" cy="1850806"/>
          </a:xfrm>
          <a:prstGeom prst="rect">
            <a:avLst/>
          </a:prstGeom>
        </p:spPr>
      </p:pic>
      <p:pic>
        <p:nvPicPr>
          <p:cNvPr id="13" name="Kuva 12">
            <a:extLst>
              <a:ext uri="{FF2B5EF4-FFF2-40B4-BE49-F238E27FC236}">
                <a16:creationId xmlns:a16="http://schemas.microsoft.com/office/drawing/2014/main" id="{10496E10-180C-CA6A-02D2-8F7BA0BC333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312812" y="5143500"/>
            <a:ext cx="5755373" cy="2840750"/>
          </a:xfrm>
          <a:prstGeom prst="rect">
            <a:avLst/>
          </a:prstGeom>
        </p:spPr>
      </p:pic>
      <p:sp>
        <p:nvSpPr>
          <p:cNvPr id="14" name="Tekstiruutu 13">
            <a:extLst>
              <a:ext uri="{FF2B5EF4-FFF2-40B4-BE49-F238E27FC236}">
                <a16:creationId xmlns:a16="http://schemas.microsoft.com/office/drawing/2014/main" id="{D82F31F3-1C9D-4C54-B10C-8B8294D460C7}"/>
              </a:ext>
            </a:extLst>
          </p:cNvPr>
          <p:cNvSpPr txBox="1"/>
          <p:nvPr/>
        </p:nvSpPr>
        <p:spPr>
          <a:xfrm>
            <a:off x="12312812" y="8075314"/>
            <a:ext cx="5902303" cy="1569660"/>
          </a:xfrm>
          <a:prstGeom prst="rect">
            <a:avLst/>
          </a:prstGeom>
          <a:noFill/>
        </p:spPr>
        <p:txBody>
          <a:bodyPr wrap="square" rtlCol="0">
            <a:spAutoFit/>
          </a:bodyPr>
          <a:lstStyle/>
          <a:p>
            <a:pPr marL="285750" indent="-285750">
              <a:buFont typeface="Arial"/>
              <a:buChar char="•"/>
            </a:pPr>
            <a:r>
              <a:rPr lang="fi-FI" sz="1600">
                <a:ea typeface="Calibri"/>
                <a:cs typeface="Calibri"/>
              </a:rPr>
              <a:t>RACI taulukko eli vastuunjakotaulukko on usein erillinen asiakirja josta tehtävien vastuutietoja haetaan ja jossa tietoa ylläpidetään. </a:t>
            </a:r>
          </a:p>
          <a:p>
            <a:pPr marL="285750" indent="-285750">
              <a:buFont typeface="Arial"/>
              <a:buChar char="•"/>
            </a:pPr>
            <a:r>
              <a:rPr lang="fi-FI" sz="1600">
                <a:ea typeface="Calibri"/>
                <a:cs typeface="Calibri"/>
              </a:rPr>
              <a:t>RACI-taulukossa on riveinä tehtävät / palvelut ja sarakkeissa prosessiin liittyvät sidosryhmät ja taulukkoon määritellään prosesseille vastuulliset, suorittajat, neuvojat ja tiedottavat roolit R, A, C, I kirjaimilla (esimerkki pmideas.es)</a:t>
            </a:r>
            <a:endParaRPr lang="fi-FI" sz="1600"/>
          </a:p>
        </p:txBody>
      </p:sp>
      <p:sp>
        <p:nvSpPr>
          <p:cNvPr id="6" name="Suorakulmio 5">
            <a:extLst>
              <a:ext uri="{FF2B5EF4-FFF2-40B4-BE49-F238E27FC236}">
                <a16:creationId xmlns:a16="http://schemas.microsoft.com/office/drawing/2014/main" id="{53DE049B-47D8-C6AC-EA90-9C9D0773E654}"/>
              </a:ext>
              <a:ext uri="{C183D7F6-B498-43B3-948B-1728B52AA6E4}">
                <adec:decorative xmlns:adec="http://schemas.microsoft.com/office/drawing/2017/decorative" val="1"/>
              </a:ext>
            </a:extLst>
          </p:cNvPr>
          <p:cNvSpPr/>
          <p:nvPr/>
        </p:nvSpPr>
        <p:spPr>
          <a:xfrm>
            <a:off x="1378167" y="1378167"/>
            <a:ext cx="8654301" cy="696493"/>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81D95725-D1D0-645E-B5C4-0E30E14C3165}"/>
              </a:ext>
              <a:ext uri="{C183D7F6-B498-43B3-948B-1728B52AA6E4}">
                <adec:decorative xmlns:adec="http://schemas.microsoft.com/office/drawing/2017/decorative" val="1"/>
              </a:ext>
            </a:extLst>
          </p:cNvPr>
          <p:cNvSpPr/>
          <p:nvPr/>
        </p:nvSpPr>
        <p:spPr>
          <a:xfrm>
            <a:off x="10030410" y="1364875"/>
            <a:ext cx="5663895" cy="70978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702531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13272"/>
            <a:ext cx="18269863" cy="1555662"/>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36670" y="80953"/>
            <a:ext cx="16376633" cy="764633"/>
          </a:xfrm>
          <a:prstGeom prst="rect">
            <a:avLst/>
          </a:prstGeom>
        </p:spPr>
        <p:txBody>
          <a:bodyPr lIns="0" tIns="0" rIns="0" bIns="0" rtlCol="0" anchor="t">
            <a:spAutoFit/>
          </a:bodyPr>
          <a:lstStyle/>
          <a:p>
            <a:pPr algn="ctr">
              <a:lnSpc>
                <a:spcPts val="6527"/>
              </a:lnSpc>
              <a:spcBef>
                <a:spcPct val="0"/>
              </a:spcBef>
            </a:pPr>
            <a:r>
              <a:rPr lang="en-US" sz="4400">
                <a:solidFill>
                  <a:srgbClr val="0165B0"/>
                </a:solidFill>
                <a:latin typeface="Montserrat Bold"/>
              </a:rPr>
              <a:t>TIEDONHALLINTAMALLIN LAADUNVALVONTA</a:t>
            </a:r>
          </a:p>
        </p:txBody>
      </p:sp>
      <p:sp>
        <p:nvSpPr>
          <p:cNvPr id="6" name="Tähti: 8-sakarainen 5">
            <a:extLst>
              <a:ext uri="{FF2B5EF4-FFF2-40B4-BE49-F238E27FC236}">
                <a16:creationId xmlns:a16="http://schemas.microsoft.com/office/drawing/2014/main" id="{B52D3806-A192-83C7-EB99-41932AAD295E}"/>
              </a:ext>
            </a:extLst>
          </p:cNvPr>
          <p:cNvSpPr/>
          <p:nvPr/>
        </p:nvSpPr>
        <p:spPr>
          <a:xfrm>
            <a:off x="219815" y="280313"/>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7</a:t>
            </a:r>
          </a:p>
        </p:txBody>
      </p:sp>
      <p:sp>
        <p:nvSpPr>
          <p:cNvPr id="12" name="Päivämäärän paikkamerkki 11">
            <a:extLst>
              <a:ext uri="{FF2B5EF4-FFF2-40B4-BE49-F238E27FC236}">
                <a16:creationId xmlns:a16="http://schemas.microsoft.com/office/drawing/2014/main" id="{B97DC1CA-CB65-A403-9E0A-4C890ECA24FA}"/>
              </a:ext>
            </a:extLst>
          </p:cNvPr>
          <p:cNvSpPr>
            <a:spLocks noGrp="1"/>
          </p:cNvSpPr>
          <p:nvPr>
            <p:ph type="dt" sz="half" idx="10"/>
          </p:nvPr>
        </p:nvSpPr>
        <p:spPr>
          <a:xfrm>
            <a:off x="83161" y="9891702"/>
            <a:ext cx="2133600" cy="365125"/>
          </a:xfrm>
        </p:spPr>
        <p:txBody>
          <a:bodyPr/>
          <a:lstStyle/>
          <a:p>
            <a:fld id="{A6E26D56-F0E3-4E93-82D2-34CFD2ED9814}" type="datetime1">
              <a:rPr lang="en-US" smtClean="0"/>
              <a:t>1/24/2025</a:t>
            </a:fld>
            <a:endParaRPr lang="en-US"/>
          </a:p>
        </p:txBody>
      </p:sp>
      <p:sp>
        <p:nvSpPr>
          <p:cNvPr id="13" name="Dian numeron paikkamerkki 12">
            <a:extLst>
              <a:ext uri="{FF2B5EF4-FFF2-40B4-BE49-F238E27FC236}">
                <a16:creationId xmlns:a16="http://schemas.microsoft.com/office/drawing/2014/main" id="{FCF5ED3A-4904-1F4B-CE33-0560B1D8A276}"/>
              </a:ext>
            </a:extLst>
          </p:cNvPr>
          <p:cNvSpPr>
            <a:spLocks noGrp="1"/>
          </p:cNvSpPr>
          <p:nvPr>
            <p:ph type="sldNum" sz="quarter" idx="12"/>
          </p:nvPr>
        </p:nvSpPr>
        <p:spPr>
          <a:xfrm>
            <a:off x="16096391" y="9824124"/>
            <a:ext cx="2133600" cy="365125"/>
          </a:xfrm>
        </p:spPr>
        <p:txBody>
          <a:bodyPr/>
          <a:lstStyle/>
          <a:p>
            <a:fld id="{B6F15528-21DE-4FAA-801E-634DDDAF4B2B}" type="slidenum">
              <a:rPr lang="en-US" smtClean="0"/>
              <a:pPr/>
              <a:t>26</a:t>
            </a:fld>
            <a:endParaRPr lang="en-US"/>
          </a:p>
        </p:txBody>
      </p:sp>
      <p:sp>
        <p:nvSpPr>
          <p:cNvPr id="10" name="Tekstiruutu 9">
            <a:extLst>
              <a:ext uri="{FF2B5EF4-FFF2-40B4-BE49-F238E27FC236}">
                <a16:creationId xmlns:a16="http://schemas.microsoft.com/office/drawing/2014/main" id="{F1C05188-15B3-B3AE-50EE-15DD20D271DA}"/>
              </a:ext>
            </a:extLst>
          </p:cNvPr>
          <p:cNvSpPr txBox="1"/>
          <p:nvPr/>
        </p:nvSpPr>
        <p:spPr>
          <a:xfrm>
            <a:off x="1646423" y="1027887"/>
            <a:ext cx="1500471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fi-FI">
                <a:ea typeface="Calibri"/>
                <a:cs typeface="Calibri"/>
              </a:rPr>
              <a:t>Jotta tiedonhallintamalli on hyödynnettävä ja täyttää lain vaatimukset, sen sisältöä on ylläpidettävä ja laatua valvottava. </a:t>
            </a:r>
            <a:endParaRPr lang="fi-FI"/>
          </a:p>
          <a:p>
            <a:pPr marL="342900" indent="-342900">
              <a:buFont typeface="Arial"/>
              <a:buChar char="•"/>
            </a:pPr>
            <a:r>
              <a:rPr lang="fi-FI" err="1">
                <a:ea typeface="Calibri"/>
                <a:cs typeface="Calibri"/>
              </a:rPr>
              <a:t>TiHM</a:t>
            </a:r>
            <a:r>
              <a:rPr lang="fi-FI">
                <a:ea typeface="Calibri"/>
                <a:cs typeface="Calibri"/>
              </a:rPr>
              <a:t> koordinaattorit, tuutorit/tukihenkilöt, vastaavat viranhaltijat, esihenkilöt, tukitoiminnot valvovat kuvausten laatua ja puuttuvat poikkeamiin. </a:t>
            </a:r>
          </a:p>
          <a:p>
            <a:pPr marL="342900" indent="-342900">
              <a:buFont typeface="Arial"/>
              <a:buChar char="•"/>
            </a:pPr>
            <a:r>
              <a:rPr lang="fi-FI">
                <a:ea typeface="Calibri"/>
                <a:cs typeface="Calibri"/>
              </a:rPr>
              <a:t>Voidaan katsoa yksittäisen kuvauksen sisältöä tai luodaan näkymä, jossa tarkastellaan sovellusten sisältöjä taulukkomuodossa.</a:t>
            </a:r>
          </a:p>
          <a:p>
            <a:pPr marL="342900" indent="-342900">
              <a:buFont typeface="Arial"/>
              <a:buChar char="•"/>
            </a:pPr>
            <a:r>
              <a:rPr lang="fi-FI">
                <a:ea typeface="Calibri"/>
                <a:cs typeface="Calibri"/>
              </a:rPr>
              <a:t>Taulukon tietoja voidaan aakkostaa eri metatietojen perusteella. </a:t>
            </a:r>
          </a:p>
          <a:p>
            <a:pPr marL="800100" lvl="1" indent="-342900">
              <a:buFont typeface="Courier New"/>
              <a:buChar char="o"/>
            </a:pPr>
            <a:r>
              <a:rPr lang="fi-FI">
                <a:ea typeface="Calibri"/>
                <a:cs typeface="Calibri"/>
              </a:rPr>
              <a:t>Sovellusluettelosta voidaan tarkastaa, että kaikilla on toimittaja, vastuullinen viranhaltija, 2 pääkäyttäjää nimitasolla jne. ja lisätä puuttuvat tiedot</a:t>
            </a:r>
          </a:p>
          <a:p>
            <a:pPr marL="800100" lvl="1" indent="-342900">
              <a:buFont typeface="Courier New"/>
              <a:buChar char="o"/>
            </a:pPr>
            <a:r>
              <a:rPr lang="fi-FI">
                <a:ea typeface="Calibri"/>
                <a:cs typeface="Calibri"/>
              </a:rPr>
              <a:t>Kuvaukset voidaan laittaa tarkistuspäivän mukaiseen järjestykseen ja vaihtaa tila katselmoitava, jos tarkistuspäivästä on yli 12 kk</a:t>
            </a:r>
          </a:p>
          <a:p>
            <a:pPr marL="800100" lvl="1" indent="-342900">
              <a:buFont typeface="Courier New"/>
              <a:buChar char="o"/>
            </a:pPr>
            <a:r>
              <a:rPr lang="fi-FI">
                <a:ea typeface="Calibri"/>
                <a:cs typeface="Calibri"/>
              </a:rPr>
              <a:t>Organisaatio- ja rooli-kuvauksiin on lisätty näkymät toimenpiteitä vaativista kuvauksista (kesken, katselmoitava, päivitettävä, vanhentunut). Näitä näkymiä kannattaa hyödyntää esimerkiksi </a:t>
            </a:r>
            <a:r>
              <a:rPr lang="fi-FI" err="1">
                <a:ea typeface="Calibri"/>
                <a:cs typeface="Calibri"/>
              </a:rPr>
              <a:t>kuukausupalavereissa</a:t>
            </a:r>
            <a:r>
              <a:rPr lang="fi-FI">
                <a:ea typeface="Calibri"/>
                <a:cs typeface="Calibri"/>
              </a:rPr>
              <a:t> ja </a:t>
            </a:r>
            <a:r>
              <a:rPr lang="fi-FI" err="1">
                <a:ea typeface="Calibri"/>
                <a:cs typeface="Calibri"/>
              </a:rPr>
              <a:t>vastuuttaa</a:t>
            </a:r>
            <a:r>
              <a:rPr lang="fi-FI">
                <a:ea typeface="Calibri"/>
                <a:cs typeface="Calibri"/>
              </a:rPr>
              <a:t> kuvausten päivitykset. </a:t>
            </a:r>
          </a:p>
          <a:p>
            <a:endParaRPr lang="fi-FI">
              <a:ea typeface="Calibri"/>
              <a:cs typeface="Calibri"/>
            </a:endParaRPr>
          </a:p>
        </p:txBody>
      </p:sp>
      <p:pic>
        <p:nvPicPr>
          <p:cNvPr id="15" name="Kuva 14">
            <a:extLst>
              <a:ext uri="{FF2B5EF4-FFF2-40B4-BE49-F238E27FC236}">
                <a16:creationId xmlns:a16="http://schemas.microsoft.com/office/drawing/2014/main" id="{8C33DF03-5945-91C4-8D65-6792B74F9B87}"/>
              </a:ext>
              <a:ext uri="{C183D7F6-B498-43B3-948B-1728B52AA6E4}">
                <adec:decorative xmlns:adec="http://schemas.microsoft.com/office/drawing/2017/decorative" val="1"/>
              </a:ext>
            </a:extLst>
          </p:cNvPr>
          <p:cNvPicPr>
            <a:picLocks noChangeAspect="1"/>
          </p:cNvPicPr>
          <p:nvPr/>
        </p:nvPicPr>
        <p:blipFill>
          <a:blip r:embed="rId4"/>
          <a:srcRect l="46" r="86" b="45420"/>
          <a:stretch/>
        </p:blipFill>
        <p:spPr>
          <a:xfrm>
            <a:off x="418155" y="4066400"/>
            <a:ext cx="17817709" cy="4392574"/>
          </a:xfrm>
          <a:prstGeom prst="rect">
            <a:avLst/>
          </a:prstGeom>
        </p:spPr>
      </p:pic>
    </p:spTree>
    <p:extLst>
      <p:ext uri="{BB962C8B-B14F-4D97-AF65-F5344CB8AC3E}">
        <p14:creationId xmlns:p14="http://schemas.microsoft.com/office/powerpoint/2010/main" val="3262202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26581" y="-113272"/>
            <a:ext cx="18256572" cy="170186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280313"/>
            <a:ext cx="16376633" cy="796308"/>
          </a:xfrm>
          <a:prstGeom prst="rect">
            <a:avLst/>
          </a:prstGeom>
        </p:spPr>
        <p:txBody>
          <a:bodyPr lIns="0" tIns="0" rIns="0" bIns="0" rtlCol="0" anchor="t">
            <a:spAutoFit/>
          </a:bodyPr>
          <a:lstStyle/>
          <a:p>
            <a:pPr algn="ctr">
              <a:lnSpc>
                <a:spcPts val="6527"/>
              </a:lnSpc>
              <a:spcBef>
                <a:spcPct val="0"/>
              </a:spcBef>
            </a:pPr>
            <a:r>
              <a:rPr lang="en-US" sz="4400">
                <a:solidFill>
                  <a:srgbClr val="0165B0"/>
                </a:solidFill>
                <a:latin typeface="Montserrat Bold"/>
              </a:rPr>
              <a:t>TIETOAINEISTOJEN</a:t>
            </a:r>
            <a:r>
              <a:rPr lang="en-US" sz="5400">
                <a:solidFill>
                  <a:srgbClr val="0165B0"/>
                </a:solidFill>
                <a:latin typeface="Montserrat Bold"/>
              </a:rPr>
              <a:t> </a:t>
            </a:r>
            <a:r>
              <a:rPr lang="en-US" sz="4400">
                <a:solidFill>
                  <a:srgbClr val="0165B0"/>
                </a:solidFill>
                <a:latin typeface="Montserrat Bold"/>
              </a:rPr>
              <a:t>LAADUNVALVONTA (</a:t>
            </a:r>
            <a:r>
              <a:rPr lang="en-US" sz="4400" err="1">
                <a:solidFill>
                  <a:srgbClr val="0165B0"/>
                </a:solidFill>
                <a:latin typeface="Montserrat Bold"/>
              </a:rPr>
              <a:t>visio</a:t>
            </a:r>
            <a:r>
              <a:rPr lang="en-US" sz="4400">
                <a:solidFill>
                  <a:srgbClr val="0165B0"/>
                </a:solidFill>
                <a:latin typeface="Montserrat Bold"/>
              </a:rPr>
              <a:t>)</a:t>
            </a:r>
            <a:endParaRPr lang="en-US" sz="4400">
              <a:ea typeface="Calibri"/>
              <a:cs typeface="Calibri"/>
            </a:endParaRPr>
          </a:p>
        </p:txBody>
      </p:sp>
      <p:pic>
        <p:nvPicPr>
          <p:cNvPr id="11" name="Kuva 10">
            <a:extLst>
              <a:ext uri="{FF2B5EF4-FFF2-40B4-BE49-F238E27FC236}">
                <a16:creationId xmlns:a16="http://schemas.microsoft.com/office/drawing/2014/main" id="{17E8B39F-2BEC-030C-1E6D-56DECBFB2A1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1892" y="1444931"/>
            <a:ext cx="13908729" cy="2769554"/>
          </a:xfrm>
          <a:prstGeom prst="rect">
            <a:avLst/>
          </a:prstGeom>
          <a:effectLst>
            <a:innerShdw blurRad="114300">
              <a:prstClr val="black"/>
            </a:innerShdw>
          </a:effectLst>
        </p:spPr>
      </p:pic>
      <p:sp>
        <p:nvSpPr>
          <p:cNvPr id="14" name="Tekstiruutu 13">
            <a:extLst>
              <a:ext uri="{FF2B5EF4-FFF2-40B4-BE49-F238E27FC236}">
                <a16:creationId xmlns:a16="http://schemas.microsoft.com/office/drawing/2014/main" id="{BDD8AE41-22B0-D4BF-E915-FE63A00EE9EF}"/>
              </a:ext>
            </a:extLst>
          </p:cNvPr>
          <p:cNvSpPr txBox="1"/>
          <p:nvPr/>
        </p:nvSpPr>
        <p:spPr>
          <a:xfrm>
            <a:off x="224318" y="5148003"/>
            <a:ext cx="9515659"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2000">
                <a:ea typeface="Calibri"/>
                <a:cs typeface="Calibri"/>
              </a:rPr>
              <a:t>Tietoaineistojen laadusta puhutaan paljon, mutta tietoaineistojen laadukkuutta ei useinkaan arvioida</a:t>
            </a:r>
            <a:endParaRPr lang="fi-FI"/>
          </a:p>
          <a:p>
            <a:pPr marL="285750" indent="-285750">
              <a:buFont typeface="Arial"/>
              <a:buChar char="•"/>
            </a:pPr>
            <a:r>
              <a:rPr lang="fi-FI" sz="2000">
                <a:ea typeface="Calibri"/>
                <a:cs typeface="Calibri"/>
              </a:rPr>
              <a:t>Tietoaineistojen laadun arviointi voitaisiin tehdä tietoaineiston tai varannon yhteyteen lisättävällä arviointitaulukolla</a:t>
            </a:r>
          </a:p>
          <a:p>
            <a:pPr marL="285750" indent="-285750">
              <a:buFont typeface="Arial"/>
              <a:buChar char="•"/>
            </a:pPr>
            <a:r>
              <a:rPr lang="fi-FI" sz="2000">
                <a:ea typeface="Calibri"/>
                <a:cs typeface="Calibri"/>
              </a:rPr>
              <a:t>Taulukosta arvioinnit on mahdollista saada luettelonäkymään</a:t>
            </a:r>
          </a:p>
          <a:p>
            <a:pPr marL="285750" indent="-285750">
              <a:buFont typeface="Arial"/>
              <a:buChar char="•"/>
            </a:pPr>
            <a:r>
              <a:rPr lang="fi-FI" sz="2000">
                <a:ea typeface="Calibri"/>
                <a:cs typeface="Calibri"/>
              </a:rPr>
              <a:t>Arviointeja voitaisiin aloittaa tietoaineistoille, joiden laadulla on merkitystä tiedolla johtamisen tai päätöksen tekoon</a:t>
            </a:r>
          </a:p>
          <a:p>
            <a:pPr marL="285750" indent="-285750">
              <a:buFont typeface="Arial"/>
              <a:buChar char="•"/>
            </a:pPr>
            <a:r>
              <a:rPr lang="fi-FI" sz="2000">
                <a:ea typeface="Calibri"/>
                <a:cs typeface="Calibri"/>
              </a:rPr>
              <a:t>Tekoälyn hyödyntäminen edellyttää laadukkaita tietoaineistoja</a:t>
            </a:r>
          </a:p>
          <a:p>
            <a:pPr marL="285750" indent="-285750">
              <a:buFont typeface="Arial"/>
              <a:buChar char="•"/>
            </a:pPr>
            <a:r>
              <a:rPr lang="fi-FI" sz="2000" err="1">
                <a:ea typeface="Calibri"/>
                <a:cs typeface="Calibri"/>
              </a:rPr>
              <a:t>Esimerkinä</a:t>
            </a:r>
            <a:r>
              <a:rPr lang="fi-FI" sz="2000">
                <a:ea typeface="Calibri"/>
                <a:cs typeface="Calibri"/>
              </a:rPr>
              <a:t> Tiedonhallintalain tietoaineistokuvaus, johon on lisätty hahmotelma millainen laadunarviointitaulukko voisi olla, pitkälti sama idea kuin digitalisointiaste –taulukolla. </a:t>
            </a:r>
            <a:r>
              <a:rPr lang="fi-FI" sz="2000">
                <a:ea typeface="+mn-lt"/>
                <a:cs typeface="+mn-lt"/>
                <a:hlinkClick r:id="rId5"/>
              </a:rPr>
              <a:t>Confluence, tiedonhallintamallin tietoaineisto (JäPI hahmotelma) - Tiedonhallintalaki - docs.jict.fi - Confluence</a:t>
            </a:r>
            <a:endParaRPr lang="fi-FI" sz="2000">
              <a:ea typeface="Calibri"/>
              <a:cs typeface="Calibri"/>
            </a:endParaRPr>
          </a:p>
          <a:p>
            <a:pPr marL="285750" indent="-285750">
              <a:buFont typeface="Arial"/>
              <a:buChar char="•"/>
            </a:pPr>
            <a:endParaRPr lang="fi-FI" sz="2400">
              <a:ea typeface="Calibri"/>
              <a:cs typeface="Calibri"/>
            </a:endParaRPr>
          </a:p>
          <a:p>
            <a:endParaRPr lang="fi-FI">
              <a:ea typeface="Calibri"/>
              <a:cs typeface="Calibri"/>
            </a:endParaRPr>
          </a:p>
        </p:txBody>
      </p:sp>
      <p:sp>
        <p:nvSpPr>
          <p:cNvPr id="6" name="Tähti: 8-sakarainen 5">
            <a:extLst>
              <a:ext uri="{FF2B5EF4-FFF2-40B4-BE49-F238E27FC236}">
                <a16:creationId xmlns:a16="http://schemas.microsoft.com/office/drawing/2014/main" id="{B52D3806-A192-83C7-EB99-41932AAD295E}"/>
              </a:ext>
            </a:extLst>
          </p:cNvPr>
          <p:cNvSpPr/>
          <p:nvPr/>
        </p:nvSpPr>
        <p:spPr>
          <a:xfrm>
            <a:off x="219815" y="280313"/>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7</a:t>
            </a:r>
          </a:p>
        </p:txBody>
      </p:sp>
      <p:sp>
        <p:nvSpPr>
          <p:cNvPr id="12" name="Päivämäärän paikkamerkki 11">
            <a:extLst>
              <a:ext uri="{FF2B5EF4-FFF2-40B4-BE49-F238E27FC236}">
                <a16:creationId xmlns:a16="http://schemas.microsoft.com/office/drawing/2014/main" id="{B97DC1CA-CB65-A403-9E0A-4C890ECA24FA}"/>
              </a:ext>
            </a:extLst>
          </p:cNvPr>
          <p:cNvSpPr>
            <a:spLocks noGrp="1"/>
          </p:cNvSpPr>
          <p:nvPr>
            <p:ph type="dt" sz="half" idx="10"/>
          </p:nvPr>
        </p:nvSpPr>
        <p:spPr>
          <a:xfrm>
            <a:off x="83161" y="9891702"/>
            <a:ext cx="2133600" cy="365125"/>
          </a:xfrm>
        </p:spPr>
        <p:txBody>
          <a:bodyPr/>
          <a:lstStyle/>
          <a:p>
            <a:fld id="{A6E26D56-F0E3-4E93-82D2-34CFD2ED9814}" type="datetime1">
              <a:rPr lang="en-US" smtClean="0"/>
              <a:t>1/24/2025</a:t>
            </a:fld>
            <a:endParaRPr lang="en-US"/>
          </a:p>
        </p:txBody>
      </p:sp>
      <p:sp>
        <p:nvSpPr>
          <p:cNvPr id="13" name="Dian numeron paikkamerkki 12">
            <a:extLst>
              <a:ext uri="{FF2B5EF4-FFF2-40B4-BE49-F238E27FC236}">
                <a16:creationId xmlns:a16="http://schemas.microsoft.com/office/drawing/2014/main" id="{FCF5ED3A-4904-1F4B-CE33-0560B1D8A276}"/>
              </a:ext>
            </a:extLst>
          </p:cNvPr>
          <p:cNvSpPr>
            <a:spLocks noGrp="1"/>
          </p:cNvSpPr>
          <p:nvPr>
            <p:ph type="sldNum" sz="quarter" idx="12"/>
          </p:nvPr>
        </p:nvSpPr>
        <p:spPr>
          <a:xfrm>
            <a:off x="16096391" y="9824124"/>
            <a:ext cx="2133600" cy="365125"/>
          </a:xfrm>
        </p:spPr>
        <p:txBody>
          <a:bodyPr/>
          <a:lstStyle/>
          <a:p>
            <a:fld id="{B6F15528-21DE-4FAA-801E-634DDDAF4B2B}" type="slidenum">
              <a:rPr lang="en-US" smtClean="0"/>
              <a:pPr/>
              <a:t>27</a:t>
            </a:fld>
            <a:endParaRPr lang="en-US"/>
          </a:p>
        </p:txBody>
      </p:sp>
      <p:pic>
        <p:nvPicPr>
          <p:cNvPr id="7" name="Kuva 6">
            <a:extLst>
              <a:ext uri="{FF2B5EF4-FFF2-40B4-BE49-F238E27FC236}">
                <a16:creationId xmlns:a16="http://schemas.microsoft.com/office/drawing/2014/main" id="{1CF1DACD-6D1E-0373-8DDD-156C6FF93F2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415603" y="1851728"/>
            <a:ext cx="6514656" cy="8430954"/>
          </a:xfrm>
          <a:prstGeom prst="rect">
            <a:avLst/>
          </a:prstGeom>
        </p:spPr>
      </p:pic>
    </p:spTree>
    <p:extLst>
      <p:ext uri="{BB962C8B-B14F-4D97-AF65-F5344CB8AC3E}">
        <p14:creationId xmlns:p14="http://schemas.microsoft.com/office/powerpoint/2010/main" val="284935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22327"/>
            <a:ext cx="18288000" cy="2381433"/>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43250" y="86119"/>
            <a:ext cx="17116050" cy="1592295"/>
          </a:xfrm>
          <a:prstGeom prst="rect">
            <a:avLst/>
          </a:prstGeom>
        </p:spPr>
        <p:txBody>
          <a:bodyPr wrap="square" lIns="0" tIns="0" rIns="0" bIns="0" rtlCol="0" anchor="t">
            <a:spAutoFit/>
          </a:bodyPr>
          <a:lstStyle/>
          <a:p>
            <a:pPr algn="ctr">
              <a:lnSpc>
                <a:spcPts val="6527"/>
              </a:lnSpc>
              <a:spcBef>
                <a:spcPct val="0"/>
              </a:spcBef>
            </a:pPr>
            <a:r>
              <a:rPr lang="en-US" sz="4000">
                <a:solidFill>
                  <a:srgbClr val="0165B0"/>
                </a:solidFill>
                <a:latin typeface="Montserrat Bold"/>
              </a:rPr>
              <a:t>PELIKIRJA, TIHM-PIZZA ELI </a:t>
            </a:r>
          </a:p>
          <a:p>
            <a:pPr algn="ctr">
              <a:lnSpc>
                <a:spcPts val="6527"/>
              </a:lnSpc>
              <a:spcBef>
                <a:spcPct val="0"/>
              </a:spcBef>
            </a:pPr>
            <a:r>
              <a:rPr lang="en-US" sz="4000">
                <a:solidFill>
                  <a:srgbClr val="0165B0"/>
                </a:solidFill>
                <a:latin typeface="Montserrat Bold"/>
              </a:rPr>
              <a:t>ITSEARVIOINTI JA TIHM-TIEKARTTA</a:t>
            </a:r>
            <a:endParaRPr lang="fi-FI" sz="1050">
              <a:cs typeface="Calibri"/>
            </a:endParaRPr>
          </a:p>
        </p:txBody>
      </p:sp>
      <p:sp>
        <p:nvSpPr>
          <p:cNvPr id="9" name="Tähti: 8-sakarainen 8">
            <a:extLst>
              <a:ext uri="{FF2B5EF4-FFF2-40B4-BE49-F238E27FC236}">
                <a16:creationId xmlns:a16="http://schemas.microsoft.com/office/drawing/2014/main" id="{2245A53B-7CBC-4D5C-4392-59678DBB335B}"/>
              </a:ext>
            </a:extLst>
          </p:cNvPr>
          <p:cNvSpPr/>
          <p:nvPr/>
        </p:nvSpPr>
        <p:spPr>
          <a:xfrm>
            <a:off x="-6214" y="839167"/>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8</a:t>
            </a:r>
          </a:p>
        </p:txBody>
      </p:sp>
      <p:sp>
        <p:nvSpPr>
          <p:cNvPr id="12" name="Päivämäärän paikkamerkki 11">
            <a:extLst>
              <a:ext uri="{FF2B5EF4-FFF2-40B4-BE49-F238E27FC236}">
                <a16:creationId xmlns:a16="http://schemas.microsoft.com/office/drawing/2014/main" id="{0462B911-2739-00C6-8FFD-DD16CAAB9581}"/>
              </a:ext>
            </a:extLst>
          </p:cNvPr>
          <p:cNvSpPr>
            <a:spLocks noGrp="1"/>
          </p:cNvSpPr>
          <p:nvPr>
            <p:ph type="dt" sz="half" idx="10"/>
          </p:nvPr>
        </p:nvSpPr>
        <p:spPr>
          <a:xfrm>
            <a:off x="149617" y="9993533"/>
            <a:ext cx="2133600" cy="365125"/>
          </a:xfrm>
        </p:spPr>
        <p:txBody>
          <a:bodyPr/>
          <a:lstStyle/>
          <a:p>
            <a:fld id="{06D1592F-BD34-4AB1-842D-EC13ADF9F74E}" type="datetime1">
              <a:rPr lang="en-US" smtClean="0"/>
              <a:t>1/24/2025</a:t>
            </a:fld>
            <a:endParaRPr lang="en-US"/>
          </a:p>
        </p:txBody>
      </p:sp>
      <p:sp>
        <p:nvSpPr>
          <p:cNvPr id="13" name="Dian numeron paikkamerkki 12">
            <a:extLst>
              <a:ext uri="{FF2B5EF4-FFF2-40B4-BE49-F238E27FC236}">
                <a16:creationId xmlns:a16="http://schemas.microsoft.com/office/drawing/2014/main" id="{76FD5F1C-45CC-3A23-DBA6-9B2D2874EAC5}"/>
              </a:ext>
            </a:extLst>
          </p:cNvPr>
          <p:cNvSpPr>
            <a:spLocks noGrp="1"/>
          </p:cNvSpPr>
          <p:nvPr>
            <p:ph type="sldNum" sz="quarter" idx="12"/>
          </p:nvPr>
        </p:nvSpPr>
        <p:spPr>
          <a:xfrm>
            <a:off x="16081403" y="9921874"/>
            <a:ext cx="2133600" cy="365125"/>
          </a:xfrm>
        </p:spPr>
        <p:txBody>
          <a:bodyPr/>
          <a:lstStyle/>
          <a:p>
            <a:fld id="{B6F15528-21DE-4FAA-801E-634DDDAF4B2B}" type="slidenum">
              <a:rPr lang="en-US" smtClean="0"/>
              <a:pPr/>
              <a:t>28</a:t>
            </a:fld>
            <a:endParaRPr lang="en-US"/>
          </a:p>
        </p:txBody>
      </p:sp>
      <p:sp>
        <p:nvSpPr>
          <p:cNvPr id="7" name="Tekstiruutu 6">
            <a:extLst>
              <a:ext uri="{FF2B5EF4-FFF2-40B4-BE49-F238E27FC236}">
                <a16:creationId xmlns:a16="http://schemas.microsoft.com/office/drawing/2014/main" id="{3C1846FC-DF8D-C416-8A6E-ABAF11EE7222}"/>
              </a:ext>
            </a:extLst>
          </p:cNvPr>
          <p:cNvSpPr txBox="1"/>
          <p:nvPr/>
        </p:nvSpPr>
        <p:spPr>
          <a:xfrm>
            <a:off x="301967" y="2242541"/>
            <a:ext cx="1776689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fi-FI" sz="1400">
                <a:ea typeface="Calibri"/>
                <a:cs typeface="Calibri"/>
              </a:rPr>
              <a:t>Tiedonhallintamalli-työkalun toimittaja tarjoaa sovelluksen, kuvauspohjan sekä käyttö- ja kuvausohjeet.</a:t>
            </a:r>
          </a:p>
          <a:p>
            <a:pPr marL="342900" indent="-342900">
              <a:buFont typeface="Arial" panose="020B0604020202020204" pitchFamily="34" charset="0"/>
              <a:buChar char="•"/>
            </a:pPr>
            <a:r>
              <a:rPr lang="fi-FI" sz="1400">
                <a:ea typeface="Calibri"/>
                <a:cs typeface="Calibri"/>
              </a:rPr>
              <a:t>Mikäli kaupallista sovellusta ei ole hankittu, kuvauspohjat, käyttö- ja kuvausohjeet laaditaan itse</a:t>
            </a:r>
            <a:br>
              <a:rPr lang="fi-FI" sz="1400">
                <a:ea typeface="Calibri"/>
                <a:cs typeface="Calibri"/>
              </a:rPr>
            </a:br>
            <a:endParaRPr lang="fi-FI" sz="1400">
              <a:ea typeface="Calibri"/>
              <a:cs typeface="Calibri"/>
            </a:endParaRPr>
          </a:p>
          <a:p>
            <a:pPr marL="342900" indent="-342900">
              <a:buFont typeface="Arial" panose="020B0604020202020204" pitchFamily="34" charset="0"/>
              <a:buChar char="•"/>
            </a:pPr>
            <a:r>
              <a:rPr lang="fi-FI" sz="1400">
                <a:ea typeface="Calibri"/>
                <a:cs typeface="Calibri"/>
              </a:rPr>
              <a:t>Riippumatta tiedonhallintamallin toteutustavasta, jokaisella organisaatiolla on oma tapa toimia</a:t>
            </a:r>
          </a:p>
          <a:p>
            <a:pPr marL="342900" indent="-342900">
              <a:buFont typeface="Arial" panose="020B0604020202020204" pitchFamily="34" charset="0"/>
              <a:buChar char="•"/>
            </a:pPr>
            <a:r>
              <a:rPr lang="fi-FI" sz="1400">
                <a:ea typeface="Calibri"/>
                <a:cs typeface="Calibri"/>
              </a:rPr>
              <a:t>Toiminnan organisointi, roolit, vastuuttaminen, koulutus ja  laadunvalvonta ovat tärkeitä asioita määritellä</a:t>
            </a:r>
          </a:p>
          <a:p>
            <a:pPr marL="342900" indent="-342900">
              <a:buFont typeface="Arial" panose="020B0604020202020204" pitchFamily="34" charset="0"/>
              <a:buChar char="•"/>
            </a:pPr>
            <a:r>
              <a:rPr lang="fi-FI" sz="1400">
                <a:ea typeface="Calibri"/>
                <a:cs typeface="Calibri"/>
              </a:rPr>
              <a:t>Tiedonhallintamallin mallipelikirjassa ”</a:t>
            </a:r>
            <a:r>
              <a:rPr lang="fi-FI" sz="1400" err="1">
                <a:ea typeface="Calibri"/>
                <a:cs typeface="Calibri"/>
              </a:rPr>
              <a:t>TiHM</a:t>
            </a:r>
            <a:r>
              <a:rPr lang="fi-FI" sz="1400">
                <a:ea typeface="Calibri"/>
                <a:cs typeface="Calibri"/>
              </a:rPr>
              <a:t> pelikirja” on kuvattu yksi tapa miten tiedonhallintamallityötä johdetaan, koordinoidaan ja ylläpidetään.</a:t>
            </a:r>
          </a:p>
          <a:p>
            <a:pPr marL="342900" indent="-342900">
              <a:buFont typeface="Arial" panose="020B0604020202020204" pitchFamily="34" charset="0"/>
              <a:buChar char="•"/>
            </a:pPr>
            <a:r>
              <a:rPr lang="fi-FI" sz="1400" err="1">
                <a:ea typeface="Calibri"/>
                <a:cs typeface="Calibri"/>
              </a:rPr>
              <a:t>TiHM</a:t>
            </a:r>
            <a:r>
              <a:rPr lang="fi-FI" sz="1400">
                <a:ea typeface="Calibri"/>
                <a:cs typeface="Calibri"/>
              </a:rPr>
              <a:t> pelikirja –mallin voi kopioida itselle ja muokata siitä oman kunnan näköisen pelikirjan. </a:t>
            </a:r>
          </a:p>
          <a:p>
            <a:pPr marL="342900" indent="-342900">
              <a:buFont typeface="Arial" panose="020B0604020202020204" pitchFamily="34" charset="0"/>
              <a:buChar char="•"/>
            </a:pPr>
            <a:r>
              <a:rPr lang="fi-FI" sz="1400">
                <a:ea typeface="Calibri"/>
                <a:cs typeface="Calibri"/>
              </a:rPr>
              <a:t>Pelikirja voidaan jakaa intrassa, jolloin se on kaikkien saatavilla. </a:t>
            </a:r>
          </a:p>
        </p:txBody>
      </p:sp>
      <p:pic>
        <p:nvPicPr>
          <p:cNvPr id="15" name="Kuva 14">
            <a:extLst>
              <a:ext uri="{FF2B5EF4-FFF2-40B4-BE49-F238E27FC236}">
                <a16:creationId xmlns:a16="http://schemas.microsoft.com/office/drawing/2014/main" id="{C7B42723-EF1C-450E-1461-DF12620780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2997" y="4380074"/>
            <a:ext cx="3829050" cy="5362575"/>
          </a:xfrm>
          <a:prstGeom prst="rect">
            <a:avLst/>
          </a:prstGeom>
        </p:spPr>
      </p:pic>
      <p:pic>
        <p:nvPicPr>
          <p:cNvPr id="17" name="Kuva 16">
            <a:extLst>
              <a:ext uri="{FF2B5EF4-FFF2-40B4-BE49-F238E27FC236}">
                <a16:creationId xmlns:a16="http://schemas.microsoft.com/office/drawing/2014/main" id="{6D3A6EB5-A116-8A64-AC92-E94882675A0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003142" y="4380074"/>
            <a:ext cx="3842855" cy="5362574"/>
          </a:xfrm>
          <a:prstGeom prst="rect">
            <a:avLst/>
          </a:prstGeom>
        </p:spPr>
      </p:pic>
      <p:pic>
        <p:nvPicPr>
          <p:cNvPr id="19" name="Kuva 18">
            <a:extLst>
              <a:ext uri="{FF2B5EF4-FFF2-40B4-BE49-F238E27FC236}">
                <a16:creationId xmlns:a16="http://schemas.microsoft.com/office/drawing/2014/main" id="{FF25FFCA-E176-F0EB-7A5A-580AFBD307F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947092" y="4380073"/>
            <a:ext cx="3857625" cy="5362575"/>
          </a:xfrm>
          <a:prstGeom prst="rect">
            <a:avLst/>
          </a:prstGeom>
        </p:spPr>
      </p:pic>
      <p:pic>
        <p:nvPicPr>
          <p:cNvPr id="21" name="Kuva 20">
            <a:extLst>
              <a:ext uri="{FF2B5EF4-FFF2-40B4-BE49-F238E27FC236}">
                <a16:creationId xmlns:a16="http://schemas.microsoft.com/office/drawing/2014/main" id="{618CCE4D-7E81-63FF-74BC-A75F22BD147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905812" y="4370548"/>
            <a:ext cx="3790950" cy="5372100"/>
          </a:xfrm>
          <a:prstGeom prst="rect">
            <a:avLst/>
          </a:prstGeom>
        </p:spPr>
      </p:pic>
    </p:spTree>
    <p:extLst>
      <p:ext uri="{BB962C8B-B14F-4D97-AF65-F5344CB8AC3E}">
        <p14:creationId xmlns:p14="http://schemas.microsoft.com/office/powerpoint/2010/main" val="3658761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22327"/>
            <a:ext cx="18288000" cy="2381433"/>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43250" y="86119"/>
            <a:ext cx="17116050" cy="758734"/>
          </a:xfrm>
          <a:prstGeom prst="rect">
            <a:avLst/>
          </a:prstGeom>
        </p:spPr>
        <p:txBody>
          <a:bodyPr wrap="square" lIns="0" tIns="0" rIns="0" bIns="0" rtlCol="0" anchor="t">
            <a:spAutoFit/>
          </a:bodyPr>
          <a:lstStyle/>
          <a:p>
            <a:pPr algn="r">
              <a:lnSpc>
                <a:spcPts val="6527"/>
              </a:lnSpc>
              <a:spcBef>
                <a:spcPct val="0"/>
              </a:spcBef>
            </a:pPr>
            <a:r>
              <a:rPr lang="en-US" sz="4000">
                <a:solidFill>
                  <a:srgbClr val="0165B0"/>
                </a:solidFill>
                <a:latin typeface="Montserrat Bold"/>
              </a:rPr>
              <a:t>PELIKIRJA, TIHM-PIZZA ELI ITSEARVIOINTI JA TIHM-TIEKARTTA</a:t>
            </a:r>
            <a:endParaRPr lang="fi-FI" sz="1050">
              <a:cs typeface="Calibri"/>
            </a:endParaRPr>
          </a:p>
        </p:txBody>
      </p:sp>
      <p:pic>
        <p:nvPicPr>
          <p:cNvPr id="6" name="Kuva 5">
            <a:extLst>
              <a:ext uri="{FF2B5EF4-FFF2-40B4-BE49-F238E27FC236}">
                <a16:creationId xmlns:a16="http://schemas.microsoft.com/office/drawing/2014/main" id="{8C5BEF96-6513-A8EE-43A7-FAEF1575AEC8}"/>
              </a:ext>
              <a:ext uri="{C183D7F6-B498-43B3-948B-1728B52AA6E4}">
                <adec:decorative xmlns:adec="http://schemas.microsoft.com/office/drawing/2017/decorative" val="1"/>
              </a:ext>
            </a:extLst>
          </p:cNvPr>
          <p:cNvPicPr>
            <a:picLocks noChangeAspect="1"/>
          </p:cNvPicPr>
          <p:nvPr/>
        </p:nvPicPr>
        <p:blipFill>
          <a:blip r:embed="rId4"/>
          <a:srcRect r="47289"/>
          <a:stretch/>
        </p:blipFill>
        <p:spPr>
          <a:xfrm>
            <a:off x="143250" y="1423695"/>
            <a:ext cx="7688015" cy="7816790"/>
          </a:xfrm>
          <a:prstGeom prst="rect">
            <a:avLst/>
          </a:prstGeom>
          <a:effectLst>
            <a:innerShdw blurRad="114300">
              <a:prstClr val="black"/>
            </a:innerShdw>
          </a:effectLst>
        </p:spPr>
      </p:pic>
      <p:sp>
        <p:nvSpPr>
          <p:cNvPr id="9" name="Tähti: 8-sakarainen 8">
            <a:extLst>
              <a:ext uri="{FF2B5EF4-FFF2-40B4-BE49-F238E27FC236}">
                <a16:creationId xmlns:a16="http://schemas.microsoft.com/office/drawing/2014/main" id="{2245A53B-7CBC-4D5C-4392-59678DBB335B}"/>
              </a:ext>
            </a:extLst>
          </p:cNvPr>
          <p:cNvSpPr/>
          <p:nvPr/>
        </p:nvSpPr>
        <p:spPr>
          <a:xfrm>
            <a:off x="-6214" y="839167"/>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8</a:t>
            </a:r>
          </a:p>
        </p:txBody>
      </p:sp>
      <p:sp>
        <p:nvSpPr>
          <p:cNvPr id="12" name="Päivämäärän paikkamerkki 11">
            <a:extLst>
              <a:ext uri="{FF2B5EF4-FFF2-40B4-BE49-F238E27FC236}">
                <a16:creationId xmlns:a16="http://schemas.microsoft.com/office/drawing/2014/main" id="{0462B911-2739-00C6-8FFD-DD16CAAB9581}"/>
              </a:ext>
            </a:extLst>
          </p:cNvPr>
          <p:cNvSpPr>
            <a:spLocks noGrp="1"/>
          </p:cNvSpPr>
          <p:nvPr>
            <p:ph type="dt" sz="half" idx="10"/>
          </p:nvPr>
        </p:nvSpPr>
        <p:spPr>
          <a:xfrm>
            <a:off x="149617" y="9993533"/>
            <a:ext cx="2133600" cy="365125"/>
          </a:xfrm>
        </p:spPr>
        <p:txBody>
          <a:bodyPr/>
          <a:lstStyle/>
          <a:p>
            <a:fld id="{06D1592F-BD34-4AB1-842D-EC13ADF9F74E}" type="datetime1">
              <a:rPr lang="en-US" smtClean="0"/>
              <a:t>1/24/2025</a:t>
            </a:fld>
            <a:endParaRPr lang="en-US"/>
          </a:p>
        </p:txBody>
      </p:sp>
      <p:sp>
        <p:nvSpPr>
          <p:cNvPr id="13" name="Dian numeron paikkamerkki 12">
            <a:extLst>
              <a:ext uri="{FF2B5EF4-FFF2-40B4-BE49-F238E27FC236}">
                <a16:creationId xmlns:a16="http://schemas.microsoft.com/office/drawing/2014/main" id="{76FD5F1C-45CC-3A23-DBA6-9B2D2874EAC5}"/>
              </a:ext>
            </a:extLst>
          </p:cNvPr>
          <p:cNvSpPr>
            <a:spLocks noGrp="1"/>
          </p:cNvSpPr>
          <p:nvPr>
            <p:ph type="sldNum" sz="quarter" idx="12"/>
          </p:nvPr>
        </p:nvSpPr>
        <p:spPr>
          <a:xfrm>
            <a:off x="16081403" y="9921874"/>
            <a:ext cx="2133600" cy="365125"/>
          </a:xfrm>
        </p:spPr>
        <p:txBody>
          <a:bodyPr/>
          <a:lstStyle/>
          <a:p>
            <a:fld id="{B6F15528-21DE-4FAA-801E-634DDDAF4B2B}" type="slidenum">
              <a:rPr lang="en-US" smtClean="0"/>
              <a:pPr/>
              <a:t>29</a:t>
            </a:fld>
            <a:endParaRPr lang="en-US"/>
          </a:p>
        </p:txBody>
      </p:sp>
      <p:sp>
        <p:nvSpPr>
          <p:cNvPr id="10" name="Tekstiruutu 6">
            <a:extLst>
              <a:ext uri="{FF2B5EF4-FFF2-40B4-BE49-F238E27FC236}">
                <a16:creationId xmlns:a16="http://schemas.microsoft.com/office/drawing/2014/main" id="{E4A62DBC-3545-3E97-3488-7BBD4BB6C94A}"/>
              </a:ext>
            </a:extLst>
          </p:cNvPr>
          <p:cNvSpPr txBox="1"/>
          <p:nvPr/>
        </p:nvSpPr>
        <p:spPr>
          <a:xfrm>
            <a:off x="8093275" y="1317373"/>
            <a:ext cx="9932714" cy="369331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fi-FI">
                <a:ea typeface="Calibri"/>
                <a:cs typeface="Calibri"/>
              </a:rPr>
              <a:t>Tiedonhallintamallin valmiusastetta ja laatua on mahdoton arvioida ilman siihen kehitettyä työkalua</a:t>
            </a:r>
          </a:p>
          <a:p>
            <a:pPr marL="285750" indent="-285750">
              <a:buFont typeface="Arial"/>
              <a:buChar char="•"/>
            </a:pPr>
            <a:r>
              <a:rPr lang="fi-FI">
                <a:ea typeface="Calibri"/>
                <a:cs typeface="Calibri"/>
              </a:rPr>
              <a:t>Kalajoen vetämässä </a:t>
            </a:r>
            <a:r>
              <a:rPr lang="fi-FI" err="1">
                <a:ea typeface="Calibri"/>
                <a:cs typeface="Calibri"/>
              </a:rPr>
              <a:t>Digityy</a:t>
            </a:r>
            <a:r>
              <a:rPr lang="fi-FI">
                <a:ea typeface="Calibri"/>
                <a:cs typeface="Calibri"/>
              </a:rPr>
              <a:t>-hankkeessa laadittiin organisaatioille tietoturvaan ja tietosuojaan liittyvä itsearviointilomake, Kyber-pizza. </a:t>
            </a:r>
            <a:br>
              <a:rPr lang="fi-FI">
                <a:ea typeface="Calibri"/>
                <a:cs typeface="Calibri"/>
              </a:rPr>
            </a:br>
            <a:endParaRPr lang="fi-FI">
              <a:ea typeface="Calibri"/>
              <a:cs typeface="Calibri"/>
            </a:endParaRPr>
          </a:p>
          <a:p>
            <a:pPr marL="285750" indent="-285750">
              <a:buFont typeface="Arial"/>
              <a:buChar char="•"/>
            </a:pPr>
            <a:r>
              <a:rPr lang="fi-FI">
                <a:ea typeface="Calibri"/>
                <a:cs typeface="Calibri"/>
              </a:rPr>
              <a:t>Hanketiimi innostui lomakkeesta ja tilasi Joki ICT:ltä vastaavaan itsearviointilomakkeen tiedonhallintamallin. Ensimmäinen itsearviointi on suoritettu Tomi Isohannin fasilitoimana.</a:t>
            </a:r>
          </a:p>
          <a:p>
            <a:pPr marL="285750" indent="-285750">
              <a:buFont typeface="Arial"/>
              <a:buChar char="•"/>
            </a:pPr>
            <a:r>
              <a:rPr lang="fi-FI">
                <a:ea typeface="Calibri"/>
                <a:cs typeface="Calibri"/>
              </a:rPr>
              <a:t>Lomakkeella johto, </a:t>
            </a:r>
            <a:r>
              <a:rPr lang="fi-FI" err="1">
                <a:ea typeface="Calibri"/>
                <a:cs typeface="Calibri"/>
              </a:rPr>
              <a:t>TiHM</a:t>
            </a:r>
            <a:r>
              <a:rPr lang="fi-FI">
                <a:ea typeface="Calibri"/>
                <a:cs typeface="Calibri"/>
              </a:rPr>
              <a:t>-tiimi ja toimialat arvioivat omalla vastuualueellaan olevan tiedonhallintamallin tilan kysymysten avulla, vastaukset valitaan vaihtoehdoista kyllä-ei-en osa sanoa.</a:t>
            </a:r>
          </a:p>
          <a:p>
            <a:pPr marL="285750" indent="-285750">
              <a:buFont typeface="Arial"/>
              <a:buChar char="•"/>
            </a:pPr>
            <a:r>
              <a:rPr lang="fi-FI">
                <a:ea typeface="Calibri"/>
                <a:cs typeface="Calibri"/>
              </a:rPr>
              <a:t>Todistuksen pohjalta laaditaan jokaiselle organisaatiolle </a:t>
            </a:r>
            <a:r>
              <a:rPr lang="fi-FI" err="1">
                <a:ea typeface="Calibri"/>
                <a:cs typeface="Calibri"/>
              </a:rPr>
              <a:t>TiHM</a:t>
            </a:r>
            <a:r>
              <a:rPr lang="fi-FI">
                <a:ea typeface="Calibri"/>
                <a:cs typeface="Calibri"/>
              </a:rPr>
              <a:t> tiekartta.  </a:t>
            </a:r>
          </a:p>
          <a:p>
            <a:pPr marL="285750" indent="-285750">
              <a:buFont typeface="Arial"/>
              <a:buChar char="•"/>
            </a:pPr>
            <a:r>
              <a:rPr lang="fi-FI">
                <a:ea typeface="Calibri"/>
                <a:cs typeface="Calibri"/>
              </a:rPr>
              <a:t>Hanke kysyi tiedonhallintalautakunnan puheenjohtajalta millä tavalla tiedonhallintamalli hyväksytään ja vastaus oli että tyyli on vapaa, organisaatio sen itse päättää. Itsearviointilomake voisi olla tähän hyvä mittari. Kunnanhallitus voisi hyväksyä tiedonhallintamallin kun itsearvioinnista ilmenee, että asetettu vaatimustaso on saavutettu. </a:t>
            </a:r>
          </a:p>
        </p:txBody>
      </p:sp>
      <p:pic>
        <p:nvPicPr>
          <p:cNvPr id="11" name="Kuva 10">
            <a:extLst>
              <a:ext uri="{FF2B5EF4-FFF2-40B4-BE49-F238E27FC236}">
                <a16:creationId xmlns:a16="http://schemas.microsoft.com/office/drawing/2014/main" id="{FB4D6614-BEB6-3F69-BC97-8A014A8778C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36658" y="5005014"/>
            <a:ext cx="13801725" cy="6067425"/>
          </a:xfrm>
          <a:prstGeom prst="rect">
            <a:avLst/>
          </a:prstGeom>
          <a:effectLst>
            <a:innerShdw blurRad="114300">
              <a:prstClr val="black"/>
            </a:innerShdw>
          </a:effectLst>
        </p:spPr>
      </p:pic>
    </p:spTree>
    <p:extLst>
      <p:ext uri="{BB962C8B-B14F-4D97-AF65-F5344CB8AC3E}">
        <p14:creationId xmlns:p14="http://schemas.microsoft.com/office/powerpoint/2010/main" val="208552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25974" y="1547"/>
            <a:ext cx="18371793" cy="1282071"/>
            <a:chOff x="0" y="0"/>
            <a:chExt cx="5088528" cy="6550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1"/>
            <a:ext cx="18307367" cy="756581"/>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987787" y="1720872"/>
            <a:ext cx="12668331" cy="8566128"/>
          </a:xfrm>
          <a:prstGeom prst="rect">
            <a:avLst/>
          </a:prstGeom>
        </p:spPr>
        <p:txBody>
          <a:bodyPr wrap="square" lIns="0" tIns="0" rIns="0" bIns="0" rtlCol="0" anchor="t">
            <a:spAutoFit/>
          </a:bodyPr>
          <a:lstStyle/>
          <a:p>
            <a:pPr marL="269875" lvl="1"/>
            <a:r>
              <a:rPr lang="en-US" sz="2450" err="1">
                <a:solidFill>
                  <a:srgbClr val="000000"/>
                </a:solidFill>
                <a:latin typeface="Open Sans"/>
                <a:ea typeface="Open Sans"/>
                <a:cs typeface="Open Sans"/>
              </a:rPr>
              <a:t>Tiedonhallintalaki</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virallisesti</a:t>
            </a:r>
            <a:r>
              <a:rPr lang="en-US" sz="2450">
                <a:solidFill>
                  <a:srgbClr val="000000"/>
                </a:solidFill>
                <a:latin typeface="Open Sans"/>
                <a:ea typeface="Open Sans"/>
                <a:cs typeface="Open Sans"/>
              </a:rPr>
              <a:t> “</a:t>
            </a:r>
            <a:r>
              <a:rPr lang="en-US" sz="2450" b="1">
                <a:solidFill>
                  <a:srgbClr val="000000"/>
                </a:solidFill>
                <a:latin typeface="Open Sans"/>
                <a:ea typeface="Open Sans"/>
                <a:cs typeface="Open Sans"/>
              </a:rPr>
              <a:t>Laki </a:t>
            </a:r>
            <a:r>
              <a:rPr lang="en-US" sz="2450" b="1" err="1">
                <a:solidFill>
                  <a:srgbClr val="000000"/>
                </a:solidFill>
                <a:latin typeface="Open Sans"/>
                <a:ea typeface="Open Sans"/>
                <a:cs typeface="Open Sans"/>
              </a:rPr>
              <a:t>julkisen</a:t>
            </a:r>
            <a:r>
              <a:rPr lang="en-US" sz="2450" b="1">
                <a:solidFill>
                  <a:srgbClr val="000000"/>
                </a:solidFill>
                <a:latin typeface="Open Sans"/>
                <a:ea typeface="Open Sans"/>
                <a:cs typeface="Open Sans"/>
              </a:rPr>
              <a:t> </a:t>
            </a:r>
            <a:r>
              <a:rPr lang="en-US" sz="2450" b="1" err="1">
                <a:solidFill>
                  <a:srgbClr val="000000"/>
                </a:solidFill>
                <a:latin typeface="Open Sans"/>
                <a:ea typeface="Open Sans"/>
                <a:cs typeface="Open Sans"/>
              </a:rPr>
              <a:t>hallinnon</a:t>
            </a:r>
            <a:r>
              <a:rPr lang="en-US" sz="2450" b="1">
                <a:solidFill>
                  <a:srgbClr val="000000"/>
                </a:solidFill>
                <a:latin typeface="Open Sans"/>
                <a:ea typeface="Open Sans"/>
                <a:cs typeface="Open Sans"/>
              </a:rPr>
              <a:t> </a:t>
            </a:r>
            <a:r>
              <a:rPr lang="en-US" sz="2450" b="1" err="1">
                <a:solidFill>
                  <a:srgbClr val="000000"/>
                </a:solidFill>
                <a:latin typeface="Open Sans"/>
                <a:ea typeface="Open Sans"/>
                <a:cs typeface="Open Sans"/>
              </a:rPr>
              <a:t>tiedonhallinnasta</a:t>
            </a:r>
            <a:r>
              <a:rPr lang="en-US" sz="2450" b="1">
                <a:solidFill>
                  <a:srgbClr val="000000"/>
                </a:solidFill>
                <a:latin typeface="Open Sans"/>
                <a:ea typeface="Open Sans"/>
                <a:cs typeface="Open Sans"/>
              </a:rPr>
              <a:t>” (906/2019), </a:t>
            </a:r>
            <a:r>
              <a:rPr lang="en-US" sz="2450">
                <a:solidFill>
                  <a:srgbClr val="000000"/>
                </a:solidFill>
                <a:latin typeface="Open Sans"/>
                <a:ea typeface="Open Sans"/>
                <a:cs typeface="Open Sans"/>
              </a:rPr>
              <a:t>on </a:t>
            </a:r>
            <a:r>
              <a:rPr lang="en-US" sz="2450" err="1">
                <a:solidFill>
                  <a:srgbClr val="000000"/>
                </a:solidFill>
                <a:latin typeface="Open Sans"/>
                <a:ea typeface="Open Sans"/>
                <a:cs typeface="Open Sans"/>
              </a:rPr>
              <a:t>Suomen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laki</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joka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säätelee</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julkisen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hallinnon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tietojen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hallintaa</a:t>
            </a:r>
            <a:r>
              <a:rPr lang="en-US" sz="2450">
                <a:solidFill>
                  <a:srgbClr val="000000"/>
                </a:solidFill>
                <a:latin typeface="Open Sans"/>
                <a:ea typeface="Open Sans"/>
                <a:cs typeface="Open Sans"/>
              </a:rPr>
              <a:t>. Laki </a:t>
            </a:r>
            <a:r>
              <a:rPr lang="en-US" sz="2450" err="1">
                <a:solidFill>
                  <a:srgbClr val="000000"/>
                </a:solidFill>
                <a:latin typeface="Open Sans"/>
                <a:ea typeface="Open Sans"/>
                <a:cs typeface="Open Sans"/>
              </a:rPr>
              <a:t>tuli</a:t>
            </a:r>
            <a:r>
              <a:rPr lang="en-US" sz="2450">
                <a:solidFill>
                  <a:srgbClr val="000000"/>
                </a:solidFill>
                <a:latin typeface="Open Sans"/>
                <a:ea typeface="Open Sans"/>
                <a:cs typeface="Open Sans"/>
              </a:rPr>
              <a:t> </a:t>
            </a:r>
            <a:r>
              <a:rPr lang="en-US" sz="2450" b="1" err="1">
                <a:solidFill>
                  <a:srgbClr val="000000"/>
                </a:solidFill>
                <a:latin typeface="Open Sans"/>
                <a:ea typeface="Open Sans"/>
                <a:cs typeface="Open Sans"/>
              </a:rPr>
              <a:t>voimaan</a:t>
            </a:r>
            <a:r>
              <a:rPr lang="en-US" sz="2450" b="1">
                <a:solidFill>
                  <a:srgbClr val="000000"/>
                </a:solidFill>
                <a:latin typeface="Open Sans"/>
                <a:ea typeface="Open Sans"/>
                <a:cs typeface="Open Sans"/>
              </a:rPr>
              <a:t> 1.1.2020 </a:t>
            </a:r>
            <a:r>
              <a:rPr lang="en-US" sz="2450">
                <a:solidFill>
                  <a:srgbClr val="000000"/>
                </a:solidFill>
                <a:latin typeface="Open Sans"/>
                <a:ea typeface="Open Sans"/>
                <a:cs typeface="Open Sans"/>
              </a:rPr>
              <a:t>ja </a:t>
            </a:r>
            <a:r>
              <a:rPr lang="en-US" sz="2450" err="1">
                <a:solidFill>
                  <a:srgbClr val="000000"/>
                </a:solidFill>
                <a:latin typeface="Open Sans"/>
                <a:ea typeface="Open Sans"/>
                <a:cs typeface="Open Sans"/>
              </a:rPr>
              <a:t>sen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tarkoituksena</a:t>
            </a:r>
            <a:r>
              <a:rPr lang="en-US" sz="2450">
                <a:solidFill>
                  <a:srgbClr val="000000"/>
                </a:solidFill>
                <a:latin typeface="Open Sans"/>
                <a:ea typeface="Open Sans"/>
                <a:cs typeface="Open Sans"/>
              </a:rPr>
              <a:t> on </a:t>
            </a:r>
            <a:r>
              <a:rPr lang="en-US" sz="2450" err="1">
                <a:solidFill>
                  <a:srgbClr val="000000"/>
                </a:solidFill>
                <a:latin typeface="Open Sans"/>
                <a:ea typeface="Open Sans"/>
                <a:cs typeface="Open Sans"/>
              </a:rPr>
              <a:t>varmistaa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viranomaisten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tietoaineistojen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yhdenmukainen</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laadukas</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hallinta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sekä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tietoturvallinen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käsittely</a:t>
            </a:r>
            <a:r>
              <a:rPr lang="en-US" sz="2450">
                <a:solidFill>
                  <a:srgbClr val="000000"/>
                </a:solidFill>
                <a:latin typeface="Open Sans"/>
                <a:ea typeface="Open Sans"/>
                <a:cs typeface="Open Sans"/>
              </a:rPr>
              <a:t>.</a:t>
            </a:r>
            <a:endParaRPr lang="fi-FI"/>
          </a:p>
          <a:p>
            <a:pPr marL="269875" lvl="1"/>
            <a:endParaRPr lang="en-US" sz="2450" b="1">
              <a:solidFill>
                <a:srgbClr val="000000"/>
              </a:solidFill>
              <a:latin typeface="Open Sans"/>
              <a:ea typeface="Open Sans"/>
              <a:cs typeface="Open Sans"/>
            </a:endParaRPr>
          </a:p>
          <a:p>
            <a:pPr marL="269875" lvl="1"/>
            <a:r>
              <a:rPr lang="en-US" sz="2500" b="1" err="1">
                <a:latin typeface="Open Sans"/>
                <a:ea typeface="Open Sans"/>
                <a:cs typeface="Open Sans"/>
              </a:rPr>
              <a:t>Tiedonhallintayksikössä</a:t>
            </a:r>
            <a:r>
              <a:rPr lang="en-US" sz="2500" b="1">
                <a:latin typeface="Open Sans"/>
                <a:ea typeface="Open Sans"/>
                <a:cs typeface="Open Sans"/>
              </a:rPr>
              <a:t> on </a:t>
            </a:r>
            <a:r>
              <a:rPr lang="en-US" sz="2500" b="1" err="1">
                <a:latin typeface="Open Sans"/>
                <a:ea typeface="Open Sans"/>
                <a:cs typeface="Open Sans"/>
              </a:rPr>
              <a:t>ylläpidettävä</a:t>
            </a:r>
            <a:r>
              <a:rPr lang="en-US" sz="2500" b="1">
                <a:latin typeface="Open Sans"/>
                <a:ea typeface="Open Sans"/>
                <a:cs typeface="Open Sans"/>
              </a:rPr>
              <a:t> </a:t>
            </a:r>
            <a:r>
              <a:rPr lang="en-US" sz="2500" b="1" err="1">
                <a:latin typeface="Open Sans"/>
                <a:ea typeface="Open Sans"/>
                <a:cs typeface="Open Sans"/>
              </a:rPr>
              <a:t>sen</a:t>
            </a:r>
            <a:r>
              <a:rPr lang="en-US" sz="2500" b="1">
                <a:latin typeface="Open Sans"/>
                <a:ea typeface="Open Sans"/>
                <a:cs typeface="Open Sans"/>
              </a:rPr>
              <a:t> </a:t>
            </a:r>
            <a:r>
              <a:rPr lang="en-US" sz="2500" b="1" err="1">
                <a:latin typeface="Open Sans"/>
                <a:ea typeface="Open Sans"/>
                <a:cs typeface="Open Sans"/>
              </a:rPr>
              <a:t>toimintaympäristön</a:t>
            </a:r>
            <a:r>
              <a:rPr lang="en-US" sz="2500" b="1">
                <a:latin typeface="Open Sans"/>
                <a:ea typeface="Open Sans"/>
                <a:cs typeface="Open Sans"/>
              </a:rPr>
              <a:t> </a:t>
            </a:r>
            <a:r>
              <a:rPr lang="en-US" sz="2500" b="1" err="1">
                <a:latin typeface="Open Sans"/>
                <a:ea typeface="Open Sans"/>
                <a:cs typeface="Open Sans"/>
              </a:rPr>
              <a:t>tiedonhallintaa</a:t>
            </a:r>
            <a:r>
              <a:rPr lang="en-US" sz="2500" b="1">
                <a:latin typeface="Open Sans"/>
                <a:ea typeface="Open Sans"/>
                <a:cs typeface="Open Sans"/>
              </a:rPr>
              <a:t> </a:t>
            </a:r>
            <a:r>
              <a:rPr lang="en-US" sz="2500" b="1" err="1">
                <a:latin typeface="Open Sans"/>
                <a:ea typeface="Open Sans"/>
                <a:cs typeface="Open Sans"/>
              </a:rPr>
              <a:t>määrittelevää</a:t>
            </a:r>
            <a:r>
              <a:rPr lang="en-US" sz="2500" b="1">
                <a:latin typeface="Open Sans"/>
                <a:ea typeface="Open Sans"/>
                <a:cs typeface="Open Sans"/>
              </a:rPr>
              <a:t> ja </a:t>
            </a:r>
            <a:r>
              <a:rPr lang="en-US" sz="2500" b="1" err="1">
                <a:latin typeface="Open Sans"/>
                <a:ea typeface="Open Sans"/>
                <a:cs typeface="Open Sans"/>
              </a:rPr>
              <a:t>kuvaavaa</a:t>
            </a:r>
            <a:r>
              <a:rPr lang="en-US" sz="2500" b="1">
                <a:latin typeface="Open Sans"/>
                <a:ea typeface="Open Sans"/>
                <a:cs typeface="Open Sans"/>
              </a:rPr>
              <a:t> </a:t>
            </a:r>
            <a:r>
              <a:rPr lang="en-US" sz="2500" b="1" err="1">
                <a:latin typeface="Open Sans"/>
                <a:ea typeface="Open Sans"/>
                <a:cs typeface="Open Sans"/>
              </a:rPr>
              <a:t>tiedonhallintamallia</a:t>
            </a:r>
            <a:r>
              <a:rPr lang="en-US" sz="2500" b="1">
                <a:latin typeface="Open Sans"/>
                <a:ea typeface="Open Sans"/>
                <a:cs typeface="Open Sans"/>
              </a:rPr>
              <a:t>. </a:t>
            </a:r>
            <a:endParaRPr lang="en-US" b="1"/>
          </a:p>
          <a:p>
            <a:pPr marL="269875" lvl="1"/>
            <a:r>
              <a:rPr lang="en-US" sz="2450">
                <a:solidFill>
                  <a:srgbClr val="000000"/>
                </a:solidFill>
                <a:latin typeface="Open Sans"/>
                <a:ea typeface="Open Sans"/>
                <a:cs typeface="Open Sans"/>
              </a:rPr>
              <a:t>Laki </a:t>
            </a:r>
            <a:r>
              <a:rPr lang="en-US" sz="2450" err="1">
                <a:solidFill>
                  <a:srgbClr val="000000"/>
                </a:solidFill>
                <a:latin typeface="Open Sans"/>
                <a:ea typeface="Open Sans"/>
                <a:cs typeface="Open Sans"/>
              </a:rPr>
              <a:t>koskee</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kaikkia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julkishallinnon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toimijoita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kuten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valtion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viranomaisia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kunnallisia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viranomaisia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tuomioistuimia</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julkisoikeudellisia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laitoksia</a:t>
            </a:r>
            <a:r>
              <a:rPr lang="en-US" sz="2450">
                <a:solidFill>
                  <a:srgbClr val="000000"/>
                </a:solidFill>
                <a:latin typeface="Open Sans"/>
                <a:ea typeface="Open Sans"/>
                <a:cs typeface="Open Sans"/>
              </a:rPr>
              <a:t>.</a:t>
            </a:r>
            <a:endParaRPr lang="en-US">
              <a:cs typeface="Calibri"/>
            </a:endParaRPr>
          </a:p>
          <a:p>
            <a:pPr marL="269875" lvl="1"/>
            <a:endParaRPr lang="en-US" sz="2450">
              <a:latin typeface="Open Sans"/>
              <a:ea typeface="Open Sans"/>
              <a:cs typeface="Open Sans"/>
            </a:endParaRPr>
          </a:p>
          <a:p>
            <a:pPr marL="269875" lvl="1"/>
            <a:r>
              <a:rPr lang="en-US" sz="2450" b="1" err="1">
                <a:latin typeface="Open Sans"/>
                <a:ea typeface="Open Sans"/>
                <a:cs typeface="Open Sans"/>
              </a:rPr>
              <a:t>Tämän</a:t>
            </a:r>
            <a:r>
              <a:rPr lang="en-US" sz="2450" b="1">
                <a:latin typeface="Open Sans"/>
                <a:ea typeface="Open Sans"/>
                <a:cs typeface="Open Sans"/>
              </a:rPr>
              <a:t> lain </a:t>
            </a:r>
            <a:r>
              <a:rPr lang="en-US" sz="2450" b="1" err="1">
                <a:latin typeface="Open Sans"/>
                <a:ea typeface="Open Sans"/>
                <a:cs typeface="Open Sans"/>
              </a:rPr>
              <a:t>tarkoituksena</a:t>
            </a:r>
            <a:r>
              <a:rPr lang="en-US" sz="2450" b="1">
                <a:latin typeface="Open Sans"/>
                <a:ea typeface="Open Sans"/>
                <a:cs typeface="Open Sans"/>
              </a:rPr>
              <a:t> on:</a:t>
            </a:r>
            <a:endParaRPr lang="en-US" b="1"/>
          </a:p>
          <a:p>
            <a:pPr marL="727075" lvl="1" indent="-457200">
              <a:buAutoNum type="arabicPeriod"/>
            </a:pPr>
            <a:r>
              <a:rPr lang="en-US" sz="2450" err="1">
                <a:latin typeface="Open Sans"/>
                <a:ea typeface="Open Sans"/>
                <a:cs typeface="Open Sans"/>
              </a:rPr>
              <a:t>varmistaa</a:t>
            </a:r>
            <a:r>
              <a:rPr lang="en-US" sz="2450">
                <a:latin typeface="Open Sans"/>
                <a:ea typeface="Open Sans"/>
                <a:cs typeface="Open Sans"/>
              </a:rPr>
              <a:t> </a:t>
            </a:r>
            <a:r>
              <a:rPr lang="en-US" sz="2450" err="1">
                <a:latin typeface="Open Sans"/>
                <a:ea typeface="Open Sans"/>
                <a:cs typeface="Open Sans"/>
              </a:rPr>
              <a:t>viranomaisten</a:t>
            </a:r>
            <a:r>
              <a:rPr lang="en-US" sz="2450">
                <a:latin typeface="Open Sans"/>
                <a:ea typeface="Open Sans"/>
                <a:cs typeface="Open Sans"/>
              </a:rPr>
              <a:t> </a:t>
            </a:r>
            <a:r>
              <a:rPr lang="en-US" sz="2450" err="1">
                <a:latin typeface="Open Sans"/>
                <a:ea typeface="Open Sans"/>
                <a:cs typeface="Open Sans"/>
              </a:rPr>
              <a:t>tietoaineistojen</a:t>
            </a:r>
            <a:r>
              <a:rPr lang="en-US" sz="2450">
                <a:latin typeface="Open Sans"/>
                <a:ea typeface="Open Sans"/>
                <a:cs typeface="Open Sans"/>
              </a:rPr>
              <a:t> </a:t>
            </a:r>
            <a:r>
              <a:rPr lang="en-US" sz="2450" err="1">
                <a:latin typeface="Open Sans"/>
                <a:ea typeface="Open Sans"/>
                <a:cs typeface="Open Sans"/>
              </a:rPr>
              <a:t>yhdenmukainen</a:t>
            </a:r>
            <a:r>
              <a:rPr lang="en-US" sz="2450">
                <a:latin typeface="Open Sans"/>
                <a:ea typeface="Open Sans"/>
                <a:cs typeface="Open Sans"/>
              </a:rPr>
              <a:t> ja </a:t>
            </a:r>
            <a:r>
              <a:rPr lang="en-US" sz="2450" err="1">
                <a:latin typeface="Open Sans"/>
                <a:ea typeface="Open Sans"/>
                <a:cs typeface="Open Sans"/>
              </a:rPr>
              <a:t>laadukas</a:t>
            </a:r>
            <a:r>
              <a:rPr lang="en-US" sz="2450">
                <a:latin typeface="Open Sans"/>
                <a:ea typeface="Open Sans"/>
                <a:cs typeface="Open Sans"/>
              </a:rPr>
              <a:t> </a:t>
            </a:r>
            <a:r>
              <a:rPr lang="en-US" sz="2450" err="1">
                <a:latin typeface="Open Sans"/>
                <a:ea typeface="Open Sans"/>
                <a:cs typeface="Open Sans"/>
              </a:rPr>
              <a:t>hallinta</a:t>
            </a:r>
            <a:r>
              <a:rPr lang="en-US" sz="2450">
                <a:latin typeface="Open Sans"/>
                <a:ea typeface="Open Sans"/>
                <a:cs typeface="Open Sans"/>
              </a:rPr>
              <a:t> </a:t>
            </a:r>
            <a:r>
              <a:rPr lang="en-US" sz="2450" err="1">
                <a:latin typeface="Open Sans"/>
                <a:ea typeface="Open Sans"/>
                <a:cs typeface="Open Sans"/>
              </a:rPr>
              <a:t>sekä</a:t>
            </a:r>
            <a:r>
              <a:rPr lang="en-US" sz="2450">
                <a:latin typeface="Open Sans"/>
                <a:ea typeface="Open Sans"/>
                <a:cs typeface="Open Sans"/>
              </a:rPr>
              <a:t> </a:t>
            </a:r>
            <a:r>
              <a:rPr lang="en-US" sz="2450" err="1">
                <a:latin typeface="Open Sans"/>
                <a:ea typeface="Open Sans"/>
                <a:cs typeface="Open Sans"/>
              </a:rPr>
              <a:t>tietoturvallinen</a:t>
            </a:r>
            <a:r>
              <a:rPr lang="en-US" sz="2450">
                <a:latin typeface="Open Sans"/>
                <a:ea typeface="Open Sans"/>
                <a:cs typeface="Open Sans"/>
              </a:rPr>
              <a:t> </a:t>
            </a:r>
            <a:r>
              <a:rPr lang="en-US" sz="2450" err="1">
                <a:latin typeface="Open Sans"/>
                <a:ea typeface="Open Sans"/>
                <a:cs typeface="Open Sans"/>
              </a:rPr>
              <a:t>käsittely</a:t>
            </a:r>
            <a:r>
              <a:rPr lang="en-US" sz="2450">
                <a:latin typeface="Open Sans"/>
                <a:ea typeface="Open Sans"/>
                <a:cs typeface="Open Sans"/>
              </a:rPr>
              <a:t> </a:t>
            </a:r>
            <a:r>
              <a:rPr lang="en-US" sz="2450" err="1">
                <a:latin typeface="Open Sans"/>
                <a:ea typeface="Open Sans"/>
                <a:cs typeface="Open Sans"/>
              </a:rPr>
              <a:t>julkisuusperiaatteen</a:t>
            </a:r>
            <a:r>
              <a:rPr lang="en-US" sz="2450">
                <a:latin typeface="Open Sans"/>
                <a:ea typeface="Open Sans"/>
                <a:cs typeface="Open Sans"/>
              </a:rPr>
              <a:t> </a:t>
            </a:r>
            <a:r>
              <a:rPr lang="en-US" sz="2450" err="1">
                <a:latin typeface="Open Sans"/>
                <a:ea typeface="Open Sans"/>
                <a:cs typeface="Open Sans"/>
              </a:rPr>
              <a:t>toteuttamiseksi</a:t>
            </a:r>
            <a:r>
              <a:rPr lang="en-US" sz="2450">
                <a:latin typeface="Open Sans"/>
                <a:ea typeface="Open Sans"/>
                <a:cs typeface="Open Sans"/>
              </a:rPr>
              <a:t>;</a:t>
            </a:r>
            <a:endParaRPr lang="en-US">
              <a:ea typeface="Calibri"/>
              <a:cs typeface="Calibri"/>
            </a:endParaRPr>
          </a:p>
          <a:p>
            <a:pPr marL="727075" lvl="1" indent="-457200">
              <a:buAutoNum type="arabicPeriod"/>
            </a:pPr>
            <a:r>
              <a:rPr lang="en-US" sz="2450" err="1">
                <a:latin typeface="Open Sans"/>
                <a:ea typeface="Open Sans"/>
                <a:cs typeface="Open Sans"/>
              </a:rPr>
              <a:t>mahdollistaa</a:t>
            </a:r>
            <a:r>
              <a:rPr lang="en-US" sz="2450">
                <a:latin typeface="Open Sans"/>
                <a:ea typeface="Open Sans"/>
                <a:cs typeface="Open Sans"/>
              </a:rPr>
              <a:t> </a:t>
            </a:r>
            <a:r>
              <a:rPr lang="en-US" sz="2450" err="1">
                <a:latin typeface="Open Sans"/>
                <a:ea typeface="Open Sans"/>
                <a:cs typeface="Open Sans"/>
              </a:rPr>
              <a:t>viranomaisten</a:t>
            </a:r>
            <a:r>
              <a:rPr lang="en-US" sz="2450">
                <a:latin typeface="Open Sans"/>
                <a:ea typeface="Open Sans"/>
                <a:cs typeface="Open Sans"/>
              </a:rPr>
              <a:t> </a:t>
            </a:r>
            <a:r>
              <a:rPr lang="en-US" sz="2450" err="1">
                <a:latin typeface="Open Sans"/>
                <a:ea typeface="Open Sans"/>
                <a:cs typeface="Open Sans"/>
              </a:rPr>
              <a:t>tietoaineistojen</a:t>
            </a:r>
            <a:r>
              <a:rPr lang="en-US" sz="2450">
                <a:latin typeface="Open Sans"/>
                <a:ea typeface="Open Sans"/>
                <a:cs typeface="Open Sans"/>
              </a:rPr>
              <a:t> </a:t>
            </a:r>
            <a:r>
              <a:rPr lang="en-US" sz="2450" err="1">
                <a:latin typeface="Open Sans"/>
                <a:ea typeface="Open Sans"/>
                <a:cs typeface="Open Sans"/>
              </a:rPr>
              <a:t>turvallinen</a:t>
            </a:r>
            <a:r>
              <a:rPr lang="en-US" sz="2450">
                <a:latin typeface="Open Sans"/>
                <a:ea typeface="Open Sans"/>
                <a:cs typeface="Open Sans"/>
              </a:rPr>
              <a:t> ja </a:t>
            </a:r>
            <a:r>
              <a:rPr lang="en-US" sz="2450" err="1">
                <a:latin typeface="Open Sans"/>
                <a:ea typeface="Open Sans"/>
                <a:cs typeface="Open Sans"/>
              </a:rPr>
              <a:t>tehokas</a:t>
            </a:r>
            <a:r>
              <a:rPr lang="en-US" sz="2450">
                <a:latin typeface="Open Sans"/>
                <a:ea typeface="Open Sans"/>
                <a:cs typeface="Open Sans"/>
              </a:rPr>
              <a:t> </a:t>
            </a:r>
            <a:r>
              <a:rPr lang="en-US" sz="2450" err="1">
                <a:latin typeface="Open Sans"/>
                <a:ea typeface="Open Sans"/>
                <a:cs typeface="Open Sans"/>
              </a:rPr>
              <a:t>hyödyntäminen</a:t>
            </a:r>
            <a:r>
              <a:rPr lang="en-US" sz="2450">
                <a:latin typeface="Open Sans"/>
                <a:ea typeface="Open Sans"/>
                <a:cs typeface="Open Sans"/>
              </a:rPr>
              <a:t>, </a:t>
            </a:r>
            <a:r>
              <a:rPr lang="en-US" sz="2450" err="1">
                <a:latin typeface="Open Sans"/>
                <a:ea typeface="Open Sans"/>
                <a:cs typeface="Open Sans"/>
              </a:rPr>
              <a:t>jotta</a:t>
            </a:r>
            <a:r>
              <a:rPr lang="en-US" sz="2450">
                <a:latin typeface="Open Sans"/>
                <a:ea typeface="Open Sans"/>
                <a:cs typeface="Open Sans"/>
              </a:rPr>
              <a:t> </a:t>
            </a:r>
            <a:r>
              <a:rPr lang="en-US" sz="2450" err="1">
                <a:latin typeface="Open Sans"/>
                <a:ea typeface="Open Sans"/>
                <a:cs typeface="Open Sans"/>
              </a:rPr>
              <a:t>viranomainen</a:t>
            </a:r>
            <a:r>
              <a:rPr lang="en-US" sz="2450">
                <a:latin typeface="Open Sans"/>
                <a:ea typeface="Open Sans"/>
                <a:cs typeface="Open Sans"/>
              </a:rPr>
              <a:t> </a:t>
            </a:r>
            <a:r>
              <a:rPr lang="en-US" sz="2450" err="1">
                <a:latin typeface="Open Sans"/>
                <a:ea typeface="Open Sans"/>
                <a:cs typeface="Open Sans"/>
              </a:rPr>
              <a:t>voi</a:t>
            </a:r>
            <a:r>
              <a:rPr lang="en-US" sz="2450">
                <a:latin typeface="Open Sans"/>
                <a:ea typeface="Open Sans"/>
                <a:cs typeface="Open Sans"/>
              </a:rPr>
              <a:t> </a:t>
            </a:r>
            <a:r>
              <a:rPr lang="en-US" sz="2450" err="1">
                <a:latin typeface="Open Sans"/>
                <a:ea typeface="Open Sans"/>
                <a:cs typeface="Open Sans"/>
              </a:rPr>
              <a:t>hoitaa</a:t>
            </a:r>
            <a:r>
              <a:rPr lang="en-US" sz="2450">
                <a:latin typeface="Open Sans"/>
                <a:ea typeface="Open Sans"/>
                <a:cs typeface="Open Sans"/>
              </a:rPr>
              <a:t> </a:t>
            </a:r>
            <a:r>
              <a:rPr lang="en-US" sz="2450" err="1">
                <a:latin typeface="Open Sans"/>
                <a:ea typeface="Open Sans"/>
                <a:cs typeface="Open Sans"/>
              </a:rPr>
              <a:t>tehtävänsä</a:t>
            </a:r>
            <a:r>
              <a:rPr lang="en-US" sz="2450">
                <a:latin typeface="Open Sans"/>
                <a:ea typeface="Open Sans"/>
                <a:cs typeface="Open Sans"/>
              </a:rPr>
              <a:t> ja </a:t>
            </a:r>
            <a:r>
              <a:rPr lang="en-US" sz="2450" err="1">
                <a:latin typeface="Open Sans"/>
                <a:ea typeface="Open Sans"/>
                <a:cs typeface="Open Sans"/>
              </a:rPr>
              <a:t>tarjota</a:t>
            </a:r>
            <a:r>
              <a:rPr lang="en-US" sz="2450">
                <a:latin typeface="Open Sans"/>
                <a:ea typeface="Open Sans"/>
                <a:cs typeface="Open Sans"/>
              </a:rPr>
              <a:t> </a:t>
            </a:r>
            <a:r>
              <a:rPr lang="en-US" sz="2450" err="1">
                <a:latin typeface="Open Sans"/>
                <a:ea typeface="Open Sans"/>
                <a:cs typeface="Open Sans"/>
              </a:rPr>
              <a:t>palvelunsa</a:t>
            </a:r>
            <a:r>
              <a:rPr lang="en-US" sz="2450">
                <a:latin typeface="Open Sans"/>
                <a:ea typeface="Open Sans"/>
                <a:cs typeface="Open Sans"/>
              </a:rPr>
              <a:t> </a:t>
            </a:r>
            <a:r>
              <a:rPr lang="en-US" sz="2450" err="1">
                <a:latin typeface="Open Sans"/>
                <a:ea typeface="Open Sans"/>
                <a:cs typeface="Open Sans"/>
              </a:rPr>
              <a:t>hallinnon</a:t>
            </a:r>
            <a:r>
              <a:rPr lang="en-US" sz="2450">
                <a:latin typeface="Open Sans"/>
                <a:ea typeface="Open Sans"/>
                <a:cs typeface="Open Sans"/>
              </a:rPr>
              <a:t> </a:t>
            </a:r>
            <a:r>
              <a:rPr lang="en-US" sz="2450" err="1">
                <a:latin typeface="Open Sans"/>
                <a:ea typeface="Open Sans"/>
                <a:cs typeface="Open Sans"/>
              </a:rPr>
              <a:t>asiakkaille</a:t>
            </a:r>
            <a:r>
              <a:rPr lang="en-US" sz="2450">
                <a:latin typeface="Open Sans"/>
                <a:ea typeface="Open Sans"/>
                <a:cs typeface="Open Sans"/>
              </a:rPr>
              <a:t> </a:t>
            </a:r>
            <a:r>
              <a:rPr lang="en-US" sz="2450" err="1">
                <a:latin typeface="Open Sans"/>
                <a:ea typeface="Open Sans"/>
                <a:cs typeface="Open Sans"/>
              </a:rPr>
              <a:t>hyvää</a:t>
            </a:r>
            <a:r>
              <a:rPr lang="en-US" sz="2450">
                <a:latin typeface="Open Sans"/>
                <a:ea typeface="Open Sans"/>
                <a:cs typeface="Open Sans"/>
              </a:rPr>
              <a:t> </a:t>
            </a:r>
            <a:r>
              <a:rPr lang="en-US" sz="2450" err="1">
                <a:latin typeface="Open Sans"/>
                <a:ea typeface="Open Sans"/>
                <a:cs typeface="Open Sans"/>
              </a:rPr>
              <a:t>hallintoa</a:t>
            </a:r>
            <a:r>
              <a:rPr lang="en-US" sz="2450">
                <a:latin typeface="Open Sans"/>
                <a:ea typeface="Open Sans"/>
                <a:cs typeface="Open Sans"/>
              </a:rPr>
              <a:t> </a:t>
            </a:r>
            <a:r>
              <a:rPr lang="en-US" sz="2450" err="1">
                <a:latin typeface="Open Sans"/>
                <a:ea typeface="Open Sans"/>
                <a:cs typeface="Open Sans"/>
              </a:rPr>
              <a:t>noudattaen</a:t>
            </a:r>
            <a:r>
              <a:rPr lang="en-US" sz="2450">
                <a:latin typeface="Open Sans"/>
                <a:ea typeface="Open Sans"/>
                <a:cs typeface="Open Sans"/>
              </a:rPr>
              <a:t> </a:t>
            </a:r>
            <a:r>
              <a:rPr lang="en-US" sz="2450" err="1">
                <a:latin typeface="Open Sans"/>
                <a:ea typeface="Open Sans"/>
                <a:cs typeface="Open Sans"/>
              </a:rPr>
              <a:t>tuloksellisesti</a:t>
            </a:r>
            <a:r>
              <a:rPr lang="en-US" sz="2450">
                <a:latin typeface="Open Sans"/>
                <a:ea typeface="Open Sans"/>
                <a:cs typeface="Open Sans"/>
              </a:rPr>
              <a:t> ja </a:t>
            </a:r>
            <a:r>
              <a:rPr lang="en-US" sz="2450" err="1">
                <a:latin typeface="Open Sans"/>
                <a:ea typeface="Open Sans"/>
                <a:cs typeface="Open Sans"/>
              </a:rPr>
              <a:t>laadukkaasti</a:t>
            </a:r>
            <a:r>
              <a:rPr lang="en-US" sz="2450">
                <a:latin typeface="Open Sans"/>
                <a:ea typeface="Open Sans"/>
                <a:cs typeface="Open Sans"/>
              </a:rPr>
              <a:t>;</a:t>
            </a:r>
            <a:endParaRPr lang="en-US">
              <a:ea typeface="Calibri"/>
              <a:cs typeface="Calibri"/>
            </a:endParaRPr>
          </a:p>
          <a:p>
            <a:pPr marL="727075" lvl="1" indent="-457200">
              <a:buAutoNum type="arabicPeriod"/>
            </a:pPr>
            <a:r>
              <a:rPr lang="en-US" sz="2450" err="1">
                <a:latin typeface="Open Sans"/>
                <a:ea typeface="Open Sans"/>
                <a:cs typeface="Open Sans"/>
              </a:rPr>
              <a:t>edistää</a:t>
            </a:r>
            <a:r>
              <a:rPr lang="en-US" sz="2450">
                <a:latin typeface="Open Sans"/>
                <a:ea typeface="Open Sans"/>
                <a:cs typeface="Open Sans"/>
              </a:rPr>
              <a:t> </a:t>
            </a:r>
            <a:r>
              <a:rPr lang="en-US" sz="2450" err="1">
                <a:latin typeface="Open Sans"/>
                <a:ea typeface="Open Sans"/>
                <a:cs typeface="Open Sans"/>
              </a:rPr>
              <a:t>tietojärjestelmien</a:t>
            </a:r>
            <a:r>
              <a:rPr lang="en-US" sz="2450">
                <a:latin typeface="Open Sans"/>
                <a:ea typeface="Open Sans"/>
                <a:cs typeface="Open Sans"/>
              </a:rPr>
              <a:t> ja </a:t>
            </a:r>
            <a:r>
              <a:rPr lang="en-US" sz="2450" err="1">
                <a:latin typeface="Open Sans"/>
                <a:ea typeface="Open Sans"/>
                <a:cs typeface="Open Sans"/>
              </a:rPr>
              <a:t>tietovarantojen</a:t>
            </a:r>
            <a:r>
              <a:rPr lang="en-US" sz="2450">
                <a:latin typeface="Open Sans"/>
                <a:ea typeface="Open Sans"/>
                <a:cs typeface="Open Sans"/>
              </a:rPr>
              <a:t> </a:t>
            </a:r>
            <a:r>
              <a:rPr lang="en-US" sz="2450" err="1">
                <a:latin typeface="Open Sans"/>
                <a:ea typeface="Open Sans"/>
                <a:cs typeface="Open Sans"/>
              </a:rPr>
              <a:t>yhteentoimivuutta</a:t>
            </a:r>
            <a:r>
              <a:rPr lang="en-US" sz="2450">
                <a:latin typeface="Open Sans"/>
                <a:ea typeface="Open Sans"/>
                <a:cs typeface="Open Sans"/>
              </a:rPr>
              <a:t>.</a:t>
            </a:r>
            <a:endParaRPr lang="en-US">
              <a:ea typeface="Calibri"/>
              <a:cs typeface="Calibri"/>
            </a:endParaRPr>
          </a:p>
          <a:p>
            <a:pPr marL="269875" lvl="1"/>
            <a:endParaRPr lang="en-US" sz="2450">
              <a:latin typeface="Open Sans"/>
              <a:ea typeface="Open Sans"/>
              <a:cs typeface="Open Sans"/>
            </a:endParaRPr>
          </a:p>
          <a:p>
            <a:pPr marL="269875" lvl="1">
              <a:lnSpc>
                <a:spcPts val="3499"/>
              </a:lnSpc>
            </a:pPr>
            <a:endParaRPr lang="en-US" sz="2450" b="1">
              <a:solidFill>
                <a:srgbClr val="000000"/>
              </a:solidFill>
              <a:latin typeface="Open Sans"/>
              <a:ea typeface="Open Sans"/>
              <a:cs typeface="Open Sans"/>
            </a:endParaRPr>
          </a:p>
          <a:p>
            <a:pPr marL="539115" lvl="1" indent="-269240">
              <a:lnSpc>
                <a:spcPts val="3499"/>
              </a:lnSpc>
              <a:buAutoNum type="arabicPeriod"/>
            </a:pPr>
            <a:endParaRPr lang="en-US" sz="2450">
              <a:solidFill>
                <a:srgbClr val="000000"/>
              </a:solidFill>
              <a:latin typeface="Open Sans"/>
              <a:ea typeface="Open Sans"/>
              <a:cs typeface="Open Sans"/>
            </a:endParaRPr>
          </a:p>
          <a:p>
            <a:pPr marL="539115" lvl="1" indent="-269240">
              <a:lnSpc>
                <a:spcPts val="3499"/>
              </a:lnSpc>
              <a:buAutoNum type="arabicPeriod"/>
            </a:pPr>
            <a:endParaRPr lang="en-US" sz="2450">
              <a:solidFill>
                <a:srgbClr val="000000"/>
              </a:solidFill>
              <a:latin typeface="Open Sans"/>
              <a:ea typeface="Open Sans"/>
              <a:cs typeface="Open Sans"/>
            </a:endParaRPr>
          </a:p>
          <a:p>
            <a:pPr marL="539115" lvl="1" indent="-269240">
              <a:lnSpc>
                <a:spcPts val="3499"/>
              </a:lnSpc>
              <a:buAutoNum type="arabicPeriod"/>
            </a:pPr>
            <a:endParaRPr lang="en-US" sz="2450">
              <a:solidFill>
                <a:srgbClr val="000000"/>
              </a:solidFill>
              <a:latin typeface="Open Sans"/>
              <a:ea typeface="Open Sans"/>
              <a:cs typeface="Open Sans"/>
            </a:endParaRPr>
          </a:p>
        </p:txBody>
      </p:sp>
      <p:sp>
        <p:nvSpPr>
          <p:cNvPr id="9" name="TextBox 9">
            <a:extLst>
              <a:ext uri="{FF2B5EF4-FFF2-40B4-BE49-F238E27FC236}">
                <a16:creationId xmlns:a16="http://schemas.microsoft.com/office/drawing/2014/main" id="{B3F127D9-FD67-9625-CB45-0183C49307D2}"/>
              </a:ext>
            </a:extLst>
          </p:cNvPr>
          <p:cNvSpPr txBox="1"/>
          <p:nvPr/>
        </p:nvSpPr>
        <p:spPr>
          <a:xfrm>
            <a:off x="366562" y="302549"/>
            <a:ext cx="16490755" cy="768224"/>
          </a:xfrm>
          <a:prstGeom prst="rect">
            <a:avLst/>
          </a:prstGeom>
        </p:spPr>
        <p:txBody>
          <a:bodyPr lIns="0" tIns="0" rIns="0" bIns="0" rtlCol="0" anchor="t">
            <a:spAutoFit/>
          </a:bodyPr>
          <a:lstStyle/>
          <a:p>
            <a:pPr algn="ctr">
              <a:lnSpc>
                <a:spcPts val="5814"/>
              </a:lnSpc>
              <a:spcBef>
                <a:spcPct val="0"/>
              </a:spcBef>
            </a:pPr>
            <a:r>
              <a:rPr lang="en-US" sz="6300">
                <a:solidFill>
                  <a:srgbClr val="0165B0"/>
                </a:solidFill>
                <a:latin typeface="Montserrat Bold"/>
              </a:rPr>
              <a:t>MIKÄ TIEDONHALLINTALAKI ON?</a:t>
            </a:r>
            <a:endParaRPr lang="fi-FI" sz="6300"/>
          </a:p>
        </p:txBody>
      </p:sp>
      <p:sp>
        <p:nvSpPr>
          <p:cNvPr id="11" name="Päivämäärän paikkamerkki 10">
            <a:extLst>
              <a:ext uri="{FF2B5EF4-FFF2-40B4-BE49-F238E27FC236}">
                <a16:creationId xmlns:a16="http://schemas.microsoft.com/office/drawing/2014/main" id="{07AE4170-1E96-5FFD-83BA-E963DF9BF0D9}"/>
              </a:ext>
            </a:extLst>
          </p:cNvPr>
          <p:cNvSpPr>
            <a:spLocks noGrp="1"/>
          </p:cNvSpPr>
          <p:nvPr>
            <p:ph type="dt" sz="half" idx="10"/>
          </p:nvPr>
        </p:nvSpPr>
        <p:spPr>
          <a:xfrm>
            <a:off x="1271949" y="9818538"/>
            <a:ext cx="2133600" cy="365125"/>
          </a:xfrm>
        </p:spPr>
        <p:txBody>
          <a:bodyPr/>
          <a:lstStyle/>
          <a:p>
            <a:fld id="{83748EB4-E31D-425D-9543-992EA8E18A6F}" type="datetime1">
              <a:rPr lang="en-US" smtClean="0"/>
              <a:t>1/24/2025</a:t>
            </a:fld>
            <a:endParaRPr lang="en-US"/>
          </a:p>
        </p:txBody>
      </p:sp>
      <p:sp>
        <p:nvSpPr>
          <p:cNvPr id="12" name="Dian numeron paikkamerkki 11">
            <a:extLst>
              <a:ext uri="{FF2B5EF4-FFF2-40B4-BE49-F238E27FC236}">
                <a16:creationId xmlns:a16="http://schemas.microsoft.com/office/drawing/2014/main" id="{0909013F-7F94-C4BA-6E3C-AF658668FEFD}"/>
              </a:ext>
            </a:extLst>
          </p:cNvPr>
          <p:cNvSpPr>
            <a:spLocks noGrp="1"/>
          </p:cNvSpPr>
          <p:nvPr>
            <p:ph type="sldNum" sz="quarter" idx="12"/>
          </p:nvPr>
        </p:nvSpPr>
        <p:spPr>
          <a:xfrm>
            <a:off x="15733258" y="9984451"/>
            <a:ext cx="2133600" cy="365125"/>
          </a:xfrm>
        </p:spPr>
        <p:txBody>
          <a:bodyPr/>
          <a:lstStyle/>
          <a:p>
            <a:fld id="{B6F15528-21DE-4FAA-801E-634DDDAF4B2B}" type="slidenum">
              <a:rPr lang="en-US" smtClean="0"/>
              <a:pPr/>
              <a:t>3</a:t>
            </a:fld>
            <a:endParaRPr lang="en-US"/>
          </a:p>
        </p:txBody>
      </p:sp>
      <p:pic>
        <p:nvPicPr>
          <p:cNvPr id="13" name="Kuva 12" descr="Etusivu - Vapaa-ajattelijain Liitto ry">
            <a:extLst>
              <a:ext uri="{FF2B5EF4-FFF2-40B4-BE49-F238E27FC236}">
                <a16:creationId xmlns:a16="http://schemas.microsoft.com/office/drawing/2014/main" id="{81659030-0A18-5FF9-E8B5-92C5B413B123}"/>
              </a:ext>
            </a:extLst>
          </p:cNvPr>
          <p:cNvPicPr>
            <a:picLocks noChangeAspect="1"/>
          </p:cNvPicPr>
          <p:nvPr/>
        </p:nvPicPr>
        <p:blipFill>
          <a:blip r:embed="rId5"/>
          <a:stretch>
            <a:fillRect/>
          </a:stretch>
        </p:blipFill>
        <p:spPr>
          <a:xfrm>
            <a:off x="14999926" y="1850334"/>
            <a:ext cx="2300287" cy="2281237"/>
          </a:xfrm>
          <a:prstGeom prst="rect">
            <a:avLst/>
          </a:prstGeom>
        </p:spPr>
      </p:pic>
    </p:spTree>
    <p:extLst>
      <p:ext uri="{BB962C8B-B14F-4D97-AF65-F5344CB8AC3E}">
        <p14:creationId xmlns:p14="http://schemas.microsoft.com/office/powerpoint/2010/main" val="3377486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65313" y="-279313"/>
            <a:ext cx="18348308" cy="2229664"/>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937234" y="-30138"/>
            <a:ext cx="1068152" cy="1189886"/>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sp>
        <p:nvSpPr>
          <p:cNvPr id="8" name="TextBox 8"/>
          <p:cNvSpPr txBox="1"/>
          <p:nvPr/>
        </p:nvSpPr>
        <p:spPr>
          <a:xfrm>
            <a:off x="1149961" y="280313"/>
            <a:ext cx="16376633" cy="2500685"/>
          </a:xfrm>
          <a:prstGeom prst="rect">
            <a:avLst/>
          </a:prstGeom>
        </p:spPr>
        <p:txBody>
          <a:bodyPr lIns="0" tIns="0" rIns="0" bIns="0" rtlCol="0" anchor="t">
            <a:spAutoFit/>
          </a:bodyPr>
          <a:lstStyle/>
          <a:p>
            <a:pPr marL="0" lvl="0" indent="0" algn="ctr">
              <a:lnSpc>
                <a:spcPts val="6527"/>
              </a:lnSpc>
              <a:spcBef>
                <a:spcPct val="0"/>
              </a:spcBef>
            </a:pPr>
            <a:r>
              <a:rPr lang="en-US" sz="6399">
                <a:solidFill>
                  <a:srgbClr val="0165B0"/>
                </a:solidFill>
                <a:latin typeface="Montserrat Bold"/>
              </a:rPr>
              <a:t>TIHM HYÖDYNTÄMINEN MUUTOSTILANTEISSA​</a:t>
            </a:r>
          </a:p>
          <a:p>
            <a:pPr marL="0" lvl="0" indent="0" algn="ctr">
              <a:lnSpc>
                <a:spcPts val="6527"/>
              </a:lnSpc>
              <a:spcBef>
                <a:spcPct val="0"/>
              </a:spcBef>
            </a:pPr>
            <a:endParaRPr lang="en-US" sz="6399">
              <a:solidFill>
                <a:srgbClr val="0165B0"/>
              </a:solidFill>
              <a:latin typeface="Montserrat Bold"/>
            </a:endParaRPr>
          </a:p>
        </p:txBody>
      </p:sp>
      <p:pic>
        <p:nvPicPr>
          <p:cNvPr id="6146" name="Picture 2">
            <a:extLst>
              <a:ext uri="{FF2B5EF4-FFF2-40B4-BE49-F238E27FC236}">
                <a16:creationId xmlns:a16="http://schemas.microsoft.com/office/drawing/2014/main" id="{8863A3B6-8A1D-0E93-534D-FA290DC1DAA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46" y="1779865"/>
            <a:ext cx="12004682" cy="5710472"/>
          </a:xfrm>
          <a:prstGeom prst="rect">
            <a:avLst/>
          </a:prstGeom>
          <a:noFill/>
          <a:extLst>
            <a:ext uri="{909E8E84-426E-40DD-AFC4-6F175D3DCCD1}">
              <a14:hiddenFill xmlns:a14="http://schemas.microsoft.com/office/drawing/2010/main">
                <a:solidFill>
                  <a:srgbClr val="FFFFFF"/>
                </a:solidFill>
              </a14:hiddenFill>
            </a:ext>
          </a:extLst>
        </p:spPr>
      </p:pic>
      <p:sp>
        <p:nvSpPr>
          <p:cNvPr id="7" name="Tekstiruutu 6">
            <a:extLst>
              <a:ext uri="{FF2B5EF4-FFF2-40B4-BE49-F238E27FC236}">
                <a16:creationId xmlns:a16="http://schemas.microsoft.com/office/drawing/2014/main" id="{DEFA9D87-5C33-46AD-2C56-978FB45D8624}"/>
              </a:ext>
            </a:extLst>
          </p:cNvPr>
          <p:cNvSpPr txBox="1"/>
          <p:nvPr/>
        </p:nvSpPr>
        <p:spPr>
          <a:xfrm>
            <a:off x="12482906" y="2008213"/>
            <a:ext cx="570803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ea typeface="Calibri"/>
                <a:cs typeface="Calibri"/>
              </a:rPr>
              <a:t>Prosessikuvaukset tilanteisiin, joissa MVA pitää arvioida/laatia</a:t>
            </a:r>
          </a:p>
          <a:p>
            <a:pPr marL="285750" indent="-285750">
              <a:buFont typeface="Calibri"/>
              <a:buChar char="-"/>
            </a:pPr>
            <a:r>
              <a:rPr lang="fi-FI" sz="1600">
                <a:ea typeface="Calibri"/>
                <a:cs typeface="Calibri"/>
              </a:rPr>
              <a:t>Integraatio –hankkeista</a:t>
            </a:r>
          </a:p>
          <a:p>
            <a:pPr marL="285750" indent="-285750">
              <a:buFont typeface="Calibri"/>
              <a:buChar char="-"/>
            </a:pPr>
            <a:r>
              <a:rPr lang="fi-FI" sz="1600">
                <a:ea typeface="Calibri"/>
                <a:cs typeface="Calibri"/>
              </a:rPr>
              <a:t>Merkittävät tuotteen/palvelun alasajo</a:t>
            </a:r>
          </a:p>
          <a:p>
            <a:pPr marL="285750" indent="-285750">
              <a:buFont typeface="Calibri"/>
              <a:buChar char="-"/>
            </a:pPr>
            <a:r>
              <a:rPr lang="fi-FI" sz="1600">
                <a:ea typeface="Calibri"/>
                <a:cs typeface="Calibri"/>
              </a:rPr>
              <a:t>Uusi merkittävä tehtävä tai palveluvastuu</a:t>
            </a:r>
          </a:p>
          <a:p>
            <a:pPr marL="285750" indent="-285750">
              <a:buFont typeface="Calibri"/>
              <a:buChar char="-"/>
            </a:pPr>
            <a:r>
              <a:rPr lang="fi-FI" sz="1600">
                <a:ea typeface="Calibri"/>
                <a:cs typeface="Calibri"/>
              </a:rPr>
              <a:t>Tehtävän / palvelun siirtäminen</a:t>
            </a:r>
          </a:p>
          <a:p>
            <a:pPr marL="285750" indent="-285750">
              <a:buFont typeface="Calibri"/>
              <a:buChar char="-"/>
            </a:pPr>
            <a:r>
              <a:rPr lang="fi-FI" sz="1600">
                <a:ea typeface="Calibri"/>
                <a:cs typeface="Calibri"/>
              </a:rPr>
              <a:t>Tehtävä/palvelun ulkoistus</a:t>
            </a:r>
          </a:p>
          <a:p>
            <a:pPr marL="285750" indent="-285750">
              <a:buFont typeface="Calibri"/>
              <a:buChar char="-"/>
            </a:pPr>
            <a:r>
              <a:rPr lang="fi-FI" sz="1600">
                <a:ea typeface="Calibri"/>
                <a:cs typeface="Calibri"/>
              </a:rPr>
              <a:t>Tietojärjestelmän käyttöönotto</a:t>
            </a:r>
          </a:p>
          <a:p>
            <a:pPr marL="285750" indent="-285750">
              <a:buFont typeface="Calibri"/>
              <a:buChar char="-"/>
            </a:pPr>
            <a:r>
              <a:rPr lang="fi-FI" sz="1600">
                <a:ea typeface="Calibri"/>
                <a:cs typeface="Calibri"/>
              </a:rPr>
              <a:t>Tärkeä uusi tietoturvallisuusstandardi</a:t>
            </a:r>
          </a:p>
          <a:p>
            <a:pPr marL="285750" indent="-285750">
              <a:buFont typeface="Calibri"/>
              <a:buChar char="-"/>
            </a:pPr>
            <a:r>
              <a:rPr lang="fi-FI" sz="1600">
                <a:ea typeface="Calibri"/>
                <a:cs typeface="Calibri"/>
              </a:rPr>
              <a:t>Muu merkittävä muutos</a:t>
            </a:r>
          </a:p>
          <a:p>
            <a:pPr marL="285750" indent="-285750">
              <a:buFont typeface="Calibri"/>
              <a:buChar char="-"/>
            </a:pPr>
            <a:r>
              <a:rPr lang="fi-FI" sz="1600">
                <a:ea typeface="Calibri"/>
                <a:cs typeface="Calibri"/>
              </a:rPr>
              <a:t>Tietovarannon muodostaminen</a:t>
            </a:r>
          </a:p>
          <a:p>
            <a:pPr marL="285750" indent="-285750">
              <a:buFont typeface="Calibri"/>
              <a:buChar char="-"/>
            </a:pPr>
            <a:r>
              <a:rPr lang="fi-FI" sz="1600">
                <a:ea typeface="Calibri"/>
                <a:cs typeface="Calibri"/>
              </a:rPr>
              <a:t>Uusi lainsäädäntö</a:t>
            </a:r>
          </a:p>
        </p:txBody>
      </p:sp>
      <p:sp>
        <p:nvSpPr>
          <p:cNvPr id="10" name="Tekstiruutu 9">
            <a:extLst>
              <a:ext uri="{FF2B5EF4-FFF2-40B4-BE49-F238E27FC236}">
                <a16:creationId xmlns:a16="http://schemas.microsoft.com/office/drawing/2014/main" id="{50AF9991-11EF-5F69-AC02-3398FA2A4C1E}"/>
              </a:ext>
            </a:extLst>
          </p:cNvPr>
          <p:cNvSpPr txBox="1"/>
          <p:nvPr/>
        </p:nvSpPr>
        <p:spPr>
          <a:xfrm>
            <a:off x="12482906" y="4927840"/>
            <a:ext cx="566832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b="1">
                <a:ea typeface="Calibri"/>
                <a:cs typeface="Calibri"/>
              </a:rPr>
              <a:t>Muutoksen alkuarviointi ja MVA-arviointi</a:t>
            </a:r>
          </a:p>
          <a:p>
            <a:pPr marL="285750" indent="-285750">
              <a:buFont typeface="Calibri"/>
              <a:buChar char="-"/>
            </a:pPr>
            <a:r>
              <a:rPr lang="fi-FI" sz="1600">
                <a:ea typeface="Calibri"/>
                <a:cs typeface="Calibri"/>
              </a:rPr>
              <a:t>Muutoksen alkuarviointi tehdään ja dokumentoidaan aina</a:t>
            </a:r>
          </a:p>
          <a:p>
            <a:pPr marL="285750" indent="-285750">
              <a:buFont typeface="Calibri"/>
              <a:buChar char="-"/>
            </a:pPr>
            <a:r>
              <a:rPr lang="fi-FI" sz="1600">
                <a:ea typeface="Calibri"/>
                <a:cs typeface="Calibri"/>
              </a:rPr>
              <a:t>Muutoksen alkuarvioinnin perusteella arvioidaan, tehdäänkö muutosvaikutusten arviointi (MVA)</a:t>
            </a:r>
          </a:p>
          <a:p>
            <a:pPr marL="285750" indent="-285750">
              <a:buFont typeface="Calibri"/>
              <a:buChar char="-"/>
            </a:pPr>
            <a:r>
              <a:rPr lang="fi-FI" sz="1600">
                <a:ea typeface="Calibri"/>
                <a:cs typeface="Calibri"/>
              </a:rPr>
              <a:t>Tämä meillä on vielä kesken, mutta pohdimme että itse muutosvaikutusten arviointi voisi olla muutos-asian liitteenä asianhallintajärjestelmässä, siihen osallistujat nimi- ja organisaatiotasolla olisi muutosarviointilomakkeella tietoina ja linkki itse asianhallinnan järjestelmän dokumenttiin</a:t>
            </a:r>
          </a:p>
          <a:p>
            <a:endParaRPr lang="fi-FI" sz="1600" b="1">
              <a:ea typeface="Calibri"/>
              <a:cs typeface="Calibri"/>
            </a:endParaRPr>
          </a:p>
        </p:txBody>
      </p:sp>
      <p:sp>
        <p:nvSpPr>
          <p:cNvPr id="9" name="Tähti: 8-sakarainen 8">
            <a:extLst>
              <a:ext uri="{FF2B5EF4-FFF2-40B4-BE49-F238E27FC236}">
                <a16:creationId xmlns:a16="http://schemas.microsoft.com/office/drawing/2014/main" id="{A1546807-61A8-2709-B1AD-9BC9C1CB4B78}"/>
              </a:ext>
            </a:extLst>
          </p:cNvPr>
          <p:cNvSpPr/>
          <p:nvPr/>
        </p:nvSpPr>
        <p:spPr>
          <a:xfrm>
            <a:off x="291994" y="280313"/>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9</a:t>
            </a:r>
          </a:p>
        </p:txBody>
      </p:sp>
      <p:graphicFrame>
        <p:nvGraphicFramePr>
          <p:cNvPr id="12" name="Taulukko 11">
            <a:extLst>
              <a:ext uri="{FF2B5EF4-FFF2-40B4-BE49-F238E27FC236}">
                <a16:creationId xmlns:a16="http://schemas.microsoft.com/office/drawing/2014/main" id="{8DC03742-4550-6E5E-291B-08777244C593}"/>
              </a:ext>
            </a:extLst>
          </p:cNvPr>
          <p:cNvGraphicFramePr>
            <a:graphicFrameLocks noGrp="1"/>
          </p:cNvGraphicFramePr>
          <p:nvPr>
            <p:extLst>
              <p:ext uri="{D42A27DB-BD31-4B8C-83A1-F6EECF244321}">
                <p14:modId xmlns:p14="http://schemas.microsoft.com/office/powerpoint/2010/main" val="3914246593"/>
              </p:ext>
            </p:extLst>
          </p:nvPr>
        </p:nvGraphicFramePr>
        <p:xfrm>
          <a:off x="178567" y="7968565"/>
          <a:ext cx="17819527" cy="1737360"/>
        </p:xfrm>
        <a:graphic>
          <a:graphicData uri="http://schemas.openxmlformats.org/drawingml/2006/table">
            <a:tbl>
              <a:tblPr firstRow="1" bandRow="1">
                <a:tableStyleId>{5C22544A-7EE6-4342-B048-85BDC9FD1C3A}</a:tableStyleId>
              </a:tblPr>
              <a:tblGrid>
                <a:gridCol w="1947069">
                  <a:extLst>
                    <a:ext uri="{9D8B030D-6E8A-4147-A177-3AD203B41FA5}">
                      <a16:colId xmlns:a16="http://schemas.microsoft.com/office/drawing/2014/main" val="3154219867"/>
                    </a:ext>
                  </a:extLst>
                </a:gridCol>
                <a:gridCol w="1461220">
                  <a:extLst>
                    <a:ext uri="{9D8B030D-6E8A-4147-A177-3AD203B41FA5}">
                      <a16:colId xmlns:a16="http://schemas.microsoft.com/office/drawing/2014/main" val="298156589"/>
                    </a:ext>
                  </a:extLst>
                </a:gridCol>
                <a:gridCol w="2467767">
                  <a:extLst>
                    <a:ext uri="{9D8B030D-6E8A-4147-A177-3AD203B41FA5}">
                      <a16:colId xmlns:a16="http://schemas.microsoft.com/office/drawing/2014/main" val="2843617649"/>
                    </a:ext>
                  </a:extLst>
                </a:gridCol>
                <a:gridCol w="1298863">
                  <a:extLst>
                    <a:ext uri="{9D8B030D-6E8A-4147-A177-3AD203B41FA5}">
                      <a16:colId xmlns:a16="http://schemas.microsoft.com/office/drawing/2014/main" val="1924943360"/>
                    </a:ext>
                  </a:extLst>
                </a:gridCol>
                <a:gridCol w="1082383">
                  <a:extLst>
                    <a:ext uri="{9D8B030D-6E8A-4147-A177-3AD203B41FA5}">
                      <a16:colId xmlns:a16="http://schemas.microsoft.com/office/drawing/2014/main" val="125851542"/>
                    </a:ext>
                  </a:extLst>
                </a:gridCol>
                <a:gridCol w="1342156">
                  <a:extLst>
                    <a:ext uri="{9D8B030D-6E8A-4147-A177-3AD203B41FA5}">
                      <a16:colId xmlns:a16="http://schemas.microsoft.com/office/drawing/2014/main" val="3046533585"/>
                    </a:ext>
                  </a:extLst>
                </a:gridCol>
                <a:gridCol w="2316304">
                  <a:extLst>
                    <a:ext uri="{9D8B030D-6E8A-4147-A177-3AD203B41FA5}">
                      <a16:colId xmlns:a16="http://schemas.microsoft.com/office/drawing/2014/main" val="2754101957"/>
                    </a:ext>
                  </a:extLst>
                </a:gridCol>
                <a:gridCol w="2749260">
                  <a:extLst>
                    <a:ext uri="{9D8B030D-6E8A-4147-A177-3AD203B41FA5}">
                      <a16:colId xmlns:a16="http://schemas.microsoft.com/office/drawing/2014/main" val="2776786319"/>
                    </a:ext>
                  </a:extLst>
                </a:gridCol>
                <a:gridCol w="1181333">
                  <a:extLst>
                    <a:ext uri="{9D8B030D-6E8A-4147-A177-3AD203B41FA5}">
                      <a16:colId xmlns:a16="http://schemas.microsoft.com/office/drawing/2014/main" val="3069944225"/>
                    </a:ext>
                  </a:extLst>
                </a:gridCol>
                <a:gridCol w="1973172">
                  <a:extLst>
                    <a:ext uri="{9D8B030D-6E8A-4147-A177-3AD203B41FA5}">
                      <a16:colId xmlns:a16="http://schemas.microsoft.com/office/drawing/2014/main" val="1032201948"/>
                    </a:ext>
                  </a:extLst>
                </a:gridCol>
              </a:tblGrid>
              <a:tr h="370840">
                <a:tc>
                  <a:txBody>
                    <a:bodyPr/>
                    <a:lstStyle/>
                    <a:p>
                      <a:r>
                        <a:rPr lang="fi-FI" sz="1100" err="1">
                          <a:solidFill>
                            <a:schemeClr val="tx1"/>
                          </a:solidFill>
                        </a:rPr>
                        <a:t>Muutosarvionnin</a:t>
                      </a:r>
                      <a:r>
                        <a:rPr lang="fi-FI" sz="1100">
                          <a:solidFill>
                            <a:schemeClr val="tx1"/>
                          </a:solidFill>
                        </a:rPr>
                        <a:t> nimi</a:t>
                      </a:r>
                    </a:p>
                  </a:txBody>
                  <a:tcPr/>
                </a:tc>
                <a:tc>
                  <a:txBody>
                    <a:bodyPr/>
                    <a:lstStyle/>
                    <a:p>
                      <a:r>
                        <a:rPr lang="fi-FI" sz="1100">
                          <a:solidFill>
                            <a:schemeClr val="tx1"/>
                          </a:solidFill>
                        </a:rPr>
                        <a:t>Vastuullinen viranhaltija (omistaja)</a:t>
                      </a:r>
                    </a:p>
                  </a:txBody>
                  <a:tcPr/>
                </a:tc>
                <a:tc>
                  <a:txBody>
                    <a:bodyPr/>
                    <a:lstStyle/>
                    <a:p>
                      <a:r>
                        <a:rPr lang="fi-FI" sz="1100">
                          <a:solidFill>
                            <a:schemeClr val="tx1"/>
                          </a:solidFill>
                        </a:rPr>
                        <a:t>Alkuarviointiin osallistujat</a:t>
                      </a:r>
                    </a:p>
                  </a:txBody>
                  <a:tcPr/>
                </a:tc>
                <a:tc>
                  <a:txBody>
                    <a:bodyPr/>
                    <a:lstStyle/>
                    <a:p>
                      <a:r>
                        <a:rPr lang="fi-FI" sz="1100">
                          <a:solidFill>
                            <a:schemeClr val="tx1"/>
                          </a:solidFill>
                        </a:rPr>
                        <a:t>Muutosarvioinnin johtopäätös, tehdäänkö MVA?</a:t>
                      </a:r>
                    </a:p>
                  </a:txBody>
                  <a:tcPr/>
                </a:tc>
                <a:tc>
                  <a:txBody>
                    <a:bodyPr/>
                    <a:lstStyle/>
                    <a:p>
                      <a:r>
                        <a:rPr lang="fi-FI" sz="1100">
                          <a:solidFill>
                            <a:schemeClr val="tx1"/>
                          </a:solidFill>
                        </a:rPr>
                        <a:t>Alkuarviointi hyväksytty</a:t>
                      </a:r>
                    </a:p>
                  </a:txBody>
                  <a:tcPr/>
                </a:tc>
                <a:tc>
                  <a:txBody>
                    <a:bodyPr/>
                    <a:lstStyle/>
                    <a:p>
                      <a:r>
                        <a:rPr lang="fi-FI" sz="1100">
                          <a:solidFill>
                            <a:schemeClr val="tx1"/>
                          </a:solidFill>
                        </a:rPr>
                        <a:t>MVA aloitettu</a:t>
                      </a:r>
                    </a:p>
                  </a:txBody>
                  <a:tcPr/>
                </a:tc>
                <a:tc>
                  <a:txBody>
                    <a:bodyPr/>
                    <a:lstStyle/>
                    <a:p>
                      <a:r>
                        <a:rPr lang="fi-FI" sz="1100">
                          <a:solidFill>
                            <a:schemeClr val="tx1"/>
                          </a:solidFill>
                        </a:rPr>
                        <a:t>MVA organisaatiot</a:t>
                      </a:r>
                    </a:p>
                  </a:txBody>
                  <a:tcPr/>
                </a:tc>
                <a:tc>
                  <a:txBody>
                    <a:bodyPr/>
                    <a:lstStyle/>
                    <a:p>
                      <a:r>
                        <a:rPr lang="fi-FI" sz="1100">
                          <a:solidFill>
                            <a:schemeClr val="tx1"/>
                          </a:solidFill>
                        </a:rPr>
                        <a:t>MVA </a:t>
                      </a:r>
                    </a:p>
                    <a:p>
                      <a:pPr lvl="0">
                        <a:buNone/>
                      </a:pPr>
                      <a:r>
                        <a:rPr lang="fi-FI" sz="1100">
                          <a:solidFill>
                            <a:schemeClr val="tx1"/>
                          </a:solidFill>
                        </a:rPr>
                        <a:t>osallistujat</a:t>
                      </a:r>
                    </a:p>
                  </a:txBody>
                  <a:tcPr/>
                </a:tc>
                <a:tc>
                  <a:txBody>
                    <a:bodyPr/>
                    <a:lstStyle/>
                    <a:p>
                      <a:r>
                        <a:rPr lang="fi-FI" sz="1100">
                          <a:solidFill>
                            <a:schemeClr val="tx1"/>
                          </a:solidFill>
                        </a:rPr>
                        <a:t>MVA</a:t>
                      </a:r>
                    </a:p>
                    <a:p>
                      <a:pPr lvl="0">
                        <a:buNone/>
                      </a:pPr>
                      <a:r>
                        <a:rPr lang="fi-FI" sz="1100">
                          <a:solidFill>
                            <a:schemeClr val="tx1"/>
                          </a:solidFill>
                        </a:rPr>
                        <a:t>hyväksytty</a:t>
                      </a:r>
                    </a:p>
                  </a:txBody>
                  <a:tcPr/>
                </a:tc>
                <a:tc>
                  <a:txBody>
                    <a:bodyPr/>
                    <a:lstStyle/>
                    <a:p>
                      <a:r>
                        <a:rPr lang="fi-FI" sz="1100">
                          <a:solidFill>
                            <a:schemeClr val="tx1"/>
                          </a:solidFill>
                        </a:rPr>
                        <a:t>Linkki arviointilomakkeeseen  (</a:t>
                      </a:r>
                      <a:r>
                        <a:rPr lang="fi-FI" sz="1100" err="1">
                          <a:solidFill>
                            <a:schemeClr val="tx1"/>
                          </a:solidFill>
                        </a:rPr>
                        <a:t>Dynasty</a:t>
                      </a:r>
                      <a:r>
                        <a:rPr lang="fi-FI" sz="1100">
                          <a:solidFill>
                            <a:schemeClr val="tx1"/>
                          </a:solidFill>
                        </a:rPr>
                        <a:t>)</a:t>
                      </a:r>
                    </a:p>
                  </a:txBody>
                  <a:tcPr/>
                </a:tc>
                <a:extLst>
                  <a:ext uri="{0D108BD9-81ED-4DB2-BD59-A6C34878D82A}">
                    <a16:rowId xmlns:a16="http://schemas.microsoft.com/office/drawing/2014/main" val="4094293874"/>
                  </a:ext>
                </a:extLst>
              </a:tr>
              <a:tr h="370840">
                <a:tc>
                  <a:txBody>
                    <a:bodyPr/>
                    <a:lstStyle/>
                    <a:p>
                      <a:r>
                        <a:rPr lang="fi-FI" sz="1050">
                          <a:solidFill>
                            <a:schemeClr val="accent3">
                              <a:lumMod val="50000"/>
                            </a:schemeClr>
                          </a:solidFill>
                        </a:rPr>
                        <a:t>Työllisyyspalveluiden siirto kunnille</a:t>
                      </a:r>
                    </a:p>
                  </a:txBody>
                  <a:tcPr/>
                </a:tc>
                <a:tc>
                  <a:txBody>
                    <a:bodyPr/>
                    <a:lstStyle/>
                    <a:p>
                      <a:r>
                        <a:rPr lang="fi-FI" sz="1050">
                          <a:solidFill>
                            <a:schemeClr val="accent3">
                              <a:lumMod val="50000"/>
                            </a:schemeClr>
                          </a:solidFill>
                        </a:rPr>
                        <a:t>Työllisyydenhoidon päällikkö</a:t>
                      </a:r>
                    </a:p>
                  </a:txBody>
                  <a:tcPr/>
                </a:tc>
                <a:tc>
                  <a:txBody>
                    <a:bodyPr/>
                    <a:lstStyle/>
                    <a:p>
                      <a:r>
                        <a:rPr lang="fi-FI" sz="1050">
                          <a:solidFill>
                            <a:schemeClr val="accent3">
                              <a:lumMod val="50000"/>
                            </a:schemeClr>
                          </a:solidFill>
                        </a:rPr>
                        <a:t>Tiina </a:t>
                      </a:r>
                      <a:r>
                        <a:rPr lang="fi-FI" sz="1050" err="1">
                          <a:solidFill>
                            <a:schemeClr val="accent3">
                              <a:lumMod val="50000"/>
                            </a:schemeClr>
                          </a:solidFill>
                        </a:rPr>
                        <a:t>Työkkäripäällikkö</a:t>
                      </a:r>
                      <a:r>
                        <a:rPr lang="fi-FI" sz="1050">
                          <a:solidFill>
                            <a:schemeClr val="accent3">
                              <a:lumMod val="50000"/>
                            </a:schemeClr>
                          </a:solidFill>
                        </a:rPr>
                        <a:t>, Teppo Tietosuoja, Tuula Tietopomo, Saija </a:t>
                      </a:r>
                      <a:r>
                        <a:rPr lang="fi-FI" sz="1050" err="1">
                          <a:solidFill>
                            <a:schemeClr val="accent3">
                              <a:lumMod val="50000"/>
                            </a:schemeClr>
                          </a:solidFill>
                        </a:rPr>
                        <a:t>TiHM</a:t>
                      </a:r>
                      <a:r>
                        <a:rPr lang="fi-FI" sz="1050">
                          <a:solidFill>
                            <a:schemeClr val="accent3">
                              <a:lumMod val="50000"/>
                            </a:schemeClr>
                          </a:solidFill>
                        </a:rPr>
                        <a:t>-koordinaattori</a:t>
                      </a:r>
                    </a:p>
                  </a:txBody>
                  <a:tcPr/>
                </a:tc>
                <a:tc>
                  <a:txBody>
                    <a:bodyPr/>
                    <a:lstStyle/>
                    <a:p>
                      <a:r>
                        <a:rPr lang="fi-FI" sz="1050">
                          <a:solidFill>
                            <a:schemeClr val="accent3">
                              <a:lumMod val="50000"/>
                            </a:schemeClr>
                          </a:solidFill>
                        </a:rPr>
                        <a:t>Kyllä</a:t>
                      </a:r>
                    </a:p>
                  </a:txBody>
                  <a:tcPr/>
                </a:tc>
                <a:tc>
                  <a:txBody>
                    <a:bodyPr/>
                    <a:lstStyle/>
                    <a:p>
                      <a:r>
                        <a:rPr lang="fi-FI" sz="1050">
                          <a:solidFill>
                            <a:schemeClr val="accent3">
                              <a:lumMod val="50000"/>
                            </a:schemeClr>
                          </a:solidFill>
                        </a:rPr>
                        <a:t>21.1.2024</a:t>
                      </a:r>
                    </a:p>
                  </a:txBody>
                  <a:tcPr/>
                </a:tc>
                <a:tc>
                  <a:txBody>
                    <a:bodyPr/>
                    <a:lstStyle/>
                    <a:p>
                      <a:r>
                        <a:rPr lang="fi-FI" sz="1050">
                          <a:solidFill>
                            <a:schemeClr val="tx1">
                              <a:lumMod val="65000"/>
                              <a:lumOff val="35000"/>
                            </a:schemeClr>
                          </a:solidFill>
                        </a:rPr>
                        <a:t>1.2.2024</a:t>
                      </a:r>
                    </a:p>
                  </a:txBody>
                  <a:tcPr/>
                </a:tc>
                <a:tc>
                  <a:txBody>
                    <a:bodyPr/>
                    <a:lstStyle/>
                    <a:p>
                      <a:r>
                        <a:rPr lang="fi-FI" sz="1050">
                          <a:solidFill>
                            <a:schemeClr val="tx1">
                              <a:lumMod val="65000"/>
                              <a:lumOff val="35000"/>
                            </a:schemeClr>
                          </a:solidFill>
                        </a:rPr>
                        <a:t>Työllisyyden hoito, Tietohallinto, Hallintopalvelut, </a:t>
                      </a:r>
                    </a:p>
                  </a:txBody>
                  <a:tcPr/>
                </a:tc>
                <a:tc>
                  <a:txBody>
                    <a:bodyPr/>
                    <a:lstStyle/>
                    <a:p>
                      <a:pPr lvl="0" algn="l">
                        <a:lnSpc>
                          <a:spcPct val="100000"/>
                        </a:lnSpc>
                        <a:spcBef>
                          <a:spcPts val="0"/>
                        </a:spcBef>
                        <a:spcAft>
                          <a:spcPts val="0"/>
                        </a:spcAft>
                        <a:buNone/>
                      </a:pPr>
                      <a:r>
                        <a:rPr lang="fi-FI" sz="1050" b="0" i="0" u="none" strike="noStrike" noProof="0">
                          <a:solidFill>
                            <a:schemeClr val="tx1">
                              <a:lumMod val="65000"/>
                              <a:lumOff val="35000"/>
                            </a:schemeClr>
                          </a:solidFill>
                          <a:latin typeface="Calibri"/>
                        </a:rPr>
                        <a:t>Tiina </a:t>
                      </a:r>
                      <a:r>
                        <a:rPr lang="fi-FI" sz="1050" b="0" i="0" u="none" strike="noStrike" noProof="0" err="1">
                          <a:solidFill>
                            <a:schemeClr val="tx1">
                              <a:lumMod val="65000"/>
                              <a:lumOff val="35000"/>
                            </a:schemeClr>
                          </a:solidFill>
                          <a:latin typeface="Calibri"/>
                        </a:rPr>
                        <a:t>Työkkäripäällikkö</a:t>
                      </a:r>
                      <a:r>
                        <a:rPr lang="fi-FI" sz="1050" b="0" i="0" u="none" strike="noStrike" noProof="0">
                          <a:solidFill>
                            <a:schemeClr val="tx1">
                              <a:lumMod val="65000"/>
                              <a:lumOff val="35000"/>
                            </a:schemeClr>
                          </a:solidFill>
                          <a:latin typeface="Calibri"/>
                        </a:rPr>
                        <a:t>,  Risto </a:t>
                      </a:r>
                      <a:r>
                        <a:rPr lang="fi-FI" sz="1050" b="0" i="0" u="none" strike="noStrike" noProof="0" err="1">
                          <a:solidFill>
                            <a:schemeClr val="tx1">
                              <a:lumMod val="65000"/>
                              <a:lumOff val="35000"/>
                            </a:schemeClr>
                          </a:solidFill>
                          <a:latin typeface="Calibri"/>
                        </a:rPr>
                        <a:t>Työkkärivirkailija</a:t>
                      </a:r>
                      <a:r>
                        <a:rPr lang="fi-FI" sz="1050" b="0" i="0" u="none" strike="noStrike" noProof="0">
                          <a:solidFill>
                            <a:schemeClr val="tx1">
                              <a:lumMod val="65000"/>
                              <a:lumOff val="35000"/>
                            </a:schemeClr>
                          </a:solidFill>
                          <a:latin typeface="Calibri"/>
                        </a:rPr>
                        <a:t>, Teppo Tietosuoja, Tuula Tietopomo, Saija </a:t>
                      </a:r>
                      <a:r>
                        <a:rPr lang="fi-FI" sz="1050" b="0" i="0" u="none" strike="noStrike" noProof="0" err="1">
                          <a:solidFill>
                            <a:schemeClr val="tx1">
                              <a:lumMod val="65000"/>
                              <a:lumOff val="35000"/>
                            </a:schemeClr>
                          </a:solidFill>
                          <a:latin typeface="Calibri"/>
                        </a:rPr>
                        <a:t>TiHM-koordin</a:t>
                      </a:r>
                      <a:r>
                        <a:rPr lang="fi-FI" sz="1050" b="0" i="0" u="none" strike="noStrike" noProof="0">
                          <a:solidFill>
                            <a:schemeClr val="tx1">
                              <a:lumMod val="65000"/>
                              <a:lumOff val="35000"/>
                            </a:schemeClr>
                          </a:solidFill>
                          <a:latin typeface="Calibri"/>
                        </a:rPr>
                        <a:t>.</a:t>
                      </a:r>
                    </a:p>
                  </a:txBody>
                  <a:tcPr/>
                </a:tc>
                <a:tc>
                  <a:txBody>
                    <a:bodyPr/>
                    <a:lstStyle/>
                    <a:p>
                      <a:r>
                        <a:rPr lang="fi-FI" sz="1050">
                          <a:solidFill>
                            <a:schemeClr val="tx1">
                              <a:lumMod val="65000"/>
                              <a:lumOff val="35000"/>
                            </a:schemeClr>
                          </a:solidFill>
                        </a:rPr>
                        <a:t>20.2.2024</a:t>
                      </a:r>
                    </a:p>
                  </a:txBody>
                  <a:tcPr/>
                </a:tc>
                <a:tc>
                  <a:txBody>
                    <a:bodyPr/>
                    <a:lstStyle/>
                    <a:p>
                      <a:r>
                        <a:rPr lang="fi-FI" sz="1050" u="sng" err="1">
                          <a:solidFill>
                            <a:schemeClr val="tx1">
                              <a:lumMod val="65000"/>
                              <a:lumOff val="35000"/>
                            </a:schemeClr>
                          </a:solidFill>
                        </a:rPr>
                        <a:t>Dlskdosjif</a:t>
                      </a:r>
                      <a:r>
                        <a:rPr lang="fi-FI" sz="1050" u="sng">
                          <a:solidFill>
                            <a:schemeClr val="tx1">
                              <a:lumMod val="65000"/>
                              <a:lumOff val="35000"/>
                            </a:schemeClr>
                          </a:solidFill>
                        </a:rPr>
                        <a:t> 323093dk90ikfkd09w3k</a:t>
                      </a:r>
                    </a:p>
                  </a:txBody>
                  <a:tcPr/>
                </a:tc>
                <a:extLst>
                  <a:ext uri="{0D108BD9-81ED-4DB2-BD59-A6C34878D82A}">
                    <a16:rowId xmlns:a16="http://schemas.microsoft.com/office/drawing/2014/main" val="3035493785"/>
                  </a:ext>
                </a:extLst>
              </a:tr>
              <a:tr h="370840">
                <a:tc>
                  <a:txBody>
                    <a:bodyPr/>
                    <a:lstStyle/>
                    <a:p>
                      <a:r>
                        <a:rPr lang="fi-FI" sz="1050">
                          <a:solidFill>
                            <a:schemeClr val="tx1">
                              <a:lumMod val="65000"/>
                              <a:lumOff val="35000"/>
                            </a:schemeClr>
                          </a:solidFill>
                        </a:rPr>
                        <a:t>Revit -sovelluksen hankinta</a:t>
                      </a:r>
                    </a:p>
                  </a:txBody>
                  <a:tcPr/>
                </a:tc>
                <a:tc>
                  <a:txBody>
                    <a:bodyPr/>
                    <a:lstStyle/>
                    <a:p>
                      <a:r>
                        <a:rPr lang="fi-FI" sz="1050">
                          <a:solidFill>
                            <a:schemeClr val="tx1">
                              <a:lumMod val="65000"/>
                              <a:lumOff val="35000"/>
                            </a:schemeClr>
                          </a:solidFill>
                        </a:rPr>
                        <a:t>Johtava rakennustarkastaja</a:t>
                      </a:r>
                    </a:p>
                  </a:txBody>
                  <a:tcPr/>
                </a:tc>
                <a:tc>
                  <a:txBody>
                    <a:bodyPr/>
                    <a:lstStyle/>
                    <a:p>
                      <a:r>
                        <a:rPr lang="fi-FI" sz="1050">
                          <a:solidFill>
                            <a:schemeClr val="tx1">
                              <a:lumMod val="65000"/>
                              <a:lumOff val="35000"/>
                            </a:schemeClr>
                          </a:solidFill>
                        </a:rPr>
                        <a:t>Janne Päätarkastaja, </a:t>
                      </a:r>
                      <a:r>
                        <a:rPr lang="fi-FI" sz="1050" b="0" i="0" u="none" strike="noStrike" noProof="0">
                          <a:solidFill>
                            <a:schemeClr val="tx1">
                              <a:lumMod val="65000"/>
                              <a:lumOff val="35000"/>
                            </a:schemeClr>
                          </a:solidFill>
                          <a:latin typeface="Calibri"/>
                        </a:rPr>
                        <a:t>Teppo Tietosuoja, Tuula Tietopomo, Saija </a:t>
                      </a:r>
                      <a:r>
                        <a:rPr lang="fi-FI" sz="1050" b="0" i="0" u="none" strike="noStrike" noProof="0" err="1">
                          <a:solidFill>
                            <a:schemeClr val="tx1">
                              <a:lumMod val="65000"/>
                              <a:lumOff val="35000"/>
                            </a:schemeClr>
                          </a:solidFill>
                          <a:latin typeface="Calibri"/>
                        </a:rPr>
                        <a:t>TiHM</a:t>
                      </a:r>
                      <a:r>
                        <a:rPr lang="fi-FI" sz="1050" b="0" i="0" u="none" strike="noStrike" noProof="0">
                          <a:solidFill>
                            <a:schemeClr val="tx1">
                              <a:lumMod val="65000"/>
                              <a:lumOff val="35000"/>
                            </a:schemeClr>
                          </a:solidFill>
                          <a:latin typeface="Calibri"/>
                        </a:rPr>
                        <a:t>-koordinaattori</a:t>
                      </a:r>
                    </a:p>
                  </a:txBody>
                  <a:tcPr/>
                </a:tc>
                <a:tc>
                  <a:txBody>
                    <a:bodyPr/>
                    <a:lstStyle/>
                    <a:p>
                      <a:pPr lvl="0">
                        <a:buNone/>
                      </a:pPr>
                      <a:r>
                        <a:rPr lang="fi-FI" sz="1050">
                          <a:solidFill>
                            <a:schemeClr val="tx1">
                              <a:lumMod val="65000"/>
                              <a:lumOff val="35000"/>
                            </a:schemeClr>
                          </a:solidFill>
                        </a:rPr>
                        <a:t>Ei</a:t>
                      </a:r>
                      <a:endParaRPr lang="fi-FI">
                        <a:solidFill>
                          <a:schemeClr val="tx1">
                            <a:lumMod val="65000"/>
                            <a:lumOff val="35000"/>
                          </a:schemeClr>
                        </a:solidFill>
                      </a:endParaRPr>
                    </a:p>
                  </a:txBody>
                  <a:tcPr/>
                </a:tc>
                <a:tc>
                  <a:txBody>
                    <a:bodyPr/>
                    <a:lstStyle/>
                    <a:p>
                      <a:endParaRPr lang="fi-FI" sz="1050">
                        <a:solidFill>
                          <a:schemeClr val="bg1"/>
                        </a:solidFill>
                      </a:endParaRPr>
                    </a:p>
                  </a:txBody>
                  <a:tcPr/>
                </a:tc>
                <a:tc>
                  <a:txBody>
                    <a:bodyPr/>
                    <a:lstStyle/>
                    <a:p>
                      <a:endParaRPr lang="fi-FI" sz="1050">
                        <a:solidFill>
                          <a:schemeClr val="bg1"/>
                        </a:solidFill>
                      </a:endParaRPr>
                    </a:p>
                  </a:txBody>
                  <a:tcPr/>
                </a:tc>
                <a:tc>
                  <a:txBody>
                    <a:bodyPr/>
                    <a:lstStyle/>
                    <a:p>
                      <a:endParaRPr lang="fi-FI" sz="1050">
                        <a:solidFill>
                          <a:schemeClr val="bg1"/>
                        </a:solidFill>
                      </a:endParaRPr>
                    </a:p>
                  </a:txBody>
                  <a:tcPr/>
                </a:tc>
                <a:tc>
                  <a:txBody>
                    <a:bodyPr/>
                    <a:lstStyle/>
                    <a:p>
                      <a:endParaRPr lang="fi-FI" sz="1050">
                        <a:solidFill>
                          <a:schemeClr val="bg1"/>
                        </a:solidFill>
                      </a:endParaRPr>
                    </a:p>
                  </a:txBody>
                  <a:tcPr/>
                </a:tc>
                <a:tc>
                  <a:txBody>
                    <a:bodyPr/>
                    <a:lstStyle/>
                    <a:p>
                      <a:endParaRPr lang="fi-FI" sz="1050">
                        <a:solidFill>
                          <a:schemeClr val="bg1"/>
                        </a:solidFill>
                      </a:endParaRPr>
                    </a:p>
                  </a:txBody>
                  <a:tcPr/>
                </a:tc>
                <a:tc>
                  <a:txBody>
                    <a:bodyPr/>
                    <a:lstStyle/>
                    <a:p>
                      <a:endParaRPr lang="fi-FI" sz="1050">
                        <a:solidFill>
                          <a:schemeClr val="bg1"/>
                        </a:solidFill>
                      </a:endParaRPr>
                    </a:p>
                  </a:txBody>
                  <a:tcPr/>
                </a:tc>
                <a:extLst>
                  <a:ext uri="{0D108BD9-81ED-4DB2-BD59-A6C34878D82A}">
                    <a16:rowId xmlns:a16="http://schemas.microsoft.com/office/drawing/2014/main" val="1738461952"/>
                  </a:ext>
                </a:extLst>
              </a:tr>
            </a:tbl>
          </a:graphicData>
        </a:graphic>
      </p:graphicFrame>
      <p:sp>
        <p:nvSpPr>
          <p:cNvPr id="13" name="Tekstiruutu 12">
            <a:extLst>
              <a:ext uri="{FF2B5EF4-FFF2-40B4-BE49-F238E27FC236}">
                <a16:creationId xmlns:a16="http://schemas.microsoft.com/office/drawing/2014/main" id="{9FF901D3-28D4-FF08-1EB2-F97040338037}"/>
              </a:ext>
            </a:extLst>
          </p:cNvPr>
          <p:cNvSpPr txBox="1"/>
          <p:nvPr/>
        </p:nvSpPr>
        <p:spPr>
          <a:xfrm>
            <a:off x="183275" y="7598804"/>
            <a:ext cx="176097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solidFill>
                  <a:srgbClr val="0070C0"/>
                </a:solidFill>
                <a:ea typeface="Calibri"/>
                <a:cs typeface="Calibri"/>
              </a:rPr>
              <a:t>Muutosarviointi (alkuarviointi)                                                                               Muutosvaikutusten arviointi (MVA)</a:t>
            </a:r>
            <a:endParaRPr lang="fi-FI" b="1">
              <a:solidFill>
                <a:srgbClr val="0070C0"/>
              </a:solidFill>
            </a:endParaRPr>
          </a:p>
        </p:txBody>
      </p:sp>
      <p:cxnSp>
        <p:nvCxnSpPr>
          <p:cNvPr id="14" name="Suora nuoliyhdysviiva 13">
            <a:extLst>
              <a:ext uri="{FF2B5EF4-FFF2-40B4-BE49-F238E27FC236}">
                <a16:creationId xmlns:a16="http://schemas.microsoft.com/office/drawing/2014/main" id="{B2E67A41-EB8F-7B05-97C2-D0869BD96A4E}"/>
              </a:ext>
              <a:ext uri="{C183D7F6-B498-43B3-948B-1728B52AA6E4}">
                <adec:decorative xmlns:adec="http://schemas.microsoft.com/office/drawing/2017/decorative" val="1"/>
              </a:ext>
            </a:extLst>
          </p:cNvPr>
          <p:cNvCxnSpPr/>
          <p:nvPr/>
        </p:nvCxnSpPr>
        <p:spPr>
          <a:xfrm>
            <a:off x="8368701" y="7603107"/>
            <a:ext cx="8627" cy="2531852"/>
          </a:xfrm>
          <a:prstGeom prst="straightConnector1">
            <a:avLst/>
          </a:prstGeom>
          <a:ln w="57150">
            <a:solidFill>
              <a:srgbClr val="C84717"/>
            </a:solidFill>
            <a:prstDash val="sysDot"/>
          </a:ln>
        </p:spPr>
        <p:style>
          <a:lnRef idx="1">
            <a:schemeClr val="accent1"/>
          </a:lnRef>
          <a:fillRef idx="0">
            <a:schemeClr val="accent1"/>
          </a:fillRef>
          <a:effectRef idx="0">
            <a:schemeClr val="accent1"/>
          </a:effectRef>
          <a:fontRef idx="minor">
            <a:schemeClr val="tx1"/>
          </a:fontRef>
        </p:style>
      </p:cxnSp>
      <p:sp>
        <p:nvSpPr>
          <p:cNvPr id="15" name="Päivämäärän paikkamerkki 14">
            <a:extLst>
              <a:ext uri="{FF2B5EF4-FFF2-40B4-BE49-F238E27FC236}">
                <a16:creationId xmlns:a16="http://schemas.microsoft.com/office/drawing/2014/main" id="{E7717986-DAA5-AAD4-5DF8-7039EC92262E}"/>
              </a:ext>
            </a:extLst>
          </p:cNvPr>
          <p:cNvSpPr>
            <a:spLocks noGrp="1"/>
          </p:cNvSpPr>
          <p:nvPr>
            <p:ph type="dt" sz="half" idx="10"/>
          </p:nvPr>
        </p:nvSpPr>
        <p:spPr>
          <a:xfrm>
            <a:off x="83161" y="9826980"/>
            <a:ext cx="2133600" cy="365125"/>
          </a:xfrm>
        </p:spPr>
        <p:txBody>
          <a:bodyPr/>
          <a:lstStyle/>
          <a:p>
            <a:fld id="{200031FA-33F3-40A7-93ED-2FDA54E8552A}" type="datetime1">
              <a:rPr lang="en-US" smtClean="0"/>
              <a:t>1/24/2025</a:t>
            </a:fld>
            <a:endParaRPr lang="en-US"/>
          </a:p>
        </p:txBody>
      </p:sp>
      <p:sp>
        <p:nvSpPr>
          <p:cNvPr id="16" name="Dian numeron paikkamerkki 15">
            <a:extLst>
              <a:ext uri="{FF2B5EF4-FFF2-40B4-BE49-F238E27FC236}">
                <a16:creationId xmlns:a16="http://schemas.microsoft.com/office/drawing/2014/main" id="{3016B8DD-BB36-CA7D-10AA-AFB76F8AB96D}"/>
              </a:ext>
            </a:extLst>
          </p:cNvPr>
          <p:cNvSpPr>
            <a:spLocks noGrp="1"/>
          </p:cNvSpPr>
          <p:nvPr>
            <p:ph type="sldNum" sz="quarter" idx="12"/>
          </p:nvPr>
        </p:nvSpPr>
        <p:spPr>
          <a:xfrm>
            <a:off x="15987359" y="9890889"/>
            <a:ext cx="2133600" cy="365125"/>
          </a:xfrm>
        </p:spPr>
        <p:txBody>
          <a:bodyPr/>
          <a:lstStyle/>
          <a:p>
            <a:fld id="{B6F15528-21DE-4FAA-801E-634DDDAF4B2B}" type="slidenum">
              <a:rPr lang="en-US" smtClean="0"/>
              <a:pPr/>
              <a:t>30</a:t>
            </a:fld>
            <a:endParaRPr lang="en-US"/>
          </a:p>
        </p:txBody>
      </p:sp>
      <p:sp>
        <p:nvSpPr>
          <p:cNvPr id="6" name="Tekstiruutu 5">
            <a:extLst>
              <a:ext uri="{FF2B5EF4-FFF2-40B4-BE49-F238E27FC236}">
                <a16:creationId xmlns:a16="http://schemas.microsoft.com/office/drawing/2014/main" id="{B6013444-607B-B8AA-FB71-4CE02E52CACE}"/>
              </a:ext>
            </a:extLst>
          </p:cNvPr>
          <p:cNvSpPr txBox="1"/>
          <p:nvPr/>
        </p:nvSpPr>
        <p:spPr>
          <a:xfrm rot="1330723">
            <a:off x="4536659" y="2676531"/>
            <a:ext cx="2307748" cy="646331"/>
          </a:xfrm>
          <a:prstGeom prst="rect">
            <a:avLst/>
          </a:prstGeom>
          <a:noFill/>
          <a:ln>
            <a:solidFill>
              <a:srgbClr val="C00000"/>
            </a:solidFill>
          </a:ln>
        </p:spPr>
        <p:txBody>
          <a:bodyPr wrap="none" rtlCol="0">
            <a:spAutoFit/>
          </a:bodyPr>
          <a:lstStyle/>
          <a:p>
            <a:r>
              <a:rPr lang="fi-FI">
                <a:solidFill>
                  <a:srgbClr val="FF0000"/>
                </a:solidFill>
              </a:rPr>
              <a:t>Hallinnollinen tai </a:t>
            </a:r>
          </a:p>
          <a:p>
            <a:r>
              <a:rPr lang="fi-FI" err="1">
                <a:solidFill>
                  <a:srgbClr val="FF0000"/>
                </a:solidFill>
              </a:rPr>
              <a:t>tietojärjeselmämuutos</a:t>
            </a:r>
            <a:endParaRPr lang="fi-FI">
              <a:solidFill>
                <a:srgbClr val="FF0000"/>
              </a:solidFill>
            </a:endParaRPr>
          </a:p>
        </p:txBody>
      </p:sp>
    </p:spTree>
    <p:extLst>
      <p:ext uri="{BB962C8B-B14F-4D97-AF65-F5344CB8AC3E}">
        <p14:creationId xmlns:p14="http://schemas.microsoft.com/office/powerpoint/2010/main" val="2740456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F948B6C5-7A03-9448-F0A5-2428F4F9EB74}"/>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0EF0F7F7-B05D-43B6-553E-B22D5B9995EE}"/>
              </a:ext>
              <a:ext uri="{C183D7F6-B498-43B3-948B-1728B52AA6E4}">
                <adec:decorative xmlns:adec="http://schemas.microsoft.com/office/drawing/2017/decorative" val="1"/>
              </a:ext>
            </a:extLst>
          </p:cNvPr>
          <p:cNvGrpSpPr/>
          <p:nvPr/>
        </p:nvGrpSpPr>
        <p:grpSpPr>
          <a:xfrm>
            <a:off x="0" y="-100163"/>
            <a:ext cx="18288000" cy="1407770"/>
            <a:chOff x="0" y="-38100"/>
            <a:chExt cx="5082665" cy="693132"/>
          </a:xfrm>
        </p:grpSpPr>
        <p:sp>
          <p:nvSpPr>
            <p:cNvPr id="6" name="Freeform 6">
              <a:extLst>
                <a:ext uri="{FF2B5EF4-FFF2-40B4-BE49-F238E27FC236}">
                  <a16:creationId xmlns:a16="http://schemas.microsoft.com/office/drawing/2014/main" id="{C369937E-1EF6-D21A-1921-46AF63999574}"/>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a:extLst>
                <a:ext uri="{FF2B5EF4-FFF2-40B4-BE49-F238E27FC236}">
                  <a16:creationId xmlns:a16="http://schemas.microsoft.com/office/drawing/2014/main" id="{8FFA96D6-FC93-EF6E-5F94-31CC84CD7ABC}"/>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1534FDDD-1AD5-78E5-6320-1EBD587D65B6}"/>
              </a:ext>
              <a:ext uri="{C183D7F6-B498-43B3-948B-1728B52AA6E4}">
                <adec:decorative xmlns:adec="http://schemas.microsoft.com/office/drawing/2017/decorative" val="1"/>
              </a:ext>
            </a:extLst>
          </p:cNvPr>
          <p:cNvSpPr/>
          <p:nvPr/>
        </p:nvSpPr>
        <p:spPr>
          <a:xfrm rot="5400000">
            <a:off x="16880145" y="24624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sp>
        <p:nvSpPr>
          <p:cNvPr id="13" name="TextBox 13">
            <a:extLst>
              <a:ext uri="{FF2B5EF4-FFF2-40B4-BE49-F238E27FC236}">
                <a16:creationId xmlns:a16="http://schemas.microsoft.com/office/drawing/2014/main" id="{C93AAF6A-6BF3-0AB4-183F-E3797E3FE688}"/>
              </a:ext>
            </a:extLst>
          </p:cNvPr>
          <p:cNvSpPr txBox="1"/>
          <p:nvPr/>
        </p:nvSpPr>
        <p:spPr>
          <a:xfrm>
            <a:off x="882667" y="280313"/>
            <a:ext cx="16376633" cy="837152"/>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PALVELULUOKAT ​</a:t>
            </a:r>
            <a:endParaRPr lang="en-US">
              <a:cs typeface="Calibri"/>
            </a:endParaRPr>
          </a:p>
        </p:txBody>
      </p:sp>
      <p:pic>
        <p:nvPicPr>
          <p:cNvPr id="11" name="Kuva 10">
            <a:extLst>
              <a:ext uri="{FF2B5EF4-FFF2-40B4-BE49-F238E27FC236}">
                <a16:creationId xmlns:a16="http://schemas.microsoft.com/office/drawing/2014/main" id="{C36B9F21-E7CC-5DC5-9CBB-B4E2813A7EE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182" y="1308776"/>
            <a:ext cx="17521522" cy="6584014"/>
          </a:xfrm>
          <a:prstGeom prst="rect">
            <a:avLst/>
          </a:prstGeom>
        </p:spPr>
      </p:pic>
      <p:graphicFrame>
        <p:nvGraphicFramePr>
          <p:cNvPr id="15" name="Taulukko 14">
            <a:extLst>
              <a:ext uri="{FF2B5EF4-FFF2-40B4-BE49-F238E27FC236}">
                <a16:creationId xmlns:a16="http://schemas.microsoft.com/office/drawing/2014/main" id="{9280D3B4-F6C6-A07E-F4B1-B9C52787B17E}"/>
              </a:ext>
            </a:extLst>
          </p:cNvPr>
          <p:cNvGraphicFramePr>
            <a:graphicFrameLocks noGrp="1"/>
          </p:cNvGraphicFramePr>
          <p:nvPr>
            <p:extLst>
              <p:ext uri="{D42A27DB-BD31-4B8C-83A1-F6EECF244321}">
                <p14:modId xmlns:p14="http://schemas.microsoft.com/office/powerpoint/2010/main" val="3869272843"/>
              </p:ext>
            </p:extLst>
          </p:nvPr>
        </p:nvGraphicFramePr>
        <p:xfrm>
          <a:off x="13478773" y="2480094"/>
          <a:ext cx="4439133" cy="5859194"/>
        </p:xfrm>
        <a:graphic>
          <a:graphicData uri="http://schemas.openxmlformats.org/drawingml/2006/table">
            <a:tbl>
              <a:tblPr firstRow="1" bandRow="1">
                <a:tableStyleId>{5C22544A-7EE6-4342-B048-85BDC9FD1C3A}</a:tableStyleId>
              </a:tblPr>
              <a:tblGrid>
                <a:gridCol w="1464176">
                  <a:extLst>
                    <a:ext uri="{9D8B030D-6E8A-4147-A177-3AD203B41FA5}">
                      <a16:colId xmlns:a16="http://schemas.microsoft.com/office/drawing/2014/main" val="3070728972"/>
                    </a:ext>
                  </a:extLst>
                </a:gridCol>
                <a:gridCol w="2974957">
                  <a:extLst>
                    <a:ext uri="{9D8B030D-6E8A-4147-A177-3AD203B41FA5}">
                      <a16:colId xmlns:a16="http://schemas.microsoft.com/office/drawing/2014/main" val="882036348"/>
                    </a:ext>
                  </a:extLst>
                </a:gridCol>
              </a:tblGrid>
              <a:tr h="370840">
                <a:tc>
                  <a:txBody>
                    <a:bodyPr/>
                    <a:lstStyle/>
                    <a:p>
                      <a:r>
                        <a:rPr lang="fi-FI" sz="1050">
                          <a:solidFill>
                            <a:schemeClr val="tx1"/>
                          </a:solidFill>
                        </a:rPr>
                        <a:t>Perustiedot</a:t>
                      </a:r>
                    </a:p>
                  </a:txBody>
                  <a:tcPr/>
                </a:tc>
                <a:tc>
                  <a:txBody>
                    <a:bodyPr/>
                    <a:lstStyle/>
                    <a:p>
                      <a:r>
                        <a:rPr lang="fi-FI" sz="1050">
                          <a:solidFill>
                            <a:schemeClr val="tx1"/>
                          </a:solidFill>
                        </a:rPr>
                        <a:t>Vastaus</a:t>
                      </a:r>
                    </a:p>
                  </a:txBody>
                  <a:tcPr/>
                </a:tc>
                <a:extLst>
                  <a:ext uri="{0D108BD9-81ED-4DB2-BD59-A6C34878D82A}">
                    <a16:rowId xmlns:a16="http://schemas.microsoft.com/office/drawing/2014/main" val="4116960049"/>
                  </a:ext>
                </a:extLst>
              </a:tr>
              <a:tr h="370840">
                <a:tc>
                  <a:txBody>
                    <a:bodyPr/>
                    <a:lstStyle/>
                    <a:p>
                      <a:r>
                        <a:rPr lang="fi-FI" sz="1050">
                          <a:solidFill>
                            <a:schemeClr val="tx1"/>
                          </a:solidFill>
                        </a:rPr>
                        <a:t>Palvelu (JHS200)</a:t>
                      </a:r>
                    </a:p>
                  </a:txBody>
                  <a:tcPr/>
                </a:tc>
                <a:tc>
                  <a:txBody>
                    <a:bodyPr/>
                    <a:lstStyle/>
                    <a:p>
                      <a:r>
                        <a:rPr lang="fi-FI" sz="1050">
                          <a:solidFill>
                            <a:schemeClr val="tx1"/>
                          </a:solidFill>
                        </a:rPr>
                        <a:t>4201 Rakennusvalvonta</a:t>
                      </a:r>
                      <a:br>
                        <a:rPr lang="fi-FI" sz="1050">
                          <a:solidFill>
                            <a:schemeClr val="tx1"/>
                          </a:solidFill>
                        </a:rPr>
                      </a:br>
                      <a:r>
                        <a:rPr lang="fi-FI" sz="1050">
                          <a:solidFill>
                            <a:schemeClr val="tx1"/>
                          </a:solidFill>
                        </a:rPr>
                        <a:t>5351 Kunnallinen rakennuttaminen</a:t>
                      </a:r>
                    </a:p>
                  </a:txBody>
                  <a:tcPr/>
                </a:tc>
                <a:extLst>
                  <a:ext uri="{0D108BD9-81ED-4DB2-BD59-A6C34878D82A}">
                    <a16:rowId xmlns:a16="http://schemas.microsoft.com/office/drawing/2014/main" val="2530222952"/>
                  </a:ext>
                </a:extLst>
              </a:tr>
              <a:tr h="370840">
                <a:tc>
                  <a:txBody>
                    <a:bodyPr/>
                    <a:lstStyle/>
                    <a:p>
                      <a:r>
                        <a:rPr lang="fi-FI" sz="1050">
                          <a:solidFill>
                            <a:schemeClr val="tx1"/>
                          </a:solidFill>
                        </a:rPr>
                        <a:t>Käyttäjäryhmä (PTV)</a:t>
                      </a:r>
                    </a:p>
                  </a:txBody>
                  <a:tcPr/>
                </a:tc>
                <a:tc>
                  <a:txBody>
                    <a:bodyPr/>
                    <a:lstStyle/>
                    <a:p>
                      <a:pPr lvl="0">
                        <a:buNone/>
                      </a:pPr>
                      <a:r>
                        <a:rPr lang="fi-FI" sz="1050">
                          <a:solidFill>
                            <a:schemeClr val="tx1"/>
                          </a:solidFill>
                        </a:rPr>
                        <a:t>KR1 Kansalaiset</a:t>
                      </a:r>
                      <a:br>
                        <a:rPr lang="fi-FI" sz="1050">
                          <a:solidFill>
                            <a:schemeClr val="tx1"/>
                          </a:solidFill>
                        </a:rPr>
                      </a:br>
                      <a:r>
                        <a:rPr lang="fi-FI" sz="1050">
                          <a:solidFill>
                            <a:schemeClr val="tx1"/>
                          </a:solidFill>
                        </a:rPr>
                        <a:t>KR2 Yritykset ja yhteistö</a:t>
                      </a:r>
                      <a:br>
                        <a:rPr lang="fi-FI" sz="1050">
                          <a:solidFill>
                            <a:schemeClr val="tx1"/>
                          </a:solidFill>
                        </a:rPr>
                      </a:br>
                      <a:r>
                        <a:rPr lang="fi-FI" sz="1050">
                          <a:solidFill>
                            <a:schemeClr val="tx1"/>
                          </a:solidFill>
                        </a:rPr>
                        <a:t>KR3 Viranomaiset</a:t>
                      </a:r>
                    </a:p>
                  </a:txBody>
                  <a:tcPr/>
                </a:tc>
                <a:extLst>
                  <a:ext uri="{0D108BD9-81ED-4DB2-BD59-A6C34878D82A}">
                    <a16:rowId xmlns:a16="http://schemas.microsoft.com/office/drawing/2014/main" val="1744267226"/>
                  </a:ext>
                </a:extLst>
              </a:tr>
              <a:tr h="370840">
                <a:tc>
                  <a:txBody>
                    <a:bodyPr/>
                    <a:lstStyle/>
                    <a:p>
                      <a:r>
                        <a:rPr lang="fi-FI" sz="1050">
                          <a:solidFill>
                            <a:schemeClr val="tx1"/>
                          </a:solidFill>
                        </a:rPr>
                        <a:t>Avainsana (PTV)</a:t>
                      </a:r>
                    </a:p>
                  </a:txBody>
                  <a:tcPr/>
                </a:tc>
                <a:tc>
                  <a:txBody>
                    <a:bodyPr/>
                    <a:lstStyle/>
                    <a:p>
                      <a:r>
                        <a:rPr lang="fi-FI" sz="1050">
                          <a:solidFill>
                            <a:schemeClr val="tx1"/>
                          </a:solidFill>
                        </a:rPr>
                        <a:t>Rakennusvalvonta (JUPO)*</a:t>
                      </a:r>
                      <a:br>
                        <a:rPr lang="fi-FI" sz="1050">
                          <a:solidFill>
                            <a:schemeClr val="tx1"/>
                          </a:solidFill>
                        </a:rPr>
                      </a:br>
                      <a:r>
                        <a:rPr lang="fi-FI" sz="1050">
                          <a:solidFill>
                            <a:schemeClr val="tx1"/>
                          </a:solidFill>
                        </a:rPr>
                        <a:t>rakennuttaminen (JUPO)*</a:t>
                      </a:r>
                    </a:p>
                  </a:txBody>
                  <a:tcPr/>
                </a:tc>
                <a:extLst>
                  <a:ext uri="{0D108BD9-81ED-4DB2-BD59-A6C34878D82A}">
                    <a16:rowId xmlns:a16="http://schemas.microsoft.com/office/drawing/2014/main" val="202490880"/>
                  </a:ext>
                </a:extLst>
              </a:tr>
              <a:tr h="370840">
                <a:tc>
                  <a:txBody>
                    <a:bodyPr/>
                    <a:lstStyle/>
                    <a:p>
                      <a:r>
                        <a:rPr lang="fi-FI" sz="1050">
                          <a:solidFill>
                            <a:schemeClr val="tx1"/>
                          </a:solidFill>
                        </a:rPr>
                        <a:t>PTV palvelu</a:t>
                      </a:r>
                    </a:p>
                  </a:txBody>
                  <a:tcPr/>
                </a:tc>
                <a:tc>
                  <a:txBody>
                    <a:bodyPr/>
                    <a:lstStyle/>
                    <a:p>
                      <a:r>
                        <a:rPr lang="fi-FI" sz="1050">
                          <a:solidFill>
                            <a:schemeClr val="tx1"/>
                          </a:solidFill>
                        </a:rPr>
                        <a:t>Purkamislupa . Suomi.fi</a:t>
                      </a:r>
                      <a:br>
                        <a:rPr lang="fi-FI" sz="1050">
                          <a:solidFill>
                            <a:schemeClr val="tx1"/>
                          </a:solidFill>
                        </a:rPr>
                      </a:br>
                      <a:r>
                        <a:rPr lang="fi-FI" sz="1050">
                          <a:solidFill>
                            <a:schemeClr val="tx1"/>
                          </a:solidFill>
                        </a:rPr>
                        <a:t>Rajan näöyttö ja rajakäyskänti - Suomi.fi</a:t>
                      </a:r>
                    </a:p>
                    <a:p>
                      <a:pPr lvl="0">
                        <a:buNone/>
                      </a:pPr>
                      <a:r>
                        <a:rPr lang="fi-FI" sz="1050">
                          <a:solidFill>
                            <a:schemeClr val="tx1"/>
                          </a:solidFill>
                        </a:rPr>
                        <a:t>Rakennuslupapalvelut – Suomi.fi</a:t>
                      </a:r>
                    </a:p>
                    <a:p>
                      <a:pPr lvl="0">
                        <a:buNone/>
                      </a:pPr>
                      <a:r>
                        <a:rPr lang="fi-FI" sz="1050">
                          <a:solidFill>
                            <a:schemeClr val="tx1"/>
                          </a:solidFill>
                        </a:rPr>
                        <a:t>Rakennusvalvonnan arkistointipalvelut – Suomi.fi</a:t>
                      </a:r>
                      <a:br>
                        <a:rPr lang="fi-FI" sz="1050">
                          <a:solidFill>
                            <a:schemeClr val="tx1"/>
                          </a:solidFill>
                        </a:rPr>
                      </a:br>
                      <a:r>
                        <a:rPr lang="fi-FI" sz="1050">
                          <a:solidFill>
                            <a:schemeClr val="tx1"/>
                          </a:solidFill>
                        </a:rPr>
                        <a:t>Tietojärjestelmään rekisteröinti - Suomi.fi</a:t>
                      </a:r>
                    </a:p>
                  </a:txBody>
                  <a:tcPr/>
                </a:tc>
                <a:extLst>
                  <a:ext uri="{0D108BD9-81ED-4DB2-BD59-A6C34878D82A}">
                    <a16:rowId xmlns:a16="http://schemas.microsoft.com/office/drawing/2014/main" val="1745137442"/>
                  </a:ext>
                </a:extLst>
              </a:tr>
              <a:tr h="370840">
                <a:tc>
                  <a:txBody>
                    <a:bodyPr/>
                    <a:lstStyle/>
                    <a:p>
                      <a:r>
                        <a:rPr lang="fi-FI" sz="1050">
                          <a:solidFill>
                            <a:schemeClr val="tx1"/>
                          </a:solidFill>
                        </a:rPr>
                        <a:t>Prioriteetti</a:t>
                      </a:r>
                    </a:p>
                  </a:txBody>
                  <a:tcPr/>
                </a:tc>
                <a:tc>
                  <a:txBody>
                    <a:bodyPr/>
                    <a:lstStyle/>
                    <a:p>
                      <a:r>
                        <a:rPr lang="fi-FI" sz="1050">
                          <a:solidFill>
                            <a:schemeClr val="tx1"/>
                          </a:solidFill>
                        </a:rPr>
                        <a:t>TÄRKEÄ</a:t>
                      </a:r>
                    </a:p>
                  </a:txBody>
                  <a:tcPr/>
                </a:tc>
                <a:extLst>
                  <a:ext uri="{0D108BD9-81ED-4DB2-BD59-A6C34878D82A}">
                    <a16:rowId xmlns:a16="http://schemas.microsoft.com/office/drawing/2014/main" val="216885867"/>
                  </a:ext>
                </a:extLst>
              </a:tr>
              <a:tr h="370840">
                <a:tc>
                  <a:txBody>
                    <a:bodyPr/>
                    <a:lstStyle/>
                    <a:p>
                      <a:pPr lvl="0">
                        <a:buNone/>
                      </a:pPr>
                      <a:r>
                        <a:rPr lang="fi-FI" sz="1050" b="0" i="0" u="none" strike="noStrike" noProof="0">
                          <a:solidFill>
                            <a:schemeClr val="tx1"/>
                          </a:solidFill>
                          <a:latin typeface="Calibri"/>
                        </a:rPr>
                        <a:t>Vastaava Viranomainen</a:t>
                      </a:r>
                      <a:endParaRPr lang="fi-FI" sz="1050">
                        <a:solidFill>
                          <a:schemeClr val="tx1"/>
                        </a:solidFill>
                      </a:endParaRPr>
                    </a:p>
                  </a:txBody>
                  <a:tcPr/>
                </a:tc>
                <a:tc>
                  <a:txBody>
                    <a:bodyPr/>
                    <a:lstStyle/>
                    <a:p>
                      <a:r>
                        <a:rPr lang="fi-FI" sz="1050">
                          <a:solidFill>
                            <a:schemeClr val="tx1"/>
                          </a:solidFill>
                        </a:rPr>
                        <a:t>Raahen Kaupunki</a:t>
                      </a:r>
                    </a:p>
                  </a:txBody>
                  <a:tcPr/>
                </a:tc>
                <a:extLst>
                  <a:ext uri="{0D108BD9-81ED-4DB2-BD59-A6C34878D82A}">
                    <a16:rowId xmlns:a16="http://schemas.microsoft.com/office/drawing/2014/main" val="571040596"/>
                  </a:ext>
                </a:extLst>
              </a:tr>
              <a:tr h="370839">
                <a:tc>
                  <a:txBody>
                    <a:bodyPr/>
                    <a:lstStyle/>
                    <a:p>
                      <a:pPr lvl="0">
                        <a:buNone/>
                      </a:pPr>
                      <a:r>
                        <a:rPr lang="fi-FI" sz="1050">
                          <a:solidFill>
                            <a:schemeClr val="tx1"/>
                          </a:solidFill>
                        </a:rPr>
                        <a:t>Toimiala</a:t>
                      </a:r>
                    </a:p>
                  </a:txBody>
                  <a:tcPr/>
                </a:tc>
                <a:tc>
                  <a:txBody>
                    <a:bodyPr/>
                    <a:lstStyle/>
                    <a:p>
                      <a:pPr lvl="0">
                        <a:buNone/>
                      </a:pPr>
                      <a:r>
                        <a:rPr lang="fi-FI" sz="1050">
                          <a:solidFill>
                            <a:schemeClr val="tx1"/>
                          </a:solidFill>
                        </a:rPr>
                        <a:t>Rakennetun ympäristön lautakunta</a:t>
                      </a:r>
                    </a:p>
                  </a:txBody>
                  <a:tcPr/>
                </a:tc>
                <a:extLst>
                  <a:ext uri="{0D108BD9-81ED-4DB2-BD59-A6C34878D82A}">
                    <a16:rowId xmlns:a16="http://schemas.microsoft.com/office/drawing/2014/main" val="1263076217"/>
                  </a:ext>
                </a:extLst>
              </a:tr>
              <a:tr h="370838">
                <a:tc>
                  <a:txBody>
                    <a:bodyPr/>
                    <a:lstStyle/>
                    <a:p>
                      <a:pPr lvl="0">
                        <a:buNone/>
                      </a:pPr>
                      <a:r>
                        <a:rPr lang="fi-FI" sz="1050">
                          <a:solidFill>
                            <a:schemeClr val="tx1"/>
                          </a:solidFill>
                        </a:rPr>
                        <a:t>Tulosalue</a:t>
                      </a:r>
                    </a:p>
                  </a:txBody>
                  <a:tcPr/>
                </a:tc>
                <a:tc>
                  <a:txBody>
                    <a:bodyPr/>
                    <a:lstStyle/>
                    <a:p>
                      <a:pPr lvl="0">
                        <a:buNone/>
                      </a:pPr>
                      <a:r>
                        <a:rPr lang="fi-FI" sz="1050">
                          <a:solidFill>
                            <a:schemeClr val="tx1"/>
                          </a:solidFill>
                        </a:rPr>
                        <a:t>Rakennus- ja ympäristövalvonta</a:t>
                      </a:r>
                    </a:p>
                  </a:txBody>
                  <a:tcPr/>
                </a:tc>
                <a:extLst>
                  <a:ext uri="{0D108BD9-81ED-4DB2-BD59-A6C34878D82A}">
                    <a16:rowId xmlns:a16="http://schemas.microsoft.com/office/drawing/2014/main" val="649143989"/>
                  </a:ext>
                </a:extLst>
              </a:tr>
              <a:tr h="370838">
                <a:tc>
                  <a:txBody>
                    <a:bodyPr/>
                    <a:lstStyle/>
                    <a:p>
                      <a:pPr lvl="0">
                        <a:buNone/>
                      </a:pPr>
                      <a:r>
                        <a:rPr lang="fi-FI" sz="1050">
                          <a:solidFill>
                            <a:schemeClr val="tx1"/>
                          </a:solidFill>
                        </a:rPr>
                        <a:t>Tulosyksikkö</a:t>
                      </a:r>
                    </a:p>
                  </a:txBody>
                  <a:tcPr/>
                </a:tc>
                <a:tc>
                  <a:txBody>
                    <a:bodyPr/>
                    <a:lstStyle/>
                    <a:p>
                      <a:pPr lvl="0">
                        <a:buNone/>
                      </a:pPr>
                      <a:r>
                        <a:rPr lang="fi-FI" sz="1050">
                          <a:solidFill>
                            <a:schemeClr val="tx1"/>
                          </a:solidFill>
                        </a:rPr>
                        <a:t>Rakennusvalvonta</a:t>
                      </a:r>
                    </a:p>
                  </a:txBody>
                  <a:tcPr/>
                </a:tc>
                <a:extLst>
                  <a:ext uri="{0D108BD9-81ED-4DB2-BD59-A6C34878D82A}">
                    <a16:rowId xmlns:a16="http://schemas.microsoft.com/office/drawing/2014/main" val="3688273213"/>
                  </a:ext>
                </a:extLst>
              </a:tr>
              <a:tr h="370838">
                <a:tc>
                  <a:txBody>
                    <a:bodyPr/>
                    <a:lstStyle/>
                    <a:p>
                      <a:pPr lvl="0">
                        <a:buNone/>
                      </a:pPr>
                      <a:r>
                        <a:rPr lang="fi-FI" sz="1050">
                          <a:solidFill>
                            <a:schemeClr val="tx1"/>
                          </a:solidFill>
                        </a:rPr>
                        <a:t>Vastaava viranhaltija (omistaja)</a:t>
                      </a:r>
                    </a:p>
                  </a:txBody>
                  <a:tcPr/>
                </a:tc>
                <a:tc>
                  <a:txBody>
                    <a:bodyPr/>
                    <a:lstStyle/>
                    <a:p>
                      <a:pPr lvl="0">
                        <a:buNone/>
                      </a:pPr>
                      <a:r>
                        <a:rPr lang="fi-FI" sz="1050">
                          <a:solidFill>
                            <a:schemeClr val="tx1"/>
                          </a:solidFill>
                        </a:rPr>
                        <a:t>Johtava rakennustarkastaja</a:t>
                      </a:r>
                    </a:p>
                  </a:txBody>
                  <a:tcPr/>
                </a:tc>
                <a:extLst>
                  <a:ext uri="{0D108BD9-81ED-4DB2-BD59-A6C34878D82A}">
                    <a16:rowId xmlns:a16="http://schemas.microsoft.com/office/drawing/2014/main" val="3450075973"/>
                  </a:ext>
                </a:extLst>
              </a:tr>
              <a:tr h="370838">
                <a:tc>
                  <a:txBody>
                    <a:bodyPr/>
                    <a:lstStyle/>
                    <a:p>
                      <a:pPr lvl="0">
                        <a:buNone/>
                      </a:pPr>
                      <a:r>
                        <a:rPr lang="fi-FI" sz="1050">
                          <a:solidFill>
                            <a:schemeClr val="tx1"/>
                          </a:solidFill>
                        </a:rPr>
                        <a:t>Palvelun tuotantotapa</a:t>
                      </a:r>
                    </a:p>
                  </a:txBody>
                  <a:tcPr/>
                </a:tc>
                <a:tc>
                  <a:txBody>
                    <a:bodyPr/>
                    <a:lstStyle/>
                    <a:p>
                      <a:pPr lvl="0">
                        <a:buNone/>
                      </a:pPr>
                      <a:r>
                        <a:rPr lang="fi-FI" sz="1050">
                          <a:solidFill>
                            <a:schemeClr val="tx1"/>
                          </a:solidFill>
                        </a:rPr>
                        <a:t>Itse tuotettu</a:t>
                      </a:r>
                    </a:p>
                  </a:txBody>
                  <a:tcPr/>
                </a:tc>
                <a:extLst>
                  <a:ext uri="{0D108BD9-81ED-4DB2-BD59-A6C34878D82A}">
                    <a16:rowId xmlns:a16="http://schemas.microsoft.com/office/drawing/2014/main" val="1009470216"/>
                  </a:ext>
                </a:extLst>
              </a:tr>
              <a:tr h="565841">
                <a:tc>
                  <a:txBody>
                    <a:bodyPr/>
                    <a:lstStyle/>
                    <a:p>
                      <a:pPr lvl="0">
                        <a:buNone/>
                      </a:pPr>
                      <a:r>
                        <a:rPr lang="fi-FI" sz="1050">
                          <a:solidFill>
                            <a:schemeClr val="tx1"/>
                          </a:solidFill>
                        </a:rPr>
                        <a:t>Toimittaja</a:t>
                      </a:r>
                    </a:p>
                  </a:txBody>
                  <a:tcPr/>
                </a:tc>
                <a:tc>
                  <a:txBody>
                    <a:bodyPr/>
                    <a:lstStyle/>
                    <a:p>
                      <a:pPr lvl="0">
                        <a:buNone/>
                      </a:pPr>
                      <a:r>
                        <a:rPr lang="fi-FI" sz="1050">
                          <a:solidFill>
                            <a:schemeClr val="tx1"/>
                          </a:solidFill>
                        </a:rPr>
                        <a:t>-</a:t>
                      </a:r>
                    </a:p>
                  </a:txBody>
                  <a:tcPr/>
                </a:tc>
                <a:extLst>
                  <a:ext uri="{0D108BD9-81ED-4DB2-BD59-A6C34878D82A}">
                    <a16:rowId xmlns:a16="http://schemas.microsoft.com/office/drawing/2014/main" val="1454732782"/>
                  </a:ext>
                </a:extLst>
              </a:tr>
            </a:tbl>
          </a:graphicData>
        </a:graphic>
      </p:graphicFrame>
      <p:graphicFrame>
        <p:nvGraphicFramePr>
          <p:cNvPr id="17" name="Taulukko 16">
            <a:extLst>
              <a:ext uri="{FF2B5EF4-FFF2-40B4-BE49-F238E27FC236}">
                <a16:creationId xmlns:a16="http://schemas.microsoft.com/office/drawing/2014/main" id="{29CE4E8A-7312-E09A-DE81-825263C47CB9}"/>
              </a:ext>
            </a:extLst>
          </p:cNvPr>
          <p:cNvGraphicFramePr>
            <a:graphicFrameLocks noGrp="1"/>
          </p:cNvGraphicFramePr>
          <p:nvPr>
            <p:extLst>
              <p:ext uri="{D42A27DB-BD31-4B8C-83A1-F6EECF244321}">
                <p14:modId xmlns:p14="http://schemas.microsoft.com/office/powerpoint/2010/main" val="1713421804"/>
              </p:ext>
            </p:extLst>
          </p:nvPr>
        </p:nvGraphicFramePr>
        <p:xfrm>
          <a:off x="13500339" y="8195094"/>
          <a:ext cx="4421457" cy="1473200"/>
        </p:xfrm>
        <a:graphic>
          <a:graphicData uri="http://schemas.openxmlformats.org/drawingml/2006/table">
            <a:tbl>
              <a:tblPr firstRow="1" bandRow="1">
                <a:tableStyleId>{5C22544A-7EE6-4342-B048-85BDC9FD1C3A}</a:tableStyleId>
              </a:tblPr>
              <a:tblGrid>
                <a:gridCol w="2469009">
                  <a:extLst>
                    <a:ext uri="{9D8B030D-6E8A-4147-A177-3AD203B41FA5}">
                      <a16:colId xmlns:a16="http://schemas.microsoft.com/office/drawing/2014/main" val="3070728972"/>
                    </a:ext>
                  </a:extLst>
                </a:gridCol>
                <a:gridCol w="1952448">
                  <a:extLst>
                    <a:ext uri="{9D8B030D-6E8A-4147-A177-3AD203B41FA5}">
                      <a16:colId xmlns:a16="http://schemas.microsoft.com/office/drawing/2014/main" val="882036348"/>
                    </a:ext>
                  </a:extLst>
                </a:gridCol>
              </a:tblGrid>
              <a:tr h="370840">
                <a:tc>
                  <a:txBody>
                    <a:bodyPr/>
                    <a:lstStyle/>
                    <a:p>
                      <a:r>
                        <a:rPr lang="fi-FI" sz="1050">
                          <a:solidFill>
                            <a:schemeClr val="tx1"/>
                          </a:solidFill>
                        </a:rPr>
                        <a:t>Liittyvät tiedonhallintamallin elementit</a:t>
                      </a:r>
                    </a:p>
                  </a:txBody>
                  <a:tcPr/>
                </a:tc>
                <a:tc>
                  <a:txBody>
                    <a:bodyPr/>
                    <a:lstStyle/>
                    <a:p>
                      <a:r>
                        <a:rPr lang="fi-FI" sz="1050">
                          <a:solidFill>
                            <a:schemeClr val="tx1"/>
                          </a:solidFill>
                        </a:rPr>
                        <a:t>Automaattisesti päivittyvä linkki, tässä näkyy ne kuvaukset, joihin tämä rooli on linkitetty</a:t>
                      </a:r>
                    </a:p>
                  </a:txBody>
                  <a:tcPr/>
                </a:tc>
                <a:extLst>
                  <a:ext uri="{0D108BD9-81ED-4DB2-BD59-A6C34878D82A}">
                    <a16:rowId xmlns:a16="http://schemas.microsoft.com/office/drawing/2014/main" val="4116960049"/>
                  </a:ext>
                </a:extLst>
              </a:tr>
              <a:tr h="370840">
                <a:tc>
                  <a:txBody>
                    <a:bodyPr/>
                    <a:lstStyle/>
                    <a:p>
                      <a:r>
                        <a:rPr lang="fi-FI" sz="1050">
                          <a:solidFill>
                            <a:schemeClr val="tx1"/>
                          </a:solidFill>
                        </a:rPr>
                        <a:t>Prosessit</a:t>
                      </a:r>
                    </a:p>
                  </a:txBody>
                  <a:tcPr/>
                </a:tc>
                <a:tc>
                  <a:txBody>
                    <a:bodyPr/>
                    <a:lstStyle/>
                    <a:p>
                      <a:endParaRPr lang="fi-FI" sz="1050">
                        <a:solidFill>
                          <a:schemeClr val="tx1"/>
                        </a:solidFill>
                      </a:endParaRPr>
                    </a:p>
                  </a:txBody>
                  <a:tcPr/>
                </a:tc>
                <a:extLst>
                  <a:ext uri="{0D108BD9-81ED-4DB2-BD59-A6C34878D82A}">
                    <a16:rowId xmlns:a16="http://schemas.microsoft.com/office/drawing/2014/main" val="2530222952"/>
                  </a:ext>
                </a:extLst>
              </a:tr>
              <a:tr h="370840">
                <a:tc>
                  <a:txBody>
                    <a:bodyPr/>
                    <a:lstStyle/>
                    <a:p>
                      <a:r>
                        <a:rPr lang="fi-FI" sz="1050">
                          <a:solidFill>
                            <a:schemeClr val="tx1"/>
                          </a:solidFill>
                        </a:rPr>
                        <a:t>Sovellukset</a:t>
                      </a:r>
                    </a:p>
                  </a:txBody>
                  <a:tcPr/>
                </a:tc>
                <a:tc>
                  <a:txBody>
                    <a:bodyPr/>
                    <a:lstStyle/>
                    <a:p>
                      <a:endParaRPr lang="fi-FI" sz="1200">
                        <a:solidFill>
                          <a:schemeClr val="tx1"/>
                        </a:solidFill>
                      </a:endParaRPr>
                    </a:p>
                  </a:txBody>
                  <a:tcPr/>
                </a:tc>
                <a:extLst>
                  <a:ext uri="{0D108BD9-81ED-4DB2-BD59-A6C34878D82A}">
                    <a16:rowId xmlns:a16="http://schemas.microsoft.com/office/drawing/2014/main" val="1744267226"/>
                  </a:ext>
                </a:extLst>
              </a:tr>
            </a:tbl>
          </a:graphicData>
        </a:graphic>
      </p:graphicFrame>
      <p:pic>
        <p:nvPicPr>
          <p:cNvPr id="19" name="Kuva 18">
            <a:extLst>
              <a:ext uri="{FF2B5EF4-FFF2-40B4-BE49-F238E27FC236}">
                <a16:creationId xmlns:a16="http://schemas.microsoft.com/office/drawing/2014/main" id="{7F632667-E872-2D5C-ABEB-9CD187AFD8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020754" y="9328284"/>
            <a:ext cx="1002913" cy="311305"/>
          </a:xfrm>
          <a:prstGeom prst="rect">
            <a:avLst/>
          </a:prstGeom>
        </p:spPr>
      </p:pic>
      <p:pic>
        <p:nvPicPr>
          <p:cNvPr id="27" name="Kuva 26">
            <a:extLst>
              <a:ext uri="{FF2B5EF4-FFF2-40B4-BE49-F238E27FC236}">
                <a16:creationId xmlns:a16="http://schemas.microsoft.com/office/drawing/2014/main" id="{E27E37E1-A57E-23DC-D369-DB9863BD4D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008132" y="8940095"/>
            <a:ext cx="1002913" cy="311305"/>
          </a:xfrm>
          <a:prstGeom prst="rect">
            <a:avLst/>
          </a:prstGeom>
        </p:spPr>
      </p:pic>
      <p:pic>
        <p:nvPicPr>
          <p:cNvPr id="32" name="Kuva 31">
            <a:extLst>
              <a:ext uri="{FF2B5EF4-FFF2-40B4-BE49-F238E27FC236}">
                <a16:creationId xmlns:a16="http://schemas.microsoft.com/office/drawing/2014/main" id="{CEA607E7-63EF-0661-3946-7887CBB68F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6913905" y="8940095"/>
            <a:ext cx="1002913" cy="311305"/>
          </a:xfrm>
          <a:prstGeom prst="rect">
            <a:avLst/>
          </a:prstGeom>
        </p:spPr>
      </p:pic>
      <p:sp>
        <p:nvSpPr>
          <p:cNvPr id="12" name="Tähti: 8-sakarainen 11">
            <a:extLst>
              <a:ext uri="{FF2B5EF4-FFF2-40B4-BE49-F238E27FC236}">
                <a16:creationId xmlns:a16="http://schemas.microsoft.com/office/drawing/2014/main" id="{8FF4BE51-3E86-D964-47F6-24D2E6618AF6}"/>
              </a:ext>
            </a:extLst>
          </p:cNvPr>
          <p:cNvSpPr/>
          <p:nvPr/>
        </p:nvSpPr>
        <p:spPr>
          <a:xfrm>
            <a:off x="171467" y="6615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10</a:t>
            </a:r>
          </a:p>
        </p:txBody>
      </p:sp>
      <p:sp>
        <p:nvSpPr>
          <p:cNvPr id="2" name="Tekstiruutu 1">
            <a:extLst>
              <a:ext uri="{FF2B5EF4-FFF2-40B4-BE49-F238E27FC236}">
                <a16:creationId xmlns:a16="http://schemas.microsoft.com/office/drawing/2014/main" id="{1D02A82C-D0D5-6A42-F2A1-7D242C7BCA38}"/>
              </a:ext>
            </a:extLst>
          </p:cNvPr>
          <p:cNvSpPr txBox="1"/>
          <p:nvPr/>
        </p:nvSpPr>
        <p:spPr>
          <a:xfrm>
            <a:off x="366204" y="7927808"/>
            <a:ext cx="111607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fi-FI" sz="1400">
                <a:ea typeface="Calibri"/>
                <a:cs typeface="Calibri"/>
              </a:rPr>
              <a:t>Olemme luoneet Julkisen palvelun luokittelu-nimikkeistön (P1-P28) </a:t>
            </a:r>
            <a:r>
              <a:rPr lang="fi-FI" sz="1400" err="1">
                <a:ea typeface="Calibri"/>
                <a:cs typeface="Calibri"/>
              </a:rPr>
              <a:t>Confluencen</a:t>
            </a:r>
            <a:r>
              <a:rPr lang="fi-FI" sz="1400">
                <a:ea typeface="Calibri"/>
                <a:cs typeface="Calibri"/>
              </a:rPr>
              <a:t> tiedonhallintamalliin</a:t>
            </a:r>
          </a:p>
          <a:p>
            <a:pPr marL="285750" indent="-285750">
              <a:buFont typeface="Arial"/>
              <a:buChar char="•"/>
            </a:pPr>
            <a:r>
              <a:rPr lang="fi-FI" sz="1400">
                <a:ea typeface="Calibri"/>
                <a:cs typeface="Calibri"/>
              </a:rPr>
              <a:t>Palveluluokilla on metatiedot JHS200 luokitukseen, käyttäjäryhmiin, PTV-palveluun linkki, vastuuorganisaatiot, palvelun tuotantotapa ja toimittaja</a:t>
            </a:r>
          </a:p>
          <a:p>
            <a:pPr marL="285750" indent="-285750">
              <a:buFont typeface="Arial"/>
              <a:buChar char="•"/>
            </a:pPr>
            <a:r>
              <a:rPr lang="fi-FI" sz="1400">
                <a:ea typeface="Calibri"/>
                <a:cs typeface="Calibri"/>
              </a:rPr>
              <a:t>Prosessi- ja sovellus-kuvauspohjissa on Palvelut –metatieto, johon linkitetään ne palveluluokat, joihin kuvaukset liittyy</a:t>
            </a:r>
          </a:p>
          <a:p>
            <a:pPr marL="285750" indent="-285750">
              <a:buFont typeface="Arial"/>
              <a:buChar char="•"/>
            </a:pPr>
            <a:r>
              <a:rPr lang="fi-FI" sz="1400">
                <a:ea typeface="Calibri"/>
                <a:cs typeface="Calibri"/>
              </a:rPr>
              <a:t>Palveluluokitteluun on lisätty toiminto, joka näyttää siihen liittyvät prosessit ja sovellukset</a:t>
            </a:r>
          </a:p>
          <a:p>
            <a:pPr marL="285750" indent="-285750">
              <a:buFont typeface="Arial"/>
              <a:buChar char="•"/>
            </a:pPr>
            <a:r>
              <a:rPr lang="fi-FI" sz="1400">
                <a:ea typeface="Calibri"/>
                <a:cs typeface="Calibri"/>
              </a:rPr>
              <a:t>Luotu näkymä, jossa näkyy palvelut, mitkä prosessit palveluihin on kuvattu. Auttaa tunnistamaan prosessit jotka on kuvattu ja näyttää tyhjää, jos joitain prosesseja ei ole kuvattu</a:t>
            </a:r>
          </a:p>
        </p:txBody>
      </p:sp>
      <p:sp>
        <p:nvSpPr>
          <p:cNvPr id="18" name="Päivämäärän paikkamerkki 17">
            <a:extLst>
              <a:ext uri="{FF2B5EF4-FFF2-40B4-BE49-F238E27FC236}">
                <a16:creationId xmlns:a16="http://schemas.microsoft.com/office/drawing/2014/main" id="{3E4D3336-9BD2-284D-4B78-747964373BDC}"/>
              </a:ext>
            </a:extLst>
          </p:cNvPr>
          <p:cNvSpPr>
            <a:spLocks noGrp="1"/>
          </p:cNvSpPr>
          <p:nvPr>
            <p:ph type="dt" sz="half" idx="10"/>
          </p:nvPr>
        </p:nvSpPr>
        <p:spPr>
          <a:xfrm>
            <a:off x="171467" y="9921875"/>
            <a:ext cx="2133600" cy="365125"/>
          </a:xfrm>
        </p:spPr>
        <p:txBody>
          <a:bodyPr/>
          <a:lstStyle/>
          <a:p>
            <a:fld id="{9C78E004-E0DD-4A81-AE17-1D807EA30723}" type="datetime1">
              <a:rPr lang="en-US" smtClean="0"/>
              <a:t>1/24/2025</a:t>
            </a:fld>
            <a:endParaRPr lang="en-US"/>
          </a:p>
        </p:txBody>
      </p:sp>
      <p:sp>
        <p:nvSpPr>
          <p:cNvPr id="20" name="Dian numeron paikkamerkki 19">
            <a:extLst>
              <a:ext uri="{FF2B5EF4-FFF2-40B4-BE49-F238E27FC236}">
                <a16:creationId xmlns:a16="http://schemas.microsoft.com/office/drawing/2014/main" id="{A610DD26-342F-0A4A-B27B-2CE5EF807192}"/>
              </a:ext>
            </a:extLst>
          </p:cNvPr>
          <p:cNvSpPr>
            <a:spLocks noGrp="1"/>
          </p:cNvSpPr>
          <p:nvPr>
            <p:ph type="sldNum" sz="quarter" idx="12"/>
          </p:nvPr>
        </p:nvSpPr>
        <p:spPr>
          <a:xfrm>
            <a:off x="16020754" y="9921874"/>
            <a:ext cx="2133600" cy="365125"/>
          </a:xfrm>
        </p:spPr>
        <p:txBody>
          <a:bodyPr/>
          <a:lstStyle/>
          <a:p>
            <a:fld id="{B6F15528-21DE-4FAA-801E-634DDDAF4B2B}" type="slidenum">
              <a:rPr lang="en-US" smtClean="0"/>
              <a:pPr/>
              <a:t>31</a:t>
            </a:fld>
            <a:endParaRPr lang="en-US"/>
          </a:p>
        </p:txBody>
      </p:sp>
      <p:sp>
        <p:nvSpPr>
          <p:cNvPr id="3" name="Suorakulmio 2">
            <a:extLst>
              <a:ext uri="{FF2B5EF4-FFF2-40B4-BE49-F238E27FC236}">
                <a16:creationId xmlns:a16="http://schemas.microsoft.com/office/drawing/2014/main" id="{A575E9BC-6EDD-DCFB-DEB9-0E3414D63A12}"/>
              </a:ext>
            </a:extLst>
          </p:cNvPr>
          <p:cNvSpPr/>
          <p:nvPr/>
        </p:nvSpPr>
        <p:spPr>
          <a:xfrm>
            <a:off x="12134081" y="1965617"/>
            <a:ext cx="6667572" cy="646331"/>
          </a:xfrm>
          <a:prstGeom prst="rect">
            <a:avLst/>
          </a:prstGeom>
          <a:noFill/>
        </p:spPr>
        <p:txBody>
          <a:bodyPr wrap="square" lIns="91440" tIns="45720" rIns="91440" bIns="45720">
            <a:spAutoFit/>
          </a:bodyPr>
          <a:lstStyle/>
          <a:p>
            <a:pPr algn="ctr"/>
            <a:r>
              <a:rPr lang="fi-FI" sz="3600" b="1" cap="none" spc="0">
                <a:ln w="22225">
                  <a:solidFill>
                    <a:schemeClr val="accent2"/>
                  </a:solidFill>
                  <a:prstDash val="solid"/>
                </a:ln>
                <a:solidFill>
                  <a:schemeClr val="accent2">
                    <a:lumMod val="40000"/>
                    <a:lumOff val="60000"/>
                  </a:schemeClr>
                </a:solidFill>
                <a:effectLst/>
              </a:rPr>
              <a:t>P2.1 - Rakentaminen</a:t>
            </a:r>
          </a:p>
        </p:txBody>
      </p:sp>
    </p:spTree>
    <p:extLst>
      <p:ext uri="{BB962C8B-B14F-4D97-AF65-F5344CB8AC3E}">
        <p14:creationId xmlns:p14="http://schemas.microsoft.com/office/powerpoint/2010/main" val="4226114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F948B6C5-7A03-9448-F0A5-2428F4F9EB74}"/>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0EF0F7F7-B05D-43B6-553E-B22D5B9995EE}"/>
              </a:ext>
              <a:ext uri="{C183D7F6-B498-43B3-948B-1728B52AA6E4}">
                <adec:decorative xmlns:adec="http://schemas.microsoft.com/office/drawing/2017/decorative" val="1"/>
              </a:ext>
            </a:extLst>
          </p:cNvPr>
          <p:cNvGrpSpPr/>
          <p:nvPr/>
        </p:nvGrpSpPr>
        <p:grpSpPr>
          <a:xfrm>
            <a:off x="0" y="-100163"/>
            <a:ext cx="18288000" cy="1407770"/>
            <a:chOff x="0" y="-38100"/>
            <a:chExt cx="5082665" cy="693132"/>
          </a:xfrm>
        </p:grpSpPr>
        <p:sp>
          <p:nvSpPr>
            <p:cNvPr id="6" name="Freeform 6">
              <a:extLst>
                <a:ext uri="{FF2B5EF4-FFF2-40B4-BE49-F238E27FC236}">
                  <a16:creationId xmlns:a16="http://schemas.microsoft.com/office/drawing/2014/main" id="{C369937E-1EF6-D21A-1921-46AF63999574}"/>
                </a:ext>
              </a:extLst>
            </p:cNvPr>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7" name="TextBox 7">
              <a:extLst>
                <a:ext uri="{FF2B5EF4-FFF2-40B4-BE49-F238E27FC236}">
                  <a16:creationId xmlns:a16="http://schemas.microsoft.com/office/drawing/2014/main" id="{8FFA96D6-FC93-EF6E-5F94-31CC84CD7ABC}"/>
                </a:ext>
              </a:extLst>
            </p:cNvPr>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a:extLst>
              <a:ext uri="{FF2B5EF4-FFF2-40B4-BE49-F238E27FC236}">
                <a16:creationId xmlns:a16="http://schemas.microsoft.com/office/drawing/2014/main" id="{1534FDDD-1AD5-78E5-6320-1EBD587D65B6}"/>
              </a:ext>
              <a:ext uri="{C183D7F6-B498-43B3-948B-1728B52AA6E4}">
                <adec:decorative xmlns:adec="http://schemas.microsoft.com/office/drawing/2017/decorative" val="1"/>
              </a:ext>
            </a:extLst>
          </p:cNvPr>
          <p:cNvSpPr/>
          <p:nvPr/>
        </p:nvSpPr>
        <p:spPr>
          <a:xfrm rot="5400000">
            <a:off x="16880145" y="24624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2"/>
            <a:stretch>
              <a:fillRect l="-122916" r="-222916" b="-132944"/>
            </a:stretch>
          </a:blipFill>
        </p:spPr>
        <p:txBody>
          <a:bodyPr/>
          <a:lstStyle/>
          <a:p>
            <a:endParaRPr lang="fi-FI"/>
          </a:p>
        </p:txBody>
      </p:sp>
      <p:sp>
        <p:nvSpPr>
          <p:cNvPr id="13" name="TextBox 13">
            <a:extLst>
              <a:ext uri="{FF2B5EF4-FFF2-40B4-BE49-F238E27FC236}">
                <a16:creationId xmlns:a16="http://schemas.microsoft.com/office/drawing/2014/main" id="{C93AAF6A-6BF3-0AB4-183F-E3797E3FE688}"/>
              </a:ext>
            </a:extLst>
          </p:cNvPr>
          <p:cNvSpPr txBox="1"/>
          <p:nvPr/>
        </p:nvSpPr>
        <p:spPr>
          <a:xfrm>
            <a:off x="882667" y="280313"/>
            <a:ext cx="16376633" cy="837152"/>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TEHTÄVÄLUOKAT ​</a:t>
            </a:r>
            <a:endParaRPr lang="en-US">
              <a:cs typeface="Calibri"/>
            </a:endParaRPr>
          </a:p>
        </p:txBody>
      </p:sp>
      <p:sp>
        <p:nvSpPr>
          <p:cNvPr id="12" name="Tähti: 8-sakarainen 11">
            <a:extLst>
              <a:ext uri="{FF2B5EF4-FFF2-40B4-BE49-F238E27FC236}">
                <a16:creationId xmlns:a16="http://schemas.microsoft.com/office/drawing/2014/main" id="{8FF4BE51-3E86-D964-47F6-24D2E6618AF6}"/>
              </a:ext>
            </a:extLst>
          </p:cNvPr>
          <p:cNvSpPr/>
          <p:nvPr/>
        </p:nvSpPr>
        <p:spPr>
          <a:xfrm>
            <a:off x="171467" y="6615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10</a:t>
            </a:r>
          </a:p>
        </p:txBody>
      </p:sp>
      <p:sp>
        <p:nvSpPr>
          <p:cNvPr id="2" name="Tekstiruutu 1">
            <a:extLst>
              <a:ext uri="{FF2B5EF4-FFF2-40B4-BE49-F238E27FC236}">
                <a16:creationId xmlns:a16="http://schemas.microsoft.com/office/drawing/2014/main" id="{1D02A82C-D0D5-6A42-F2A1-7D242C7BCA38}"/>
              </a:ext>
            </a:extLst>
          </p:cNvPr>
          <p:cNvSpPr txBox="1"/>
          <p:nvPr/>
        </p:nvSpPr>
        <p:spPr>
          <a:xfrm>
            <a:off x="366204" y="8348222"/>
            <a:ext cx="11160756" cy="1169551"/>
          </a:xfrm>
          <a:prstGeom prst="rect">
            <a:avLst/>
          </a:prstGeom>
          <a:solidFill>
            <a:schemeClr val="accent3">
              <a:lumMod val="60000"/>
              <a:lumOff val="40000"/>
            </a:schemeClr>
          </a:solidFill>
          <a:ln>
            <a:solidFill>
              <a:schemeClr val="bg1">
                <a:lumMod val="50000"/>
              </a:schemeClr>
            </a:solidFill>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ea typeface="Calibri"/>
                <a:cs typeface="Calibri"/>
              </a:rPr>
              <a:t>Koska tarve löytää prosesseja on monen laisia ja kuntien tehtäväluokittelu on asia hallinnan kautta tuttu, päätettiin lisätä kuntien tehtäväluokittelu tiedonhallintamalliin. </a:t>
            </a:r>
            <a:endParaRPr lang="fi-FI"/>
          </a:p>
          <a:p>
            <a:r>
              <a:rPr lang="fi-FI" sz="1400">
                <a:ea typeface="Calibri"/>
                <a:cs typeface="Calibri"/>
              </a:rPr>
              <a:t>Tehtäväluokat ovat pääosin sisäisiä tehtäviä, joihin ei palveluluokituksesta löydy omaa luokkaa</a:t>
            </a:r>
          </a:p>
          <a:p>
            <a:r>
              <a:rPr lang="fi-FI" sz="1400">
                <a:ea typeface="Calibri"/>
                <a:cs typeface="Calibri"/>
              </a:rPr>
              <a:t>Kun tehtäväluokka (luokat) lisätään prosessikuvauksiin, tehtävään liittyvät prosessit näkyvät tehtävän näkymässä. Tehtäväluokittelun näkymä auttaa sekä prosessien tunnistamisessa että tehtyjen kuvausten löytymisessä</a:t>
            </a:r>
          </a:p>
        </p:txBody>
      </p:sp>
      <p:sp>
        <p:nvSpPr>
          <p:cNvPr id="18" name="Päivämäärän paikkamerkki 17">
            <a:extLst>
              <a:ext uri="{FF2B5EF4-FFF2-40B4-BE49-F238E27FC236}">
                <a16:creationId xmlns:a16="http://schemas.microsoft.com/office/drawing/2014/main" id="{3E4D3336-9BD2-284D-4B78-747964373BDC}"/>
              </a:ext>
            </a:extLst>
          </p:cNvPr>
          <p:cNvSpPr>
            <a:spLocks noGrp="1"/>
          </p:cNvSpPr>
          <p:nvPr>
            <p:ph type="dt" sz="half" idx="10"/>
          </p:nvPr>
        </p:nvSpPr>
        <p:spPr>
          <a:xfrm>
            <a:off x="171467" y="9921875"/>
            <a:ext cx="2133600" cy="365125"/>
          </a:xfrm>
        </p:spPr>
        <p:txBody>
          <a:bodyPr/>
          <a:lstStyle/>
          <a:p>
            <a:fld id="{9C78E004-E0DD-4A81-AE17-1D807EA30723}" type="datetime1">
              <a:rPr lang="en-US" smtClean="0"/>
              <a:t>1/24/2025</a:t>
            </a:fld>
            <a:endParaRPr lang="en-US"/>
          </a:p>
        </p:txBody>
      </p:sp>
      <p:sp>
        <p:nvSpPr>
          <p:cNvPr id="20" name="Dian numeron paikkamerkki 19">
            <a:extLst>
              <a:ext uri="{FF2B5EF4-FFF2-40B4-BE49-F238E27FC236}">
                <a16:creationId xmlns:a16="http://schemas.microsoft.com/office/drawing/2014/main" id="{A610DD26-342F-0A4A-B27B-2CE5EF807192}"/>
              </a:ext>
            </a:extLst>
          </p:cNvPr>
          <p:cNvSpPr>
            <a:spLocks noGrp="1"/>
          </p:cNvSpPr>
          <p:nvPr>
            <p:ph type="sldNum" sz="quarter" idx="12"/>
          </p:nvPr>
        </p:nvSpPr>
        <p:spPr>
          <a:xfrm>
            <a:off x="16020754" y="9921874"/>
            <a:ext cx="2133600" cy="365125"/>
          </a:xfrm>
        </p:spPr>
        <p:txBody>
          <a:bodyPr/>
          <a:lstStyle/>
          <a:p>
            <a:fld id="{B6F15528-21DE-4FAA-801E-634DDDAF4B2B}" type="slidenum">
              <a:rPr lang="en-US" smtClean="0"/>
              <a:pPr/>
              <a:t>32</a:t>
            </a:fld>
            <a:endParaRPr lang="en-US"/>
          </a:p>
        </p:txBody>
      </p:sp>
      <p:sp>
        <p:nvSpPr>
          <p:cNvPr id="4" name="Tekstiruutu 3">
            <a:extLst>
              <a:ext uri="{FF2B5EF4-FFF2-40B4-BE49-F238E27FC236}">
                <a16:creationId xmlns:a16="http://schemas.microsoft.com/office/drawing/2014/main" id="{EBDFFDED-8340-85E9-D24D-F0CD0C9DF2CC}"/>
              </a:ext>
            </a:extLst>
          </p:cNvPr>
          <p:cNvSpPr txBox="1"/>
          <p:nvPr/>
        </p:nvSpPr>
        <p:spPr>
          <a:xfrm>
            <a:off x="8161200" y="9413551"/>
            <a:ext cx="10011268" cy="738664"/>
          </a:xfrm>
          <a:prstGeom prst="rect">
            <a:avLst/>
          </a:prstGeom>
          <a:solidFill>
            <a:schemeClr val="accent6">
              <a:lumMod val="40000"/>
              <a:lumOff val="60000"/>
            </a:schemeClr>
          </a:solidFill>
          <a:ln>
            <a:solidFill>
              <a:schemeClr val="bg1">
                <a:lumMod val="50000"/>
              </a:schemeClr>
            </a:solidFill>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a:ea typeface="Calibri"/>
                <a:cs typeface="Calibri"/>
              </a:rPr>
              <a:t>Varsinkin pienissä kunnissa on haastavaa löytää resursseja kuvaamaan prosesseja tai prosessit on kuvattu tarkkaan jossain toisessa </a:t>
            </a:r>
            <a:r>
              <a:rPr lang="fi-FI" sz="1400" err="1">
                <a:ea typeface="Calibri"/>
                <a:cs typeface="Calibri"/>
              </a:rPr>
              <a:t>järjestelmässä.Pilotoimme</a:t>
            </a:r>
            <a:r>
              <a:rPr lang="fi-FI" sz="1400">
                <a:ea typeface="Calibri"/>
                <a:cs typeface="Calibri"/>
              </a:rPr>
              <a:t> parhaillaan onko riittävä, jos linkittää palvelu- ja tehtäväluokille ne sovellukset, tietovarannot, henkilötietovarannot, tietoaineistot, joita kyseisessä palvelu- ja tehtäväluokassa hyödynnetään. </a:t>
            </a:r>
          </a:p>
        </p:txBody>
      </p:sp>
      <p:pic>
        <p:nvPicPr>
          <p:cNvPr id="17" name="Kuva 16">
            <a:extLst>
              <a:ext uri="{FF2B5EF4-FFF2-40B4-BE49-F238E27FC236}">
                <a16:creationId xmlns:a16="http://schemas.microsoft.com/office/drawing/2014/main" id="{C31A209D-7259-96AA-A58D-3B7B93E95A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222545" y="3711195"/>
            <a:ext cx="6029325" cy="5953125"/>
          </a:xfrm>
          <a:prstGeom prst="rect">
            <a:avLst/>
          </a:prstGeom>
          <a:effectLst>
            <a:innerShdw blurRad="114300">
              <a:prstClr val="black"/>
            </a:innerShdw>
          </a:effectLst>
        </p:spPr>
      </p:pic>
      <p:sp>
        <p:nvSpPr>
          <p:cNvPr id="23" name="Suorakulmio: Pyöristetyt kulmat 22">
            <a:extLst>
              <a:ext uri="{FF2B5EF4-FFF2-40B4-BE49-F238E27FC236}">
                <a16:creationId xmlns:a16="http://schemas.microsoft.com/office/drawing/2014/main" id="{91C181EB-2BCA-0A56-9143-6CC4958D901D}"/>
              </a:ext>
              <a:ext uri="{C183D7F6-B498-43B3-948B-1728B52AA6E4}">
                <adec:decorative xmlns:adec="http://schemas.microsoft.com/office/drawing/2017/decorative" val="1"/>
              </a:ext>
            </a:extLst>
          </p:cNvPr>
          <p:cNvSpPr/>
          <p:nvPr/>
        </p:nvSpPr>
        <p:spPr>
          <a:xfrm>
            <a:off x="15478141" y="8354946"/>
            <a:ext cx="2443655" cy="6831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5" name="Kuva 24">
            <a:extLst>
              <a:ext uri="{FF2B5EF4-FFF2-40B4-BE49-F238E27FC236}">
                <a16:creationId xmlns:a16="http://schemas.microsoft.com/office/drawing/2014/main" id="{1B5C6BEA-77F8-6DEF-C59F-AA139DE9FD1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1467" y="1396544"/>
            <a:ext cx="11160756" cy="6580390"/>
          </a:xfrm>
          <a:prstGeom prst="rect">
            <a:avLst/>
          </a:prstGeom>
          <a:effectLst>
            <a:innerShdw blurRad="114300">
              <a:prstClr val="black"/>
            </a:innerShdw>
          </a:effectLst>
        </p:spPr>
      </p:pic>
      <p:sp>
        <p:nvSpPr>
          <p:cNvPr id="26" name="Suorakulmio: Pyöristetyt kulmat 25">
            <a:extLst>
              <a:ext uri="{FF2B5EF4-FFF2-40B4-BE49-F238E27FC236}">
                <a16:creationId xmlns:a16="http://schemas.microsoft.com/office/drawing/2014/main" id="{08FD926E-4E03-5FC9-C296-41CBC098C16F}"/>
              </a:ext>
              <a:ext uri="{C183D7F6-B498-43B3-948B-1728B52AA6E4}">
                <adec:decorative xmlns:adec="http://schemas.microsoft.com/office/drawing/2017/decorative" val="1"/>
              </a:ext>
            </a:extLst>
          </p:cNvPr>
          <p:cNvSpPr/>
          <p:nvPr/>
        </p:nvSpPr>
        <p:spPr>
          <a:xfrm>
            <a:off x="9144000" y="4144742"/>
            <a:ext cx="2443655" cy="6831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0944116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10844" y="-222746"/>
            <a:ext cx="19298244" cy="208920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597603" y="107438"/>
            <a:ext cx="1395902" cy="154367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135905"/>
            <a:ext cx="16376633" cy="1629870"/>
          </a:xfrm>
          <a:prstGeom prst="rect">
            <a:avLst/>
          </a:prstGeom>
        </p:spPr>
        <p:txBody>
          <a:bodyPr lIns="0" tIns="0" rIns="0" bIns="0" rtlCol="0" anchor="t">
            <a:spAutoFit/>
          </a:bodyPr>
          <a:lstStyle/>
          <a:p>
            <a:pPr algn="ctr">
              <a:lnSpc>
                <a:spcPts val="6527"/>
              </a:lnSpc>
              <a:spcBef>
                <a:spcPct val="0"/>
              </a:spcBef>
            </a:pPr>
            <a:r>
              <a:rPr lang="en-US" sz="5400">
                <a:solidFill>
                  <a:srgbClr val="0165B0"/>
                </a:solidFill>
                <a:latin typeface="Montserrat Bold"/>
              </a:rPr>
              <a:t>TOIMITTAJATIETOJEN </a:t>
            </a:r>
          </a:p>
          <a:p>
            <a:pPr algn="ctr">
              <a:lnSpc>
                <a:spcPts val="6527"/>
              </a:lnSpc>
              <a:spcBef>
                <a:spcPct val="0"/>
              </a:spcBef>
            </a:pPr>
            <a:r>
              <a:rPr lang="en-US" sz="5400">
                <a:solidFill>
                  <a:srgbClr val="0165B0"/>
                </a:solidFill>
                <a:latin typeface="Montserrat Bold"/>
              </a:rPr>
              <a:t>HYÖDYNTÄMINEN (</a:t>
            </a:r>
            <a:r>
              <a:rPr lang="en-US" sz="5400" err="1">
                <a:solidFill>
                  <a:srgbClr val="0165B0"/>
                </a:solidFill>
                <a:latin typeface="Montserrat Bold"/>
              </a:rPr>
              <a:t>visio</a:t>
            </a:r>
            <a:r>
              <a:rPr lang="en-US" sz="5400">
                <a:solidFill>
                  <a:srgbClr val="0165B0"/>
                </a:solidFill>
                <a:latin typeface="Montserrat Bold"/>
              </a:rPr>
              <a:t>)</a:t>
            </a:r>
          </a:p>
        </p:txBody>
      </p:sp>
      <p:sp>
        <p:nvSpPr>
          <p:cNvPr id="19" name="TextBox 18">
            <a:extLst>
              <a:ext uri="{FF2B5EF4-FFF2-40B4-BE49-F238E27FC236}">
                <a16:creationId xmlns:a16="http://schemas.microsoft.com/office/drawing/2014/main" id="{4B33280A-A3B9-472C-182E-3835882DE07F}"/>
              </a:ext>
            </a:extLst>
          </p:cNvPr>
          <p:cNvSpPr txBox="1"/>
          <p:nvPr/>
        </p:nvSpPr>
        <p:spPr>
          <a:xfrm>
            <a:off x="288753" y="5143500"/>
            <a:ext cx="6326734" cy="4154984"/>
          </a:xfrm>
          <a:prstGeom prst="rect">
            <a:avLst/>
          </a:prstGeom>
          <a:noFill/>
          <a:ln>
            <a:solidFill>
              <a:schemeClr val="bg1">
                <a:lumMod val="50000"/>
              </a:schemeClr>
            </a:solidFill>
          </a:ln>
          <a:effectLst>
            <a:innerShdw blurRad="63500" dist="50800" dir="2700000">
              <a:prstClr val="black">
                <a:alpha val="50000"/>
              </a:prstClr>
            </a:innerShdw>
          </a:effectLst>
        </p:spPr>
        <p:txBody>
          <a:bodyPr wrap="square" lIns="91440" tIns="45720" rIns="91440" bIns="45720" anchor="t">
            <a:spAutoFit/>
          </a:bodyPr>
          <a:lstStyle/>
          <a:p>
            <a:pPr fontAlgn="base"/>
            <a:r>
              <a:rPr lang="en-US" sz="1600" err="1">
                <a:solidFill>
                  <a:srgbClr val="000000"/>
                </a:solidFill>
                <a:latin typeface="+mj-lt"/>
                <a:ea typeface="Calibri"/>
                <a:cs typeface="Calibri"/>
              </a:rPr>
              <a:t>Hankkeessa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huomasimme</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että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organisaatiot</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keräävät</a:t>
            </a:r>
            <a:r>
              <a:rPr lang="en-US" sz="1600">
                <a:solidFill>
                  <a:srgbClr val="000000"/>
                </a:solidFill>
                <a:latin typeface="+mj-lt"/>
                <a:ea typeface="Calibri"/>
                <a:cs typeface="Calibri"/>
              </a:rPr>
              <a:t> ja </a:t>
            </a:r>
            <a:r>
              <a:rPr lang="en-US" sz="1600" err="1">
                <a:solidFill>
                  <a:srgbClr val="000000"/>
                </a:solidFill>
                <a:latin typeface="+mj-lt"/>
                <a:ea typeface="Calibri"/>
                <a:cs typeface="Calibri"/>
              </a:rPr>
              <a:t>hyödyntävät</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vähän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toimittajatietoa</a:t>
            </a:r>
            <a:r>
              <a:rPr lang="en-US" sz="1600">
                <a:solidFill>
                  <a:srgbClr val="000000"/>
                </a:solidFill>
                <a:latin typeface="+mj-lt"/>
                <a:ea typeface="Calibri"/>
                <a:cs typeface="Calibri"/>
              </a:rPr>
              <a:t>. Kun </a:t>
            </a:r>
            <a:r>
              <a:rPr lang="en-US" sz="1600" err="1">
                <a:solidFill>
                  <a:srgbClr val="000000"/>
                </a:solidFill>
                <a:latin typeface="+mj-lt"/>
                <a:ea typeface="Calibri"/>
                <a:cs typeface="Calibri"/>
              </a:rPr>
              <a:t>toimittajista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kerätään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kollektiivisesti</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tietoa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tiedonhallintamalliin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koko</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organisaatiolla</a:t>
            </a:r>
            <a:r>
              <a:rPr lang="en-US" sz="1600">
                <a:solidFill>
                  <a:srgbClr val="000000"/>
                </a:solidFill>
                <a:latin typeface="+mj-lt"/>
                <a:ea typeface="Calibri"/>
                <a:cs typeface="Calibri"/>
              </a:rPr>
              <a:t> on </a:t>
            </a:r>
            <a:r>
              <a:rPr lang="en-US" sz="1600" err="1">
                <a:solidFill>
                  <a:srgbClr val="000000"/>
                </a:solidFill>
                <a:latin typeface="+mj-lt"/>
                <a:ea typeface="Calibri"/>
                <a:cs typeface="Calibri"/>
              </a:rPr>
              <a:t>saatavilla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sama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ajantasainen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tieto</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esim</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palvelukyvykkyydestä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sijainnista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rajapintojen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käytöstä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Miettikää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mitä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tietoja</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olisi</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hyödyllistä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nähdä</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toimittajan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tiedoista</a:t>
            </a:r>
            <a:endParaRPr lang="en-US" sz="1600">
              <a:solidFill>
                <a:srgbClr val="000000"/>
              </a:solidFill>
              <a:latin typeface="+mj-lt"/>
              <a:ea typeface="Calibri"/>
              <a:cs typeface="Calibri"/>
            </a:endParaRPr>
          </a:p>
          <a:p>
            <a:pPr marL="285750" indent="-285750" algn="l">
              <a:buFont typeface="Arial" panose="020B0604020202020204" pitchFamily="34" charset="0"/>
              <a:buChar char="•"/>
            </a:pPr>
            <a:r>
              <a:rPr lang="en-US" sz="1600" err="1">
                <a:solidFill>
                  <a:srgbClr val="000000"/>
                </a:solidFill>
                <a:latin typeface="+mj-lt"/>
              </a:rPr>
              <a:t>Kumppanityyppi</a:t>
            </a:r>
            <a:endParaRPr lang="en-US" sz="1600" b="0" i="0" u="none" strike="noStrike">
              <a:solidFill>
                <a:srgbClr val="000000"/>
              </a:solidFill>
              <a:effectLst/>
              <a:latin typeface="+mj-lt"/>
              <a:ea typeface="Calibri"/>
              <a:cs typeface="Calibri"/>
            </a:endParaRPr>
          </a:p>
          <a:p>
            <a:pPr marL="285750" indent="-285750" algn="l" rtl="0" fontAlgn="base">
              <a:buFont typeface="Arial" panose="020B0604020202020204" pitchFamily="34" charset="0"/>
              <a:buChar char="•"/>
            </a:pPr>
            <a:r>
              <a:rPr lang="en-US" sz="1600" err="1">
                <a:solidFill>
                  <a:srgbClr val="000000"/>
                </a:solidFill>
                <a:latin typeface="+mj-lt"/>
              </a:rPr>
              <a:t>Tiedon</a:t>
            </a:r>
            <a:r>
              <a:rPr lang="en-US" sz="1600" b="0" i="0" u="none" strike="noStrike">
                <a:solidFill>
                  <a:srgbClr val="000000"/>
                </a:solidFill>
                <a:effectLst/>
                <a:latin typeface="+mj-lt"/>
              </a:rPr>
              <a:t> </a:t>
            </a:r>
            <a:r>
              <a:rPr lang="en-US" sz="1600" b="0" i="0" u="none" strike="noStrike" err="1">
                <a:solidFill>
                  <a:srgbClr val="000000"/>
                </a:solidFill>
                <a:effectLst/>
                <a:latin typeface="+mj-lt"/>
              </a:rPr>
              <a:t>kriittisyys</a:t>
            </a:r>
            <a:endParaRPr lang="en-US" sz="1600" b="0" i="0" u="none" strike="noStrike">
              <a:solidFill>
                <a:srgbClr val="000000"/>
              </a:solidFill>
              <a:effectLst/>
              <a:latin typeface="+mj-lt"/>
              <a:ea typeface="Calibri"/>
              <a:cs typeface="Calibri"/>
            </a:endParaRPr>
          </a:p>
          <a:p>
            <a:pPr marL="285750" indent="-285750" algn="l" rtl="0" fontAlgn="base">
              <a:buFont typeface="Arial" panose="020B0604020202020204" pitchFamily="34" charset="0"/>
              <a:buChar char="•"/>
            </a:pPr>
            <a:r>
              <a:rPr lang="en-US" sz="1600" err="1">
                <a:solidFill>
                  <a:srgbClr val="000000"/>
                </a:solidFill>
                <a:latin typeface="+mj-lt"/>
              </a:rPr>
              <a:t>Korvattavuus</a:t>
            </a:r>
            <a:endParaRPr lang="en-US" sz="1600" b="0" i="0" u="none" strike="noStrike">
              <a:solidFill>
                <a:srgbClr val="000000"/>
              </a:solidFill>
              <a:effectLst/>
              <a:latin typeface="+mj-lt"/>
              <a:ea typeface="Calibri"/>
              <a:cs typeface="Calibri"/>
            </a:endParaRPr>
          </a:p>
          <a:p>
            <a:pPr marL="285750" indent="-285750" algn="l" rtl="0" fontAlgn="base">
              <a:buFont typeface="Arial" panose="020B0604020202020204" pitchFamily="34" charset="0"/>
              <a:buChar char="•"/>
            </a:pPr>
            <a:r>
              <a:rPr lang="en-US" sz="1600" err="1">
                <a:solidFill>
                  <a:srgbClr val="000000"/>
                </a:solidFill>
                <a:latin typeface="+mj-lt"/>
              </a:rPr>
              <a:t>Sijainti</a:t>
            </a:r>
            <a:r>
              <a:rPr lang="en-US" sz="1600" b="0" i="0" u="none" strike="noStrike">
                <a:solidFill>
                  <a:srgbClr val="000000"/>
                </a:solidFill>
                <a:effectLst/>
                <a:latin typeface="+mj-lt"/>
              </a:rPr>
              <a:t> </a:t>
            </a:r>
            <a:endParaRPr lang="en-US" sz="1600" b="0" i="0" u="none" strike="noStrike">
              <a:solidFill>
                <a:srgbClr val="000000"/>
              </a:solidFill>
              <a:effectLst/>
              <a:latin typeface="+mj-lt"/>
              <a:ea typeface="Calibri"/>
              <a:cs typeface="Calibri"/>
            </a:endParaRPr>
          </a:p>
          <a:p>
            <a:pPr marL="285750" indent="-285750" algn="l" rtl="0" fontAlgn="base">
              <a:buFont typeface="Arial" panose="020B0604020202020204" pitchFamily="34" charset="0"/>
              <a:buChar char="•"/>
            </a:pPr>
            <a:r>
              <a:rPr lang="en-US" sz="1600" err="1">
                <a:solidFill>
                  <a:srgbClr val="000000"/>
                </a:solidFill>
                <a:latin typeface="+mj-lt"/>
              </a:rPr>
              <a:t>Etäyhteydet</a:t>
            </a:r>
            <a:endParaRPr lang="en-US" sz="1600" b="0" i="0" u="none" strike="noStrike">
              <a:solidFill>
                <a:srgbClr val="000000"/>
              </a:solidFill>
              <a:effectLst/>
              <a:latin typeface="+mj-lt"/>
              <a:ea typeface="Calibri"/>
              <a:cs typeface="Calibri"/>
            </a:endParaRPr>
          </a:p>
          <a:p>
            <a:pPr marL="285750" indent="-285750" algn="l" rtl="0" fontAlgn="base">
              <a:buFont typeface="Arial" panose="020B0604020202020204" pitchFamily="34" charset="0"/>
              <a:buChar char="•"/>
            </a:pPr>
            <a:r>
              <a:rPr lang="en-US" sz="1600" err="1">
                <a:solidFill>
                  <a:srgbClr val="000000"/>
                </a:solidFill>
                <a:latin typeface="+mj-lt"/>
              </a:rPr>
              <a:t>Toimittaja-auditoinnit</a:t>
            </a:r>
            <a:endParaRPr lang="en-US" sz="1600">
              <a:solidFill>
                <a:srgbClr val="000000"/>
              </a:solidFill>
              <a:latin typeface="+mj-lt"/>
              <a:ea typeface="Calibri"/>
              <a:cs typeface="Calibri"/>
            </a:endParaRPr>
          </a:p>
          <a:p>
            <a:pPr marL="285750" indent="-285750">
              <a:buFont typeface="Arial,Sans-Serif" panose="020B0604020202020204" pitchFamily="34" charset="0"/>
              <a:buChar char="•"/>
            </a:pPr>
            <a:r>
              <a:rPr lang="en-US" sz="1600" err="1">
                <a:solidFill>
                  <a:srgbClr val="000000"/>
                </a:solidFill>
                <a:latin typeface="+mj-lt"/>
                <a:ea typeface="Calibri"/>
                <a:cs typeface="Calibri"/>
              </a:rPr>
              <a:t>Laatuseuranta</a:t>
            </a:r>
            <a:endParaRPr lang="en-US" sz="1600">
              <a:solidFill>
                <a:srgbClr val="808080"/>
              </a:solidFill>
              <a:latin typeface="+mj-lt"/>
              <a:ea typeface="Calibri"/>
              <a:cs typeface="Calibri"/>
            </a:endParaRPr>
          </a:p>
          <a:p>
            <a:pPr marL="285750" indent="-285750">
              <a:buFont typeface="Arial,Sans-Serif" panose="020B0604020202020204" pitchFamily="34" charset="0"/>
              <a:buChar char="•"/>
            </a:pPr>
            <a:r>
              <a:rPr lang="en-US" sz="1600" err="1">
                <a:solidFill>
                  <a:srgbClr val="000000"/>
                </a:solidFill>
                <a:latin typeface="+mj-lt"/>
                <a:ea typeface="Calibri"/>
                <a:cs typeface="Calibri"/>
              </a:rPr>
              <a:t>Rajapintojen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käyttö</a:t>
            </a:r>
            <a:r>
              <a:rPr lang="en-US" sz="1600">
                <a:solidFill>
                  <a:srgbClr val="000000"/>
                </a:solidFill>
                <a:latin typeface="+mj-lt"/>
                <a:ea typeface="Calibri"/>
                <a:cs typeface="Calibri"/>
              </a:rPr>
              <a:t>/</a:t>
            </a:r>
            <a:r>
              <a:rPr lang="en-US" sz="1600" err="1">
                <a:solidFill>
                  <a:srgbClr val="000000"/>
                </a:solidFill>
                <a:latin typeface="+mj-lt"/>
                <a:ea typeface="Calibri"/>
                <a:cs typeface="Calibri"/>
              </a:rPr>
              <a:t>hinnoittelu</a:t>
            </a:r>
            <a:endParaRPr lang="en-US" sz="1600">
              <a:solidFill>
                <a:srgbClr val="808080"/>
              </a:solidFill>
              <a:latin typeface="+mj-lt"/>
              <a:ea typeface="Calibri"/>
              <a:cs typeface="Calibri"/>
            </a:endParaRPr>
          </a:p>
          <a:p>
            <a:pPr marL="285750" indent="-285750">
              <a:buFont typeface="Arial,Sans-Serif" panose="020B0604020202020204" pitchFamily="34" charset="0"/>
              <a:buChar char="•"/>
            </a:pPr>
            <a:r>
              <a:rPr lang="en-US" sz="1600" err="1">
                <a:solidFill>
                  <a:srgbClr val="000000"/>
                </a:solidFill>
                <a:latin typeface="+mj-lt"/>
                <a:ea typeface="Calibri"/>
                <a:cs typeface="Calibri"/>
              </a:rPr>
              <a:t>Toimitusvarmuus</a:t>
            </a:r>
            <a:r>
              <a:rPr lang="en-US" sz="1600">
                <a:solidFill>
                  <a:srgbClr val="000000"/>
                </a:solidFill>
                <a:latin typeface="+mj-lt"/>
                <a:ea typeface="Calibri"/>
                <a:cs typeface="Calibri"/>
              </a:rPr>
              <a:t> </a:t>
            </a:r>
            <a:endParaRPr lang="en-US" sz="1600">
              <a:solidFill>
                <a:srgbClr val="808080"/>
              </a:solidFill>
              <a:latin typeface="+mj-lt"/>
              <a:ea typeface="Calibri"/>
              <a:cs typeface="Calibri"/>
            </a:endParaRPr>
          </a:p>
          <a:p>
            <a:pPr marL="285750" indent="-285750">
              <a:buFont typeface="Arial,Sans-Serif" panose="020B0604020202020204" pitchFamily="34" charset="0"/>
              <a:buChar char="•"/>
            </a:pPr>
            <a:r>
              <a:rPr lang="en-US" sz="1600" err="1">
                <a:solidFill>
                  <a:srgbClr val="000000"/>
                </a:solidFill>
                <a:latin typeface="+mj-lt"/>
                <a:ea typeface="Calibri"/>
                <a:cs typeface="Calibri"/>
              </a:rPr>
              <a:t>Palveluiden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vasteaika</a:t>
            </a:r>
            <a:r>
              <a:rPr lang="en-US" sz="1600">
                <a:solidFill>
                  <a:srgbClr val="000000"/>
                </a:solidFill>
                <a:latin typeface="+mj-lt"/>
                <a:ea typeface="Calibri"/>
                <a:cs typeface="Calibri"/>
              </a:rPr>
              <a:t> / </a:t>
            </a:r>
            <a:r>
              <a:rPr lang="en-US" sz="1600" err="1">
                <a:solidFill>
                  <a:srgbClr val="000000"/>
                </a:solidFill>
                <a:latin typeface="+mj-lt"/>
                <a:ea typeface="Calibri"/>
                <a:cs typeface="Calibri"/>
              </a:rPr>
              <a:t>palvelupyynnön</a:t>
            </a:r>
            <a:r>
              <a:rPr lang="en-US" sz="1600">
                <a:solidFill>
                  <a:srgbClr val="000000"/>
                </a:solidFill>
                <a:latin typeface="+mj-lt"/>
                <a:ea typeface="Calibri"/>
                <a:cs typeface="Calibri"/>
              </a:rPr>
              <a:t> </a:t>
            </a:r>
            <a:r>
              <a:rPr lang="en-US" sz="1600" err="1">
                <a:solidFill>
                  <a:srgbClr val="000000"/>
                </a:solidFill>
                <a:latin typeface="+mj-lt"/>
                <a:ea typeface="Calibri"/>
                <a:cs typeface="Calibri"/>
              </a:rPr>
              <a:t>hinnoittelu</a:t>
            </a:r>
            <a:endParaRPr lang="en-US" sz="1600">
              <a:ea typeface="Calibri"/>
              <a:cs typeface="Calibri"/>
            </a:endParaRPr>
          </a:p>
        </p:txBody>
      </p:sp>
      <p:pic>
        <p:nvPicPr>
          <p:cNvPr id="6" name="Kuva 5">
            <a:extLst>
              <a:ext uri="{FF2B5EF4-FFF2-40B4-BE49-F238E27FC236}">
                <a16:creationId xmlns:a16="http://schemas.microsoft.com/office/drawing/2014/main" id="{167F3EDA-30BA-D714-D9C7-8F044E2D9A8D}"/>
              </a:ext>
              <a:ext uri="{C183D7F6-B498-43B3-948B-1728B52AA6E4}">
                <adec:decorative xmlns:adec="http://schemas.microsoft.com/office/drawing/2017/decorative" val="1"/>
              </a:ext>
            </a:extLst>
          </p:cNvPr>
          <p:cNvPicPr>
            <a:picLocks noChangeAspect="1"/>
          </p:cNvPicPr>
          <p:nvPr/>
        </p:nvPicPr>
        <p:blipFill rotWithShape="1">
          <a:blip r:embed="rId4"/>
          <a:srcRect l="97" t="13260" b="-6649"/>
          <a:stretch/>
        </p:blipFill>
        <p:spPr>
          <a:xfrm>
            <a:off x="288753" y="1953665"/>
            <a:ext cx="17710494" cy="3340068"/>
          </a:xfrm>
          <a:prstGeom prst="rect">
            <a:avLst/>
          </a:prstGeom>
          <a:effectLst>
            <a:innerShdw blurRad="114300">
              <a:prstClr val="black"/>
            </a:innerShdw>
          </a:effectLst>
        </p:spPr>
      </p:pic>
      <p:graphicFrame>
        <p:nvGraphicFramePr>
          <p:cNvPr id="12" name="Taulukko 11">
            <a:extLst>
              <a:ext uri="{FF2B5EF4-FFF2-40B4-BE49-F238E27FC236}">
                <a16:creationId xmlns:a16="http://schemas.microsoft.com/office/drawing/2014/main" id="{158C627D-9BF2-524D-23E1-1E38075B84E2}"/>
              </a:ext>
            </a:extLst>
          </p:cNvPr>
          <p:cNvGraphicFramePr>
            <a:graphicFrameLocks noGrp="1"/>
          </p:cNvGraphicFramePr>
          <p:nvPr>
            <p:extLst>
              <p:ext uri="{D42A27DB-BD31-4B8C-83A1-F6EECF244321}">
                <p14:modId xmlns:p14="http://schemas.microsoft.com/office/powerpoint/2010/main" val="782743196"/>
              </p:ext>
            </p:extLst>
          </p:nvPr>
        </p:nvGraphicFramePr>
        <p:xfrm>
          <a:off x="7118980" y="5233459"/>
          <a:ext cx="5401497" cy="2296160"/>
        </p:xfrm>
        <a:graphic>
          <a:graphicData uri="http://schemas.openxmlformats.org/drawingml/2006/table">
            <a:tbl>
              <a:tblPr firstRow="1" bandRow="1">
                <a:tableStyleId>{5C22544A-7EE6-4342-B048-85BDC9FD1C3A}</a:tableStyleId>
              </a:tblPr>
              <a:tblGrid>
                <a:gridCol w="1781596">
                  <a:extLst>
                    <a:ext uri="{9D8B030D-6E8A-4147-A177-3AD203B41FA5}">
                      <a16:colId xmlns:a16="http://schemas.microsoft.com/office/drawing/2014/main" val="3070728972"/>
                    </a:ext>
                  </a:extLst>
                </a:gridCol>
                <a:gridCol w="3619901">
                  <a:extLst>
                    <a:ext uri="{9D8B030D-6E8A-4147-A177-3AD203B41FA5}">
                      <a16:colId xmlns:a16="http://schemas.microsoft.com/office/drawing/2014/main" val="882036348"/>
                    </a:ext>
                  </a:extLst>
                </a:gridCol>
              </a:tblGrid>
              <a:tr h="370840">
                <a:tc>
                  <a:txBody>
                    <a:bodyPr/>
                    <a:lstStyle/>
                    <a:p>
                      <a:r>
                        <a:rPr lang="fi-FI" sz="1200">
                          <a:solidFill>
                            <a:schemeClr val="tx1"/>
                          </a:solidFill>
                        </a:rPr>
                        <a:t>Perustiedot</a:t>
                      </a:r>
                    </a:p>
                  </a:txBody>
                  <a:tcPr/>
                </a:tc>
                <a:tc>
                  <a:txBody>
                    <a:bodyPr/>
                    <a:lstStyle/>
                    <a:p>
                      <a:r>
                        <a:rPr lang="fi-FI" sz="1200">
                          <a:solidFill>
                            <a:schemeClr val="tx1"/>
                          </a:solidFill>
                        </a:rPr>
                        <a:t>Vastaus</a:t>
                      </a:r>
                    </a:p>
                  </a:txBody>
                  <a:tcPr/>
                </a:tc>
                <a:extLst>
                  <a:ext uri="{0D108BD9-81ED-4DB2-BD59-A6C34878D82A}">
                    <a16:rowId xmlns:a16="http://schemas.microsoft.com/office/drawing/2014/main" val="4116960049"/>
                  </a:ext>
                </a:extLst>
              </a:tr>
              <a:tr h="370840">
                <a:tc>
                  <a:txBody>
                    <a:bodyPr/>
                    <a:lstStyle/>
                    <a:p>
                      <a:r>
                        <a:rPr lang="fi-FI" sz="1200">
                          <a:solidFill>
                            <a:schemeClr val="tx1"/>
                          </a:solidFill>
                        </a:rPr>
                        <a:t>Toimittajan nimi</a:t>
                      </a:r>
                    </a:p>
                  </a:txBody>
                  <a:tcPr/>
                </a:tc>
                <a:tc>
                  <a:txBody>
                    <a:bodyPr/>
                    <a:lstStyle/>
                    <a:p>
                      <a:r>
                        <a:rPr lang="fi-FI" sz="1200">
                          <a:solidFill>
                            <a:schemeClr val="tx1"/>
                          </a:solidFill>
                        </a:rPr>
                        <a:t>Kuntien Tiera</a:t>
                      </a:r>
                    </a:p>
                  </a:txBody>
                  <a:tcPr/>
                </a:tc>
                <a:extLst>
                  <a:ext uri="{0D108BD9-81ED-4DB2-BD59-A6C34878D82A}">
                    <a16:rowId xmlns:a16="http://schemas.microsoft.com/office/drawing/2014/main" val="2530222952"/>
                  </a:ext>
                </a:extLst>
              </a:tr>
              <a:tr h="370840">
                <a:tc>
                  <a:txBody>
                    <a:bodyPr/>
                    <a:lstStyle/>
                    <a:p>
                      <a:r>
                        <a:rPr lang="fi-FI" sz="1200">
                          <a:solidFill>
                            <a:schemeClr val="tx1"/>
                          </a:solidFill>
                        </a:rPr>
                        <a:t>Yhteyshenkilö</a:t>
                      </a:r>
                    </a:p>
                  </a:txBody>
                  <a:tcPr/>
                </a:tc>
                <a:tc>
                  <a:txBody>
                    <a:bodyPr/>
                    <a:lstStyle/>
                    <a:p>
                      <a:pPr lvl="0">
                        <a:buNone/>
                      </a:pPr>
                      <a:r>
                        <a:rPr lang="fi-FI" sz="1200">
                          <a:solidFill>
                            <a:schemeClr val="tx1"/>
                          </a:solidFill>
                        </a:rPr>
                        <a:t>Sakari Sankari, 044 9393 322</a:t>
                      </a:r>
                      <a:br>
                        <a:rPr lang="fi-FI" sz="1200">
                          <a:solidFill>
                            <a:schemeClr val="tx1"/>
                          </a:solidFill>
                        </a:rPr>
                      </a:br>
                      <a:r>
                        <a:rPr lang="fi-FI" sz="1200">
                          <a:solidFill>
                            <a:schemeClr val="tx1"/>
                          </a:solidFill>
                        </a:rPr>
                        <a:t>sakari.sankari@tiera.fi</a:t>
                      </a:r>
                    </a:p>
                  </a:txBody>
                  <a:tcPr/>
                </a:tc>
                <a:extLst>
                  <a:ext uri="{0D108BD9-81ED-4DB2-BD59-A6C34878D82A}">
                    <a16:rowId xmlns:a16="http://schemas.microsoft.com/office/drawing/2014/main" val="1744267226"/>
                  </a:ext>
                </a:extLst>
              </a:tr>
              <a:tr h="370840">
                <a:tc>
                  <a:txBody>
                    <a:bodyPr/>
                    <a:lstStyle/>
                    <a:p>
                      <a:r>
                        <a:rPr lang="fi-FI" sz="1200">
                          <a:solidFill>
                            <a:schemeClr val="tx1"/>
                          </a:solidFill>
                        </a:rPr>
                        <a:t>Tietosuojavastaava</a:t>
                      </a:r>
                    </a:p>
                  </a:txBody>
                  <a:tcPr/>
                </a:tc>
                <a:tc>
                  <a:txBody>
                    <a:bodyPr/>
                    <a:lstStyle/>
                    <a:p>
                      <a:r>
                        <a:rPr lang="fi-FI" sz="1200">
                          <a:solidFill>
                            <a:schemeClr val="tx1"/>
                          </a:solidFill>
                        </a:rPr>
                        <a:t>Annika Tarkka, </a:t>
                      </a:r>
                      <a:r>
                        <a:rPr lang="fi-FI" sz="1200" b="0" i="0" u="none" strike="noStrike" noProof="0">
                          <a:solidFill>
                            <a:schemeClr val="tx1"/>
                          </a:solidFill>
                          <a:latin typeface="Calibri"/>
                        </a:rPr>
                        <a:t>044 9393 325</a:t>
                      </a:r>
                      <a:br>
                        <a:rPr lang="fi-FI" sz="1200">
                          <a:solidFill>
                            <a:schemeClr val="tx1"/>
                          </a:solidFill>
                        </a:rPr>
                      </a:br>
                      <a:r>
                        <a:rPr lang="fi-FI" sz="1200">
                          <a:solidFill>
                            <a:schemeClr val="tx1"/>
                          </a:solidFill>
                        </a:rPr>
                        <a:t>Annika.tarkka@tiera.fi</a:t>
                      </a:r>
                    </a:p>
                  </a:txBody>
                  <a:tcPr/>
                </a:tc>
                <a:extLst>
                  <a:ext uri="{0D108BD9-81ED-4DB2-BD59-A6C34878D82A}">
                    <a16:rowId xmlns:a16="http://schemas.microsoft.com/office/drawing/2014/main" val="202490880"/>
                  </a:ext>
                </a:extLst>
              </a:tr>
              <a:tr h="370839">
                <a:tc>
                  <a:txBody>
                    <a:bodyPr/>
                    <a:lstStyle/>
                    <a:p>
                      <a:pPr lvl="0">
                        <a:buNone/>
                      </a:pPr>
                      <a:r>
                        <a:rPr lang="fi-FI" sz="1200">
                          <a:solidFill>
                            <a:schemeClr val="tx1"/>
                          </a:solidFill>
                        </a:rPr>
                        <a:t>Yrityksen kuvaus</a:t>
                      </a:r>
                    </a:p>
                  </a:txBody>
                  <a:tcPr/>
                </a:tc>
                <a:tc>
                  <a:txBody>
                    <a:bodyPr/>
                    <a:lstStyle/>
                    <a:p>
                      <a:pPr lvl="0">
                        <a:buNone/>
                      </a:pPr>
                      <a:r>
                        <a:rPr lang="fi-FI" sz="1200" b="0" i="0" u="none" strike="noStrike" noProof="0">
                          <a:solidFill>
                            <a:schemeClr val="tx1"/>
                          </a:solidFill>
                          <a:latin typeface="Calibri"/>
                        </a:rPr>
                        <a:t>Kuntien Tiera Oy on lähes 400 kuntaorganisaation ja hyvinvointialueiden omistama </a:t>
                      </a:r>
                      <a:r>
                        <a:rPr lang="fi-FI" sz="1200" b="0" i="0" u="none" strike="noStrike" noProof="0" err="1">
                          <a:solidFill>
                            <a:schemeClr val="tx1"/>
                          </a:solidFill>
                          <a:latin typeface="Calibri"/>
                        </a:rPr>
                        <a:t>inhouse</a:t>
                      </a:r>
                      <a:r>
                        <a:rPr lang="fi-FI" sz="1200" b="0" i="0" u="none" strike="noStrike" noProof="0">
                          <a:solidFill>
                            <a:schemeClr val="tx1"/>
                          </a:solidFill>
                          <a:latin typeface="Calibri"/>
                        </a:rPr>
                        <a:t>-yhtiö ja Yhteiskunnallinen yritys. ….</a:t>
                      </a:r>
                      <a:endParaRPr lang="fi-FI">
                        <a:solidFill>
                          <a:schemeClr val="tx1"/>
                        </a:solidFill>
                      </a:endParaRPr>
                    </a:p>
                  </a:txBody>
                  <a:tcPr/>
                </a:tc>
                <a:extLst>
                  <a:ext uri="{0D108BD9-81ED-4DB2-BD59-A6C34878D82A}">
                    <a16:rowId xmlns:a16="http://schemas.microsoft.com/office/drawing/2014/main" val="2697625553"/>
                  </a:ext>
                </a:extLst>
              </a:tr>
            </a:tbl>
          </a:graphicData>
        </a:graphic>
      </p:graphicFrame>
      <p:graphicFrame>
        <p:nvGraphicFramePr>
          <p:cNvPr id="15" name="Taulukko 14">
            <a:extLst>
              <a:ext uri="{FF2B5EF4-FFF2-40B4-BE49-F238E27FC236}">
                <a16:creationId xmlns:a16="http://schemas.microsoft.com/office/drawing/2014/main" id="{837BADE8-AB36-3AA1-B69A-B6ED9026ABF4}"/>
              </a:ext>
            </a:extLst>
          </p:cNvPr>
          <p:cNvGraphicFramePr>
            <a:graphicFrameLocks noGrp="1"/>
          </p:cNvGraphicFramePr>
          <p:nvPr>
            <p:extLst>
              <p:ext uri="{D42A27DB-BD31-4B8C-83A1-F6EECF244321}">
                <p14:modId xmlns:p14="http://schemas.microsoft.com/office/powerpoint/2010/main" val="2642925874"/>
              </p:ext>
            </p:extLst>
          </p:nvPr>
        </p:nvGraphicFramePr>
        <p:xfrm>
          <a:off x="12665342" y="5242080"/>
          <a:ext cx="5401497" cy="4140198"/>
        </p:xfrm>
        <a:graphic>
          <a:graphicData uri="http://schemas.openxmlformats.org/drawingml/2006/table">
            <a:tbl>
              <a:tblPr firstRow="1" bandRow="1">
                <a:tableStyleId>{5C22544A-7EE6-4342-B048-85BDC9FD1C3A}</a:tableStyleId>
              </a:tblPr>
              <a:tblGrid>
                <a:gridCol w="1736458">
                  <a:extLst>
                    <a:ext uri="{9D8B030D-6E8A-4147-A177-3AD203B41FA5}">
                      <a16:colId xmlns:a16="http://schemas.microsoft.com/office/drawing/2014/main" val="3070728972"/>
                    </a:ext>
                  </a:extLst>
                </a:gridCol>
                <a:gridCol w="3665039">
                  <a:extLst>
                    <a:ext uri="{9D8B030D-6E8A-4147-A177-3AD203B41FA5}">
                      <a16:colId xmlns:a16="http://schemas.microsoft.com/office/drawing/2014/main" val="882036348"/>
                    </a:ext>
                  </a:extLst>
                </a:gridCol>
              </a:tblGrid>
              <a:tr h="370840">
                <a:tc>
                  <a:txBody>
                    <a:bodyPr/>
                    <a:lstStyle/>
                    <a:p>
                      <a:r>
                        <a:rPr lang="fi-FI" sz="1200">
                          <a:solidFill>
                            <a:schemeClr val="tx1"/>
                          </a:solidFill>
                        </a:rPr>
                        <a:t>Kysymys</a:t>
                      </a:r>
                    </a:p>
                  </a:txBody>
                  <a:tcPr/>
                </a:tc>
                <a:tc>
                  <a:txBody>
                    <a:bodyPr/>
                    <a:lstStyle/>
                    <a:p>
                      <a:r>
                        <a:rPr lang="fi-FI" sz="1200">
                          <a:solidFill>
                            <a:schemeClr val="tx1"/>
                          </a:solidFill>
                        </a:rPr>
                        <a:t>Toimittajatietoa</a:t>
                      </a:r>
                    </a:p>
                  </a:txBody>
                  <a:tcPr/>
                </a:tc>
                <a:extLst>
                  <a:ext uri="{0D108BD9-81ED-4DB2-BD59-A6C34878D82A}">
                    <a16:rowId xmlns:a16="http://schemas.microsoft.com/office/drawing/2014/main" val="4116960049"/>
                  </a:ext>
                </a:extLst>
              </a:tr>
              <a:tr h="370840">
                <a:tc>
                  <a:txBody>
                    <a:bodyPr/>
                    <a:lstStyle/>
                    <a:p>
                      <a:r>
                        <a:rPr lang="fi-FI" sz="1200">
                          <a:solidFill>
                            <a:schemeClr val="tx1"/>
                          </a:solidFill>
                        </a:rPr>
                        <a:t>Etäyhteydet</a:t>
                      </a:r>
                    </a:p>
                  </a:txBody>
                  <a:tcPr/>
                </a:tc>
                <a:tc>
                  <a:txBody>
                    <a:bodyPr/>
                    <a:lstStyle/>
                    <a:p>
                      <a:endParaRPr lang="fi-FI" sz="1200">
                        <a:solidFill>
                          <a:schemeClr val="tx1"/>
                        </a:solidFill>
                      </a:endParaRPr>
                    </a:p>
                  </a:txBody>
                  <a:tcPr/>
                </a:tc>
                <a:extLst>
                  <a:ext uri="{0D108BD9-81ED-4DB2-BD59-A6C34878D82A}">
                    <a16:rowId xmlns:a16="http://schemas.microsoft.com/office/drawing/2014/main" val="2530222952"/>
                  </a:ext>
                </a:extLst>
              </a:tr>
              <a:tr h="370840">
                <a:tc>
                  <a:txBody>
                    <a:bodyPr/>
                    <a:lstStyle/>
                    <a:p>
                      <a:r>
                        <a:rPr lang="fi-FI" sz="1200">
                          <a:solidFill>
                            <a:schemeClr val="tx1"/>
                          </a:solidFill>
                        </a:rPr>
                        <a:t>Elinkaaren tila</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1744267226"/>
                  </a:ext>
                </a:extLst>
              </a:tr>
              <a:tr h="370840">
                <a:tc>
                  <a:txBody>
                    <a:bodyPr/>
                    <a:lstStyle/>
                    <a:p>
                      <a:r>
                        <a:rPr lang="fi-FI" sz="1200">
                          <a:solidFill>
                            <a:schemeClr val="tx1"/>
                          </a:solidFill>
                        </a:rPr>
                        <a:t>Prioriteetti</a:t>
                      </a:r>
                    </a:p>
                  </a:txBody>
                  <a:tcPr/>
                </a:tc>
                <a:tc>
                  <a:txBody>
                    <a:bodyPr/>
                    <a:lstStyle/>
                    <a:p>
                      <a:endParaRPr lang="fi-FI" sz="1200">
                        <a:solidFill>
                          <a:schemeClr val="tx1"/>
                        </a:solidFill>
                      </a:endParaRPr>
                    </a:p>
                  </a:txBody>
                  <a:tcPr/>
                </a:tc>
                <a:extLst>
                  <a:ext uri="{0D108BD9-81ED-4DB2-BD59-A6C34878D82A}">
                    <a16:rowId xmlns:a16="http://schemas.microsoft.com/office/drawing/2014/main" val="202490880"/>
                  </a:ext>
                </a:extLst>
              </a:tr>
              <a:tr h="370839">
                <a:tc>
                  <a:txBody>
                    <a:bodyPr/>
                    <a:lstStyle/>
                    <a:p>
                      <a:pPr lvl="0">
                        <a:buNone/>
                      </a:pPr>
                      <a:r>
                        <a:rPr lang="fi-FI" sz="1200">
                          <a:solidFill>
                            <a:schemeClr val="tx1"/>
                          </a:solidFill>
                        </a:rPr>
                        <a:t>Kumppanityyppi tai tuotantotapa</a:t>
                      </a:r>
                    </a:p>
                  </a:txBody>
                  <a:tcPr/>
                </a:tc>
                <a:tc>
                  <a:txBody>
                    <a:bodyPr/>
                    <a:lstStyle/>
                    <a:p>
                      <a:pPr lvl="0">
                        <a:buNone/>
                      </a:pPr>
                      <a:endParaRPr lang="fi-FI">
                        <a:solidFill>
                          <a:schemeClr val="tx1"/>
                        </a:solidFill>
                      </a:endParaRPr>
                    </a:p>
                  </a:txBody>
                  <a:tcPr/>
                </a:tc>
                <a:extLst>
                  <a:ext uri="{0D108BD9-81ED-4DB2-BD59-A6C34878D82A}">
                    <a16:rowId xmlns:a16="http://schemas.microsoft.com/office/drawing/2014/main" val="2697625553"/>
                  </a:ext>
                </a:extLst>
              </a:tr>
              <a:tr h="370838">
                <a:tc>
                  <a:txBody>
                    <a:bodyPr/>
                    <a:lstStyle/>
                    <a:p>
                      <a:pPr lvl="0">
                        <a:buNone/>
                      </a:pPr>
                      <a:r>
                        <a:rPr lang="fi-FI" sz="1200">
                          <a:solidFill>
                            <a:schemeClr val="tx1"/>
                          </a:solidFill>
                        </a:rPr>
                        <a:t>Kuinka tärkeää tietoa kumppani käsittelee</a:t>
                      </a:r>
                    </a:p>
                  </a:txBody>
                  <a:tcPr/>
                </a:tc>
                <a:tc>
                  <a:txBody>
                    <a:bodyPr/>
                    <a:lstStyle/>
                    <a:p>
                      <a:pPr lvl="0">
                        <a:buNone/>
                      </a:pPr>
                      <a:r>
                        <a:rPr lang="fi-FI" sz="1200" b="0" i="0" u="none" strike="noStrike" noProof="0">
                          <a:solidFill>
                            <a:schemeClr val="tx1"/>
                          </a:solidFill>
                          <a:latin typeface="Calibri"/>
                        </a:rPr>
                        <a:t>Normaali</a:t>
                      </a:r>
                    </a:p>
                  </a:txBody>
                  <a:tcPr/>
                </a:tc>
                <a:extLst>
                  <a:ext uri="{0D108BD9-81ED-4DB2-BD59-A6C34878D82A}">
                    <a16:rowId xmlns:a16="http://schemas.microsoft.com/office/drawing/2014/main" val="3803670371"/>
                  </a:ext>
                </a:extLst>
              </a:tr>
              <a:tr h="370838">
                <a:tc>
                  <a:txBody>
                    <a:bodyPr/>
                    <a:lstStyle/>
                    <a:p>
                      <a:pPr lvl="0">
                        <a:buNone/>
                      </a:pPr>
                      <a:r>
                        <a:rPr lang="fi-FI" sz="1200">
                          <a:solidFill>
                            <a:schemeClr val="tx1"/>
                          </a:solidFill>
                        </a:rPr>
                        <a:t>Kumppanin korvattavuus</a:t>
                      </a:r>
                      <a:endParaRPr lang="fi-FI">
                        <a:solidFill>
                          <a:schemeClr val="tx1"/>
                        </a:solidFill>
                      </a:endParaRPr>
                    </a:p>
                  </a:txBody>
                  <a:tcPr/>
                </a:tc>
                <a:tc>
                  <a:txBody>
                    <a:bodyPr/>
                    <a:lstStyle/>
                    <a:p>
                      <a:pPr lvl="0">
                        <a:buNone/>
                      </a:pPr>
                      <a:r>
                        <a:rPr lang="fi-FI" sz="1200" b="0" i="0" u="none" strike="noStrike" noProof="0">
                          <a:solidFill>
                            <a:schemeClr val="tx1"/>
                          </a:solidFill>
                          <a:latin typeface="Calibri"/>
                        </a:rPr>
                        <a:t>Heikko</a:t>
                      </a:r>
                    </a:p>
                  </a:txBody>
                  <a:tcPr/>
                </a:tc>
                <a:extLst>
                  <a:ext uri="{0D108BD9-81ED-4DB2-BD59-A6C34878D82A}">
                    <a16:rowId xmlns:a16="http://schemas.microsoft.com/office/drawing/2014/main" val="1676578371"/>
                  </a:ext>
                </a:extLst>
              </a:tr>
              <a:tr h="370838">
                <a:tc>
                  <a:txBody>
                    <a:bodyPr/>
                    <a:lstStyle/>
                    <a:p>
                      <a:pPr lvl="0">
                        <a:buNone/>
                      </a:pPr>
                      <a:r>
                        <a:rPr lang="fi-FI" sz="1200">
                          <a:solidFill>
                            <a:schemeClr val="tx1"/>
                          </a:solidFill>
                        </a:rPr>
                        <a:t>Kumppanin sijainti GDPR näkökulmasta</a:t>
                      </a:r>
                    </a:p>
                  </a:txBody>
                  <a:tcPr/>
                </a:tc>
                <a:tc>
                  <a:txBody>
                    <a:bodyPr/>
                    <a:lstStyle/>
                    <a:p>
                      <a:pPr lvl="0">
                        <a:buNone/>
                      </a:pPr>
                      <a:r>
                        <a:rPr lang="fi-FI" sz="1200" b="0" i="0" u="none" strike="noStrike" noProof="0">
                          <a:solidFill>
                            <a:schemeClr val="tx1"/>
                          </a:solidFill>
                          <a:latin typeface="Calibri"/>
                        </a:rPr>
                        <a:t>EU/ETA</a:t>
                      </a:r>
                    </a:p>
                  </a:txBody>
                  <a:tcPr/>
                </a:tc>
                <a:extLst>
                  <a:ext uri="{0D108BD9-81ED-4DB2-BD59-A6C34878D82A}">
                    <a16:rowId xmlns:a16="http://schemas.microsoft.com/office/drawing/2014/main" val="1240738851"/>
                  </a:ext>
                </a:extLst>
              </a:tr>
              <a:tr h="370838">
                <a:tc>
                  <a:txBody>
                    <a:bodyPr/>
                    <a:lstStyle/>
                    <a:p>
                      <a:pPr lvl="0">
                        <a:buNone/>
                      </a:pPr>
                      <a:r>
                        <a:rPr lang="fi-FI" sz="1200">
                          <a:solidFill>
                            <a:schemeClr val="tx1"/>
                          </a:solidFill>
                        </a:rPr>
                        <a:t>Rajapintojen käyttö / hinta</a:t>
                      </a:r>
                    </a:p>
                  </a:txBody>
                  <a:tcPr/>
                </a:tc>
                <a:tc>
                  <a:txBody>
                    <a:bodyPr/>
                    <a:lstStyle/>
                    <a:p>
                      <a:pPr lvl="0">
                        <a:buNone/>
                      </a:pPr>
                      <a:endParaRPr lang="fi-FI" sz="1200" b="0" i="0" u="none" strike="noStrike" noProof="0">
                        <a:solidFill>
                          <a:schemeClr val="tx1"/>
                        </a:solidFill>
                        <a:latin typeface="Calibri"/>
                      </a:endParaRPr>
                    </a:p>
                  </a:txBody>
                  <a:tcPr/>
                </a:tc>
                <a:extLst>
                  <a:ext uri="{0D108BD9-81ED-4DB2-BD59-A6C34878D82A}">
                    <a16:rowId xmlns:a16="http://schemas.microsoft.com/office/drawing/2014/main" val="1586474690"/>
                  </a:ext>
                </a:extLst>
              </a:tr>
              <a:tr h="370838">
                <a:tc>
                  <a:txBody>
                    <a:bodyPr/>
                    <a:lstStyle/>
                    <a:p>
                      <a:pPr lvl="0">
                        <a:buNone/>
                      </a:pPr>
                      <a:r>
                        <a:rPr lang="fi-FI" sz="1200">
                          <a:solidFill>
                            <a:schemeClr val="tx1"/>
                          </a:solidFill>
                        </a:rPr>
                        <a:t>Palvelupyyntöjen vasteaika / hinta</a:t>
                      </a:r>
                    </a:p>
                  </a:txBody>
                  <a:tcPr/>
                </a:tc>
                <a:tc>
                  <a:txBody>
                    <a:bodyPr/>
                    <a:lstStyle/>
                    <a:p>
                      <a:pPr lvl="0">
                        <a:buNone/>
                      </a:pPr>
                      <a:endParaRPr lang="fi-FI" sz="1200" b="0" i="0" u="none" strike="noStrike" noProof="0">
                        <a:solidFill>
                          <a:schemeClr val="tx1"/>
                        </a:solidFill>
                        <a:latin typeface="Calibri"/>
                      </a:endParaRPr>
                    </a:p>
                  </a:txBody>
                  <a:tcPr/>
                </a:tc>
                <a:extLst>
                  <a:ext uri="{0D108BD9-81ED-4DB2-BD59-A6C34878D82A}">
                    <a16:rowId xmlns:a16="http://schemas.microsoft.com/office/drawing/2014/main" val="872175982"/>
                  </a:ext>
                </a:extLst>
              </a:tr>
            </a:tbl>
          </a:graphicData>
        </a:graphic>
      </p:graphicFrame>
      <p:graphicFrame>
        <p:nvGraphicFramePr>
          <p:cNvPr id="10" name="Taulukko 9">
            <a:extLst>
              <a:ext uri="{FF2B5EF4-FFF2-40B4-BE49-F238E27FC236}">
                <a16:creationId xmlns:a16="http://schemas.microsoft.com/office/drawing/2014/main" id="{5FD80BF8-87D0-CB9A-5465-DEEEF76AA239}"/>
              </a:ext>
            </a:extLst>
          </p:cNvPr>
          <p:cNvGraphicFramePr>
            <a:graphicFrameLocks noGrp="1"/>
          </p:cNvGraphicFramePr>
          <p:nvPr>
            <p:extLst>
              <p:ext uri="{D42A27DB-BD31-4B8C-83A1-F6EECF244321}">
                <p14:modId xmlns:p14="http://schemas.microsoft.com/office/powerpoint/2010/main" val="1861304539"/>
              </p:ext>
            </p:extLst>
          </p:nvPr>
        </p:nvGraphicFramePr>
        <p:xfrm>
          <a:off x="7118981" y="7877284"/>
          <a:ext cx="5401497" cy="1940559"/>
        </p:xfrm>
        <a:graphic>
          <a:graphicData uri="http://schemas.openxmlformats.org/drawingml/2006/table">
            <a:tbl>
              <a:tblPr firstRow="1" bandRow="1">
                <a:tableStyleId>{5C22544A-7EE6-4342-B048-85BDC9FD1C3A}</a:tableStyleId>
              </a:tblPr>
              <a:tblGrid>
                <a:gridCol w="1781596">
                  <a:extLst>
                    <a:ext uri="{9D8B030D-6E8A-4147-A177-3AD203B41FA5}">
                      <a16:colId xmlns:a16="http://schemas.microsoft.com/office/drawing/2014/main" val="3070728972"/>
                    </a:ext>
                  </a:extLst>
                </a:gridCol>
                <a:gridCol w="3619901">
                  <a:extLst>
                    <a:ext uri="{9D8B030D-6E8A-4147-A177-3AD203B41FA5}">
                      <a16:colId xmlns:a16="http://schemas.microsoft.com/office/drawing/2014/main" val="882036348"/>
                    </a:ext>
                  </a:extLst>
                </a:gridCol>
              </a:tblGrid>
              <a:tr h="370840">
                <a:tc>
                  <a:txBody>
                    <a:bodyPr/>
                    <a:lstStyle/>
                    <a:p>
                      <a:r>
                        <a:rPr lang="fi-FI" sz="1200">
                          <a:solidFill>
                            <a:schemeClr val="tx1"/>
                          </a:solidFill>
                        </a:rPr>
                        <a:t>Toimittaja toimittaa</a:t>
                      </a:r>
                    </a:p>
                  </a:txBody>
                  <a:tcPr/>
                </a:tc>
                <a:tc>
                  <a:txBody>
                    <a:bodyPr/>
                    <a:lstStyle/>
                    <a:p>
                      <a:r>
                        <a:rPr lang="fi-FI" sz="1200">
                          <a:solidFill>
                            <a:schemeClr val="tx1"/>
                          </a:solidFill>
                        </a:rPr>
                        <a:t>Vastaus</a:t>
                      </a:r>
                    </a:p>
                  </a:txBody>
                  <a:tcPr/>
                </a:tc>
                <a:extLst>
                  <a:ext uri="{0D108BD9-81ED-4DB2-BD59-A6C34878D82A}">
                    <a16:rowId xmlns:a16="http://schemas.microsoft.com/office/drawing/2014/main" val="4116960049"/>
                  </a:ext>
                </a:extLst>
              </a:tr>
              <a:tr h="370840">
                <a:tc>
                  <a:txBody>
                    <a:bodyPr/>
                    <a:lstStyle/>
                    <a:p>
                      <a:pPr lvl="0">
                        <a:buNone/>
                      </a:pPr>
                      <a:r>
                        <a:rPr lang="fi-FI" sz="1200">
                          <a:solidFill>
                            <a:schemeClr val="tx1"/>
                          </a:solidFill>
                        </a:rPr>
                        <a:t>Sovellukset</a:t>
                      </a:r>
                    </a:p>
                  </a:txBody>
                  <a:tcPr/>
                </a:tc>
                <a:tc>
                  <a:txBody>
                    <a:bodyPr/>
                    <a:lstStyle/>
                    <a:p>
                      <a:endParaRPr lang="fi-FI" sz="1200">
                        <a:solidFill>
                          <a:schemeClr val="tx1"/>
                        </a:solidFill>
                      </a:endParaRPr>
                    </a:p>
                  </a:txBody>
                  <a:tcPr/>
                </a:tc>
                <a:extLst>
                  <a:ext uri="{0D108BD9-81ED-4DB2-BD59-A6C34878D82A}">
                    <a16:rowId xmlns:a16="http://schemas.microsoft.com/office/drawing/2014/main" val="2530222952"/>
                  </a:ext>
                </a:extLst>
              </a:tr>
              <a:tr h="370840">
                <a:tc>
                  <a:txBody>
                    <a:bodyPr/>
                    <a:lstStyle/>
                    <a:p>
                      <a:r>
                        <a:rPr lang="fi-FI" sz="1200">
                          <a:solidFill>
                            <a:schemeClr val="tx1"/>
                          </a:solidFill>
                        </a:rPr>
                        <a:t>Laitteet</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1744267226"/>
                  </a:ext>
                </a:extLst>
              </a:tr>
              <a:tr h="370839">
                <a:tc>
                  <a:txBody>
                    <a:bodyPr/>
                    <a:lstStyle/>
                    <a:p>
                      <a:pPr lvl="0">
                        <a:buNone/>
                      </a:pPr>
                      <a:r>
                        <a:rPr lang="fi-FI" sz="1200">
                          <a:solidFill>
                            <a:schemeClr val="tx1"/>
                          </a:solidFill>
                        </a:rPr>
                        <a:t>Auditoinnit</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13621098"/>
                  </a:ext>
                </a:extLst>
              </a:tr>
              <a:tr h="370838">
                <a:tc>
                  <a:txBody>
                    <a:bodyPr/>
                    <a:lstStyle/>
                    <a:p>
                      <a:pPr lvl="0">
                        <a:buNone/>
                      </a:pPr>
                      <a:r>
                        <a:rPr lang="fi-FI" sz="1200">
                          <a:solidFill>
                            <a:schemeClr val="tx1"/>
                          </a:solidFill>
                        </a:rPr>
                        <a:t>Tietoturva- ja suojaloukkaukset</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1737891605"/>
                  </a:ext>
                </a:extLst>
              </a:tr>
            </a:tbl>
          </a:graphicData>
        </a:graphic>
      </p:graphicFrame>
      <p:pic>
        <p:nvPicPr>
          <p:cNvPr id="14" name="Kuva 13">
            <a:extLst>
              <a:ext uri="{FF2B5EF4-FFF2-40B4-BE49-F238E27FC236}">
                <a16:creationId xmlns:a16="http://schemas.microsoft.com/office/drawing/2014/main" id="{276573CB-B240-ADBE-FAAE-8719B1B0126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69300" y="8253065"/>
            <a:ext cx="1160509" cy="356333"/>
          </a:xfrm>
          <a:prstGeom prst="rect">
            <a:avLst/>
          </a:prstGeom>
        </p:spPr>
      </p:pic>
      <p:sp>
        <p:nvSpPr>
          <p:cNvPr id="9" name="Tähti: 8-sakarainen 8">
            <a:extLst>
              <a:ext uri="{FF2B5EF4-FFF2-40B4-BE49-F238E27FC236}">
                <a16:creationId xmlns:a16="http://schemas.microsoft.com/office/drawing/2014/main" id="{A04884AE-58A6-026E-38DB-AB0050CC1BBC}"/>
              </a:ext>
            </a:extLst>
          </p:cNvPr>
          <p:cNvSpPr/>
          <p:nvPr/>
        </p:nvSpPr>
        <p:spPr>
          <a:xfrm>
            <a:off x="234102" y="23732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3200">
                <a:solidFill>
                  <a:schemeClr val="tx1"/>
                </a:solidFill>
              </a:rPr>
              <a:t>11</a:t>
            </a:r>
          </a:p>
        </p:txBody>
      </p:sp>
      <p:sp>
        <p:nvSpPr>
          <p:cNvPr id="13" name="Päivämäärän paikkamerkki 12">
            <a:extLst>
              <a:ext uri="{FF2B5EF4-FFF2-40B4-BE49-F238E27FC236}">
                <a16:creationId xmlns:a16="http://schemas.microsoft.com/office/drawing/2014/main" id="{78AFCB91-C0C9-4270-0262-8BB20746F526}"/>
              </a:ext>
            </a:extLst>
          </p:cNvPr>
          <p:cNvSpPr>
            <a:spLocks noGrp="1"/>
          </p:cNvSpPr>
          <p:nvPr>
            <p:ph type="dt" sz="half" idx="10"/>
          </p:nvPr>
        </p:nvSpPr>
        <p:spPr>
          <a:xfrm>
            <a:off x="88612" y="9921875"/>
            <a:ext cx="2133600" cy="365125"/>
          </a:xfrm>
        </p:spPr>
        <p:txBody>
          <a:bodyPr/>
          <a:lstStyle/>
          <a:p>
            <a:fld id="{3978FA84-1E40-4E38-B15D-AB8423D44909}" type="datetime1">
              <a:rPr lang="en-US" smtClean="0"/>
              <a:t>1/24/2025</a:t>
            </a:fld>
            <a:endParaRPr lang="en-US"/>
          </a:p>
        </p:txBody>
      </p:sp>
      <p:sp>
        <p:nvSpPr>
          <p:cNvPr id="16" name="Dian numeron paikkamerkki 15">
            <a:extLst>
              <a:ext uri="{FF2B5EF4-FFF2-40B4-BE49-F238E27FC236}">
                <a16:creationId xmlns:a16="http://schemas.microsoft.com/office/drawing/2014/main" id="{1879643A-2280-8A2A-1A20-16814CEDB7DF}"/>
              </a:ext>
            </a:extLst>
          </p:cNvPr>
          <p:cNvSpPr>
            <a:spLocks noGrp="1"/>
          </p:cNvSpPr>
          <p:nvPr>
            <p:ph type="sldNum" sz="quarter" idx="12"/>
          </p:nvPr>
        </p:nvSpPr>
        <p:spPr>
          <a:xfrm>
            <a:off x="16065788" y="9814842"/>
            <a:ext cx="2133600" cy="365125"/>
          </a:xfrm>
        </p:spPr>
        <p:txBody>
          <a:bodyPr/>
          <a:lstStyle/>
          <a:p>
            <a:fld id="{B6F15528-21DE-4FAA-801E-634DDDAF4B2B}" type="slidenum">
              <a:rPr lang="en-US" smtClean="0"/>
              <a:pPr/>
              <a:t>33</a:t>
            </a:fld>
            <a:endParaRPr lang="en-US"/>
          </a:p>
        </p:txBody>
      </p:sp>
      <p:sp>
        <p:nvSpPr>
          <p:cNvPr id="7" name="Tekstiruutu 6">
            <a:extLst>
              <a:ext uri="{FF2B5EF4-FFF2-40B4-BE49-F238E27FC236}">
                <a16:creationId xmlns:a16="http://schemas.microsoft.com/office/drawing/2014/main" id="{0BEDAB63-B366-190A-ED9C-88BD5DB2D94E}"/>
              </a:ext>
            </a:extLst>
          </p:cNvPr>
          <p:cNvSpPr txBox="1"/>
          <p:nvPr/>
        </p:nvSpPr>
        <p:spPr>
          <a:xfrm rot="20164007">
            <a:off x="3660439" y="7250193"/>
            <a:ext cx="2539740" cy="461665"/>
          </a:xfrm>
          <a:prstGeom prst="rect">
            <a:avLst/>
          </a:prstGeom>
          <a:noFill/>
        </p:spPr>
        <p:txBody>
          <a:bodyPr wrap="square" lIns="91440" tIns="45720" rIns="91440" bIns="45720" rtlCol="0" anchor="t">
            <a:spAutoFit/>
          </a:bodyPr>
          <a:lstStyle/>
          <a:p>
            <a:r>
              <a:rPr lang="fi-FI" sz="2400">
                <a:solidFill>
                  <a:srgbClr val="C00000"/>
                </a:solidFill>
                <a:ea typeface="Calibri"/>
                <a:cs typeface="Calibri"/>
              </a:rPr>
              <a:t>Asiakasrekisteri</a:t>
            </a:r>
          </a:p>
        </p:txBody>
      </p:sp>
    </p:spTree>
    <p:extLst>
      <p:ext uri="{BB962C8B-B14F-4D97-AF65-F5344CB8AC3E}">
        <p14:creationId xmlns:p14="http://schemas.microsoft.com/office/powerpoint/2010/main" val="2693147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10844" y="-222746"/>
            <a:ext cx="19298244" cy="208920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597603" y="107438"/>
            <a:ext cx="1395902" cy="154367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280313"/>
            <a:ext cx="16376633" cy="1670714"/>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HALLINTOSÄÄNNÖN PYKÄLÄT TIEDONHALLINTAMALLLIIN (</a:t>
            </a:r>
            <a:r>
              <a:rPr lang="en-US" sz="6350" err="1">
                <a:solidFill>
                  <a:srgbClr val="0165B0"/>
                </a:solidFill>
                <a:latin typeface="Montserrat Bold"/>
              </a:rPr>
              <a:t>visio</a:t>
            </a:r>
            <a:r>
              <a:rPr lang="en-US" sz="6350">
                <a:solidFill>
                  <a:srgbClr val="0165B0"/>
                </a:solidFill>
                <a:latin typeface="Montserrat Bold"/>
              </a:rPr>
              <a:t>)</a:t>
            </a:r>
            <a:endParaRPr lang="fi-FI"/>
          </a:p>
        </p:txBody>
      </p:sp>
      <p:sp>
        <p:nvSpPr>
          <p:cNvPr id="19" name="TextBox 18">
            <a:extLst>
              <a:ext uri="{FF2B5EF4-FFF2-40B4-BE49-F238E27FC236}">
                <a16:creationId xmlns:a16="http://schemas.microsoft.com/office/drawing/2014/main" id="{4B33280A-A3B9-472C-182E-3835882DE07F}"/>
              </a:ext>
            </a:extLst>
          </p:cNvPr>
          <p:cNvSpPr txBox="1"/>
          <p:nvPr/>
        </p:nvSpPr>
        <p:spPr>
          <a:xfrm>
            <a:off x="431628" y="2057225"/>
            <a:ext cx="8093188" cy="3293209"/>
          </a:xfrm>
          <a:prstGeom prst="rect">
            <a:avLst/>
          </a:prstGeom>
          <a:noFill/>
        </p:spPr>
        <p:txBody>
          <a:bodyPr wrap="square" lIns="91440" tIns="45720" rIns="91440" bIns="45720" anchor="t">
            <a:spAutoFit/>
          </a:bodyPr>
          <a:lstStyle/>
          <a:p>
            <a:pPr marL="285750" indent="-285750">
              <a:buFont typeface="Arial"/>
              <a:buChar char="•"/>
            </a:pPr>
            <a:r>
              <a:rPr lang="en-US" sz="1600" err="1">
                <a:ea typeface="Calibri"/>
                <a:cs typeface="Calibri"/>
              </a:rPr>
              <a:t>Hallintosääntö</a:t>
            </a:r>
            <a:r>
              <a:rPr lang="en-US" sz="1600">
                <a:ea typeface="Calibri"/>
                <a:cs typeface="Calibri"/>
              </a:rPr>
              <a:t> on </a:t>
            </a:r>
            <a:r>
              <a:rPr lang="en-US" sz="1600" err="1">
                <a:ea typeface="Calibri"/>
                <a:cs typeface="Calibri"/>
              </a:rPr>
              <a:t>pakollinen</a:t>
            </a:r>
            <a:r>
              <a:rPr lang="en-US" sz="1600">
                <a:ea typeface="Calibri"/>
                <a:cs typeface="Calibri"/>
              </a:rPr>
              <a:t> ja </a:t>
            </a:r>
            <a:r>
              <a:rPr lang="en-US" sz="1600" err="1">
                <a:ea typeface="Calibri"/>
                <a:cs typeface="Calibri"/>
              </a:rPr>
              <a:t>yleensä</a:t>
            </a:r>
            <a:r>
              <a:rPr lang="en-US" sz="1600">
                <a:ea typeface="Calibri"/>
                <a:cs typeface="Calibri"/>
              </a:rPr>
              <a:t> </a:t>
            </a:r>
            <a:r>
              <a:rPr lang="en-US" sz="1600" err="1">
                <a:ea typeface="Calibri"/>
                <a:cs typeface="Calibri"/>
              </a:rPr>
              <a:t>erillinen</a:t>
            </a:r>
            <a:r>
              <a:rPr lang="en-US" sz="1600">
                <a:ea typeface="Calibri"/>
                <a:cs typeface="Calibri"/>
              </a:rPr>
              <a:t> </a:t>
            </a:r>
            <a:r>
              <a:rPr lang="en-US" sz="1600" err="1">
                <a:ea typeface="Calibri"/>
                <a:cs typeface="Calibri"/>
              </a:rPr>
              <a:t>asiakirja</a:t>
            </a:r>
            <a:r>
              <a:rPr lang="en-US" sz="1600">
                <a:ea typeface="Calibri"/>
                <a:cs typeface="Calibri"/>
              </a:rPr>
              <a:t>, </a:t>
            </a:r>
            <a:r>
              <a:rPr lang="en-US" sz="1600" err="1">
                <a:ea typeface="Calibri"/>
                <a:cs typeface="Calibri"/>
              </a:rPr>
              <a:t>jonka</a:t>
            </a:r>
            <a:r>
              <a:rPr lang="en-US" sz="1600">
                <a:ea typeface="Calibri"/>
                <a:cs typeface="Calibri"/>
              </a:rPr>
              <a:t> </a:t>
            </a:r>
            <a:r>
              <a:rPr lang="en-US" sz="1600" err="1">
                <a:ea typeface="Calibri"/>
                <a:cs typeface="Calibri"/>
              </a:rPr>
              <a:t>valtuusto</a:t>
            </a:r>
            <a:r>
              <a:rPr lang="en-US" sz="1600">
                <a:ea typeface="Calibri"/>
                <a:cs typeface="Calibri"/>
              </a:rPr>
              <a:t> </a:t>
            </a:r>
            <a:r>
              <a:rPr lang="en-US" sz="1600" err="1">
                <a:ea typeface="Calibri"/>
                <a:cs typeface="Calibri"/>
              </a:rPr>
              <a:t>hyväksyy</a:t>
            </a:r>
            <a:endParaRPr lang="en-US" sz="1600">
              <a:ea typeface="Calibri"/>
              <a:cs typeface="Calibri"/>
            </a:endParaRPr>
          </a:p>
          <a:p>
            <a:pPr marL="285750" indent="-285750">
              <a:buFont typeface="Arial"/>
              <a:buChar char="•"/>
            </a:pPr>
            <a:r>
              <a:rPr lang="en-US" sz="1600" err="1">
                <a:ea typeface="Calibri"/>
                <a:cs typeface="Calibri"/>
              </a:rPr>
              <a:t>Hallintosäännön</a:t>
            </a:r>
            <a:r>
              <a:rPr lang="en-US" sz="1600">
                <a:ea typeface="Calibri"/>
                <a:cs typeface="Calibri"/>
              </a:rPr>
              <a:t> </a:t>
            </a:r>
            <a:r>
              <a:rPr lang="en-US" sz="1600" err="1">
                <a:ea typeface="Calibri"/>
                <a:cs typeface="Calibri"/>
              </a:rPr>
              <a:t>päivittäminen</a:t>
            </a:r>
            <a:r>
              <a:rPr lang="en-US" sz="1600">
                <a:ea typeface="Calibri"/>
                <a:cs typeface="Calibri"/>
              </a:rPr>
              <a:t> ja </a:t>
            </a:r>
            <a:r>
              <a:rPr lang="en-US" sz="1600" err="1">
                <a:ea typeface="Calibri"/>
                <a:cs typeface="Calibri"/>
              </a:rPr>
              <a:t>hyödyntäminen</a:t>
            </a:r>
            <a:r>
              <a:rPr lang="en-US" sz="1600">
                <a:ea typeface="Calibri"/>
                <a:cs typeface="Calibri"/>
              </a:rPr>
              <a:t> </a:t>
            </a:r>
            <a:r>
              <a:rPr lang="en-US" sz="1600" err="1">
                <a:ea typeface="Calibri"/>
                <a:cs typeface="Calibri"/>
              </a:rPr>
              <a:t>vaihtelee</a:t>
            </a:r>
            <a:r>
              <a:rPr lang="en-US" sz="1600">
                <a:ea typeface="Calibri"/>
                <a:cs typeface="Calibri"/>
              </a:rPr>
              <a:t> </a:t>
            </a:r>
            <a:r>
              <a:rPr lang="en-US" sz="1600" err="1">
                <a:ea typeface="Calibri"/>
                <a:cs typeface="Calibri"/>
              </a:rPr>
              <a:t>kuuleman</a:t>
            </a:r>
            <a:r>
              <a:rPr lang="en-US" sz="1600">
                <a:ea typeface="Calibri"/>
                <a:cs typeface="Calibri"/>
              </a:rPr>
              <a:t> </a:t>
            </a:r>
            <a:r>
              <a:rPr lang="en-US" sz="1600" err="1">
                <a:ea typeface="Calibri"/>
                <a:cs typeface="Calibri"/>
              </a:rPr>
              <a:t>mukaan</a:t>
            </a:r>
            <a:r>
              <a:rPr lang="en-US" sz="1600">
                <a:ea typeface="Calibri"/>
                <a:cs typeface="Calibri"/>
              </a:rPr>
              <a:t> </a:t>
            </a:r>
            <a:r>
              <a:rPr lang="en-US" sz="1600" err="1">
                <a:ea typeface="Calibri"/>
                <a:cs typeface="Calibri"/>
              </a:rPr>
              <a:t>organisaatiokohtaisesti</a:t>
            </a:r>
            <a:r>
              <a:rPr lang="en-US" sz="1600">
                <a:ea typeface="Calibri"/>
                <a:cs typeface="Calibri"/>
              </a:rPr>
              <a:t>.</a:t>
            </a:r>
          </a:p>
          <a:p>
            <a:pPr marL="285750" indent="-285750">
              <a:buFont typeface="Arial"/>
              <a:buChar char="•"/>
            </a:pPr>
            <a:r>
              <a:rPr lang="en-US" sz="1600" err="1">
                <a:ea typeface="Calibri"/>
                <a:cs typeface="Calibri"/>
              </a:rPr>
              <a:t>Pilotti</a:t>
            </a:r>
            <a:r>
              <a:rPr lang="en-US" sz="1600">
                <a:ea typeface="Calibri"/>
                <a:cs typeface="Calibri"/>
              </a:rPr>
              <a:t> 1:  Confluence-</a:t>
            </a:r>
            <a:r>
              <a:rPr lang="en-US" sz="1600" err="1">
                <a:ea typeface="Calibri"/>
                <a:cs typeface="Calibri"/>
              </a:rPr>
              <a:t>ympäristöön</a:t>
            </a:r>
            <a:r>
              <a:rPr lang="en-US" sz="1600">
                <a:ea typeface="Calibri"/>
                <a:cs typeface="Calibri"/>
              </a:rPr>
              <a:t> </a:t>
            </a:r>
            <a:r>
              <a:rPr lang="en-US" sz="1600" err="1">
                <a:ea typeface="Calibri"/>
                <a:cs typeface="Calibri"/>
              </a:rPr>
              <a:t>rakenteista</a:t>
            </a:r>
            <a:r>
              <a:rPr lang="en-US" sz="1600">
                <a:ea typeface="Calibri"/>
                <a:cs typeface="Calibri"/>
              </a:rPr>
              <a:t> </a:t>
            </a:r>
            <a:r>
              <a:rPr lang="en-US" sz="1600" err="1">
                <a:ea typeface="Calibri"/>
                <a:cs typeface="Calibri"/>
              </a:rPr>
              <a:t>hallintosääntöä</a:t>
            </a:r>
            <a:r>
              <a:rPr lang="en-US" sz="1600">
                <a:ea typeface="Calibri"/>
                <a:cs typeface="Calibri"/>
              </a:rPr>
              <a:t> </a:t>
            </a:r>
          </a:p>
          <a:p>
            <a:pPr marL="742950" lvl="1" indent="-285750">
              <a:buFont typeface="Courier New"/>
              <a:buChar char="o"/>
            </a:pPr>
            <a:r>
              <a:rPr lang="en-US" sz="1600" err="1">
                <a:ea typeface="Calibri"/>
                <a:cs typeface="Calibri"/>
              </a:rPr>
              <a:t>Jokaiselle</a:t>
            </a:r>
            <a:r>
              <a:rPr lang="en-US" sz="1600">
                <a:ea typeface="Calibri"/>
                <a:cs typeface="Calibri"/>
              </a:rPr>
              <a:t> </a:t>
            </a:r>
            <a:r>
              <a:rPr lang="en-US" sz="1600" err="1">
                <a:ea typeface="Calibri"/>
                <a:cs typeface="Calibri"/>
              </a:rPr>
              <a:t>pykälälle</a:t>
            </a:r>
            <a:r>
              <a:rPr lang="en-US" sz="1600">
                <a:ea typeface="Calibri"/>
                <a:cs typeface="Calibri"/>
              </a:rPr>
              <a:t> on </a:t>
            </a:r>
            <a:r>
              <a:rPr lang="en-US" sz="1600" err="1">
                <a:ea typeface="Calibri"/>
                <a:cs typeface="Calibri"/>
              </a:rPr>
              <a:t>luotu</a:t>
            </a:r>
            <a:r>
              <a:rPr lang="en-US" sz="1600">
                <a:ea typeface="Calibri"/>
                <a:cs typeface="Calibri"/>
              </a:rPr>
              <a:t> </a:t>
            </a:r>
            <a:r>
              <a:rPr lang="en-US" sz="1600" err="1">
                <a:ea typeface="Calibri"/>
                <a:cs typeface="Calibri"/>
              </a:rPr>
              <a:t>kuvaus</a:t>
            </a:r>
            <a:endParaRPr lang="en-US" sz="1600">
              <a:ea typeface="Calibri"/>
              <a:cs typeface="Calibri"/>
            </a:endParaRPr>
          </a:p>
          <a:p>
            <a:pPr marL="742950" lvl="1" indent="-285750">
              <a:buFont typeface="Courier New"/>
              <a:buChar char="o"/>
            </a:pPr>
            <a:r>
              <a:rPr lang="en-US" sz="1600" err="1">
                <a:ea typeface="Calibri"/>
                <a:cs typeface="Calibri"/>
              </a:rPr>
              <a:t>Kuvaukseen</a:t>
            </a:r>
            <a:r>
              <a:rPr lang="en-US" sz="1600">
                <a:ea typeface="Calibri"/>
                <a:cs typeface="Calibri"/>
              </a:rPr>
              <a:t> on </a:t>
            </a:r>
            <a:r>
              <a:rPr lang="en-US" sz="1600" err="1">
                <a:ea typeface="Calibri"/>
                <a:cs typeface="Calibri"/>
              </a:rPr>
              <a:t>linkitetty</a:t>
            </a:r>
            <a:r>
              <a:rPr lang="en-US" sz="1600">
                <a:ea typeface="Calibri"/>
                <a:cs typeface="Calibri"/>
              </a:rPr>
              <a:t> ne </a:t>
            </a:r>
            <a:r>
              <a:rPr lang="en-US" sz="1600" err="1">
                <a:ea typeface="Calibri"/>
                <a:cs typeface="Calibri"/>
              </a:rPr>
              <a:t>rooli</a:t>
            </a:r>
            <a:r>
              <a:rPr lang="en-US" sz="1600">
                <a:ea typeface="Calibri"/>
                <a:cs typeface="Calibri"/>
              </a:rPr>
              <a:t>- ja </a:t>
            </a:r>
            <a:r>
              <a:rPr lang="en-US" sz="1600" err="1">
                <a:ea typeface="Calibri"/>
                <a:cs typeface="Calibri"/>
              </a:rPr>
              <a:t>organisaatiokuvaukset</a:t>
            </a:r>
            <a:r>
              <a:rPr lang="en-US" sz="1600">
                <a:ea typeface="Calibri"/>
                <a:cs typeface="Calibri"/>
              </a:rPr>
              <a:t>, </a:t>
            </a:r>
            <a:r>
              <a:rPr lang="en-US" sz="1600" err="1">
                <a:ea typeface="Calibri"/>
                <a:cs typeface="Calibri"/>
              </a:rPr>
              <a:t>joita</a:t>
            </a:r>
            <a:r>
              <a:rPr lang="en-US" sz="1600">
                <a:ea typeface="Calibri"/>
                <a:cs typeface="Calibri"/>
              </a:rPr>
              <a:t> </a:t>
            </a:r>
            <a:r>
              <a:rPr lang="en-US" sz="1600" err="1">
                <a:ea typeface="Calibri"/>
                <a:cs typeface="Calibri"/>
              </a:rPr>
              <a:t>hallintosäännön</a:t>
            </a:r>
            <a:r>
              <a:rPr lang="en-US" sz="1600">
                <a:ea typeface="Calibri"/>
                <a:cs typeface="Calibri"/>
              </a:rPr>
              <a:t> </a:t>
            </a:r>
            <a:r>
              <a:rPr lang="en-US" sz="1600" err="1">
                <a:ea typeface="Calibri"/>
                <a:cs typeface="Calibri"/>
              </a:rPr>
              <a:t>pykälä</a:t>
            </a:r>
            <a:r>
              <a:rPr lang="en-US" sz="1600">
                <a:ea typeface="Calibri"/>
                <a:cs typeface="Calibri"/>
              </a:rPr>
              <a:t> </a:t>
            </a:r>
            <a:r>
              <a:rPr lang="en-US" sz="1600" err="1">
                <a:ea typeface="Calibri"/>
                <a:cs typeface="Calibri"/>
              </a:rPr>
              <a:t>koskee</a:t>
            </a:r>
            <a:endParaRPr lang="en-US" sz="1600">
              <a:ea typeface="Calibri"/>
              <a:cs typeface="Calibri"/>
            </a:endParaRPr>
          </a:p>
          <a:p>
            <a:pPr marL="742950" lvl="1" indent="-285750">
              <a:buFont typeface="Courier New"/>
              <a:buChar char="o"/>
            </a:pPr>
            <a:r>
              <a:rPr lang="en-US" sz="1600" err="1">
                <a:ea typeface="Calibri"/>
                <a:cs typeface="Calibri"/>
              </a:rPr>
              <a:t>Roolin</a:t>
            </a:r>
            <a:r>
              <a:rPr lang="en-US" sz="1600">
                <a:ea typeface="Calibri"/>
                <a:cs typeface="Calibri"/>
              </a:rPr>
              <a:t> tai </a:t>
            </a:r>
            <a:r>
              <a:rPr lang="en-US" sz="1600" err="1">
                <a:ea typeface="Calibri"/>
                <a:cs typeface="Calibri"/>
              </a:rPr>
              <a:t>organisaation</a:t>
            </a:r>
            <a:r>
              <a:rPr lang="en-US" sz="1600">
                <a:ea typeface="Calibri"/>
                <a:cs typeface="Calibri"/>
              </a:rPr>
              <a:t> </a:t>
            </a:r>
            <a:r>
              <a:rPr lang="en-US" sz="1600" err="1">
                <a:ea typeface="Calibri"/>
                <a:cs typeface="Calibri"/>
              </a:rPr>
              <a:t>toimintaa</a:t>
            </a:r>
            <a:r>
              <a:rPr lang="en-US" sz="1600">
                <a:ea typeface="Calibri"/>
                <a:cs typeface="Calibri"/>
              </a:rPr>
              <a:t> </a:t>
            </a:r>
            <a:r>
              <a:rPr lang="en-US" sz="1600" err="1">
                <a:ea typeface="Calibri"/>
                <a:cs typeface="Calibri"/>
              </a:rPr>
              <a:t>ohjaavat</a:t>
            </a:r>
            <a:r>
              <a:rPr lang="en-US" sz="1600">
                <a:ea typeface="Calibri"/>
                <a:cs typeface="Calibri"/>
              </a:rPr>
              <a:t> </a:t>
            </a:r>
            <a:r>
              <a:rPr lang="en-US" sz="1600" err="1">
                <a:ea typeface="Calibri"/>
                <a:cs typeface="Calibri"/>
              </a:rPr>
              <a:t>hallintosäännön</a:t>
            </a:r>
            <a:r>
              <a:rPr lang="en-US" sz="1600">
                <a:ea typeface="Calibri"/>
                <a:cs typeface="Calibri"/>
              </a:rPr>
              <a:t> </a:t>
            </a:r>
            <a:r>
              <a:rPr lang="en-US" sz="1600" err="1">
                <a:ea typeface="Calibri"/>
                <a:cs typeface="Calibri"/>
              </a:rPr>
              <a:t>pykälät</a:t>
            </a:r>
            <a:r>
              <a:rPr lang="en-US" sz="1600">
                <a:ea typeface="Calibri"/>
                <a:cs typeface="Calibri"/>
              </a:rPr>
              <a:t> </a:t>
            </a:r>
            <a:r>
              <a:rPr lang="en-US" sz="1600" err="1">
                <a:ea typeface="Calibri"/>
                <a:cs typeface="Calibri"/>
              </a:rPr>
              <a:t>näkyvät</a:t>
            </a:r>
            <a:r>
              <a:rPr lang="en-US" sz="1600">
                <a:ea typeface="Calibri"/>
                <a:cs typeface="Calibri"/>
              </a:rPr>
              <a:t> </a:t>
            </a:r>
            <a:r>
              <a:rPr lang="en-US" sz="1600" err="1">
                <a:ea typeface="Calibri"/>
                <a:cs typeface="Calibri"/>
              </a:rPr>
              <a:t>näissä</a:t>
            </a:r>
            <a:r>
              <a:rPr lang="en-US" sz="1600">
                <a:ea typeface="Calibri"/>
                <a:cs typeface="Calibri"/>
              </a:rPr>
              <a:t> </a:t>
            </a:r>
            <a:r>
              <a:rPr lang="en-US" sz="1600" err="1">
                <a:ea typeface="Calibri"/>
                <a:cs typeface="Calibri"/>
              </a:rPr>
              <a:t>kuvauksissa</a:t>
            </a:r>
            <a:endParaRPr lang="en-US" sz="1600">
              <a:ea typeface="Calibri"/>
              <a:cs typeface="Calibri"/>
            </a:endParaRPr>
          </a:p>
          <a:p>
            <a:pPr marL="285750" indent="-285750">
              <a:buFont typeface="Arial"/>
              <a:buChar char="•"/>
            </a:pPr>
            <a:r>
              <a:rPr lang="en-US" sz="1600" err="1">
                <a:ea typeface="Calibri"/>
                <a:cs typeface="Calibri"/>
              </a:rPr>
              <a:t>Ongelmaksi</a:t>
            </a:r>
            <a:r>
              <a:rPr lang="en-US" sz="1600">
                <a:ea typeface="Calibri"/>
                <a:cs typeface="Calibri"/>
              </a:rPr>
              <a:t> </a:t>
            </a:r>
            <a:r>
              <a:rPr lang="en-US" sz="1600" err="1">
                <a:ea typeface="Calibri"/>
                <a:cs typeface="Calibri"/>
              </a:rPr>
              <a:t>jäi</a:t>
            </a:r>
            <a:r>
              <a:rPr lang="en-US" sz="1600">
                <a:ea typeface="Calibri"/>
                <a:cs typeface="Calibri"/>
              </a:rPr>
              <a:t>: </a:t>
            </a:r>
            <a:r>
              <a:rPr lang="en-US" sz="1600" err="1">
                <a:ea typeface="Calibri"/>
                <a:cs typeface="Calibri"/>
              </a:rPr>
              <a:t>miten</a:t>
            </a:r>
            <a:r>
              <a:rPr lang="en-US" sz="1600">
                <a:ea typeface="Calibri"/>
                <a:cs typeface="Calibri"/>
              </a:rPr>
              <a:t> </a:t>
            </a:r>
            <a:r>
              <a:rPr lang="en-US" sz="1600" err="1">
                <a:ea typeface="Calibri"/>
                <a:cs typeface="Calibri"/>
              </a:rPr>
              <a:t>hallintosäännön</a:t>
            </a:r>
            <a:r>
              <a:rPr lang="en-US" sz="1600">
                <a:ea typeface="Calibri"/>
                <a:cs typeface="Calibri"/>
              </a:rPr>
              <a:t> </a:t>
            </a:r>
            <a:r>
              <a:rPr lang="en-US" sz="1600" err="1">
                <a:ea typeface="Calibri"/>
                <a:cs typeface="Calibri"/>
              </a:rPr>
              <a:t>pykälät</a:t>
            </a:r>
            <a:r>
              <a:rPr lang="en-US" sz="1600">
                <a:ea typeface="Calibri"/>
                <a:cs typeface="Calibri"/>
              </a:rPr>
              <a:t> </a:t>
            </a:r>
            <a:r>
              <a:rPr lang="en-US" sz="1600" err="1">
                <a:ea typeface="Calibri"/>
                <a:cs typeface="Calibri"/>
              </a:rPr>
              <a:t>lukitaan</a:t>
            </a:r>
            <a:r>
              <a:rPr lang="en-US" sz="1600">
                <a:ea typeface="Calibri"/>
                <a:cs typeface="Calibri"/>
              </a:rPr>
              <a:t> ja </a:t>
            </a:r>
            <a:r>
              <a:rPr lang="en-US" sz="1600" err="1">
                <a:ea typeface="Calibri"/>
                <a:cs typeface="Calibri"/>
              </a:rPr>
              <a:t>miten</a:t>
            </a:r>
            <a:r>
              <a:rPr lang="en-US" sz="1600">
                <a:ea typeface="Calibri"/>
                <a:cs typeface="Calibri"/>
              </a:rPr>
              <a:t> </a:t>
            </a:r>
            <a:r>
              <a:rPr lang="en-US" sz="1600" err="1">
                <a:ea typeface="Calibri"/>
                <a:cs typeface="Calibri"/>
              </a:rPr>
              <a:t>niistä</a:t>
            </a:r>
            <a:r>
              <a:rPr lang="en-US" sz="1600">
                <a:ea typeface="Calibri"/>
                <a:cs typeface="Calibri"/>
              </a:rPr>
              <a:t> </a:t>
            </a:r>
            <a:r>
              <a:rPr lang="en-US" sz="1600" err="1">
                <a:ea typeface="Calibri"/>
                <a:cs typeface="Calibri"/>
              </a:rPr>
              <a:t>saadaan</a:t>
            </a:r>
            <a:r>
              <a:rPr lang="en-US" sz="1600">
                <a:ea typeface="Calibri"/>
                <a:cs typeface="Calibri"/>
              </a:rPr>
              <a:t> </a:t>
            </a:r>
            <a:r>
              <a:rPr lang="en-US" sz="1600" err="1">
                <a:ea typeface="Calibri"/>
                <a:cs typeface="Calibri"/>
              </a:rPr>
              <a:t>luotua</a:t>
            </a:r>
            <a:r>
              <a:rPr lang="en-US" sz="1600">
                <a:ea typeface="Calibri"/>
                <a:cs typeface="Calibri"/>
              </a:rPr>
              <a:t> </a:t>
            </a:r>
            <a:r>
              <a:rPr lang="en-US" sz="1600" err="1">
                <a:ea typeface="Calibri"/>
                <a:cs typeface="Calibri"/>
              </a:rPr>
              <a:t>julkaisukelponen</a:t>
            </a:r>
            <a:r>
              <a:rPr lang="en-US" sz="1600">
                <a:ea typeface="Calibri"/>
                <a:cs typeface="Calibri"/>
              </a:rPr>
              <a:t> </a:t>
            </a:r>
            <a:r>
              <a:rPr lang="en-US" sz="1600" err="1">
                <a:ea typeface="Calibri"/>
                <a:cs typeface="Calibri"/>
              </a:rPr>
              <a:t>sääntö</a:t>
            </a:r>
            <a:r>
              <a:rPr lang="en-US" sz="1600">
                <a:ea typeface="Calibri"/>
                <a:cs typeface="Calibri"/>
              </a:rPr>
              <a:t>, </a:t>
            </a:r>
            <a:r>
              <a:rPr lang="en-US" sz="1600" err="1">
                <a:ea typeface="Calibri"/>
                <a:cs typeface="Calibri"/>
              </a:rPr>
              <a:t>jonka</a:t>
            </a:r>
            <a:r>
              <a:rPr lang="en-US" sz="1600">
                <a:ea typeface="Calibri"/>
                <a:cs typeface="Calibri"/>
              </a:rPr>
              <a:t> </a:t>
            </a:r>
            <a:r>
              <a:rPr lang="en-US" sz="1600" err="1">
                <a:ea typeface="Calibri"/>
                <a:cs typeface="Calibri"/>
              </a:rPr>
              <a:t>valtuusto</a:t>
            </a:r>
            <a:r>
              <a:rPr lang="en-US" sz="1600">
                <a:ea typeface="Calibri"/>
                <a:cs typeface="Calibri"/>
              </a:rPr>
              <a:t> </a:t>
            </a:r>
            <a:r>
              <a:rPr lang="en-US" sz="1600" err="1">
                <a:ea typeface="Calibri"/>
                <a:cs typeface="Calibri"/>
              </a:rPr>
              <a:t>hyväksyy</a:t>
            </a:r>
            <a:r>
              <a:rPr lang="en-US" sz="1600">
                <a:ea typeface="Calibri"/>
                <a:cs typeface="Calibri"/>
              </a:rPr>
              <a:t>. </a:t>
            </a:r>
          </a:p>
          <a:p>
            <a:pPr marL="285750" indent="-285750">
              <a:buFont typeface="Arial"/>
              <a:buChar char="•"/>
            </a:pPr>
            <a:r>
              <a:rPr lang="en-US" sz="1600" err="1">
                <a:ea typeface="Calibri"/>
                <a:cs typeface="Calibri"/>
              </a:rPr>
              <a:t>Pilotti</a:t>
            </a:r>
            <a:r>
              <a:rPr lang="en-US" sz="1600">
                <a:ea typeface="Calibri"/>
                <a:cs typeface="Calibri"/>
              </a:rPr>
              <a:t> 2, </a:t>
            </a:r>
            <a:r>
              <a:rPr lang="en-US" sz="1600" err="1">
                <a:ea typeface="Calibri"/>
                <a:cs typeface="Calibri"/>
              </a:rPr>
              <a:t>Kalajoen</a:t>
            </a:r>
            <a:r>
              <a:rPr lang="en-US" sz="1600">
                <a:ea typeface="Calibri"/>
                <a:cs typeface="Calibri"/>
              </a:rPr>
              <a:t> </a:t>
            </a:r>
            <a:r>
              <a:rPr lang="en-US" sz="1600" err="1">
                <a:ea typeface="Calibri"/>
                <a:cs typeface="Calibri"/>
              </a:rPr>
              <a:t>kunta</a:t>
            </a:r>
            <a:r>
              <a:rPr lang="en-US" sz="1600">
                <a:ea typeface="Calibri"/>
                <a:cs typeface="Calibri"/>
              </a:rPr>
              <a:t>: </a:t>
            </a:r>
            <a:r>
              <a:rPr lang="en-US" sz="1600" err="1">
                <a:ea typeface="Calibri"/>
                <a:cs typeface="Calibri"/>
              </a:rPr>
              <a:t>tiedonhallintamalli</a:t>
            </a:r>
            <a:r>
              <a:rPr lang="en-US" sz="1600">
                <a:ea typeface="Calibri"/>
                <a:cs typeface="Calibri"/>
              </a:rPr>
              <a:t> M-</a:t>
            </a:r>
            <a:r>
              <a:rPr lang="en-US" sz="1600" err="1">
                <a:ea typeface="Calibri"/>
                <a:cs typeface="Calibri"/>
              </a:rPr>
              <a:t>Filesissa</a:t>
            </a:r>
            <a:r>
              <a:rPr lang="en-US" sz="1600">
                <a:ea typeface="Calibri"/>
                <a:cs typeface="Calibri"/>
              </a:rPr>
              <a:t>, </a:t>
            </a:r>
            <a:r>
              <a:rPr lang="en-US" sz="1600" err="1">
                <a:ea typeface="Calibri"/>
                <a:cs typeface="Calibri"/>
              </a:rPr>
              <a:t>kaikilla</a:t>
            </a:r>
            <a:r>
              <a:rPr lang="en-US" sz="1600">
                <a:ea typeface="Calibri"/>
                <a:cs typeface="Calibri"/>
              </a:rPr>
              <a:t> </a:t>
            </a:r>
            <a:r>
              <a:rPr lang="en-US" sz="1600" err="1">
                <a:ea typeface="Calibri"/>
                <a:cs typeface="Calibri"/>
              </a:rPr>
              <a:t>pääsy</a:t>
            </a:r>
            <a:r>
              <a:rPr lang="en-US" sz="1600">
                <a:ea typeface="Calibri"/>
                <a:cs typeface="Calibri"/>
              </a:rPr>
              <a:t>, </a:t>
            </a:r>
            <a:r>
              <a:rPr lang="en-US" sz="1600" err="1">
                <a:ea typeface="Calibri"/>
                <a:cs typeface="Calibri"/>
              </a:rPr>
              <a:t>rakentavat</a:t>
            </a:r>
            <a:r>
              <a:rPr lang="en-US" sz="1600">
                <a:ea typeface="Calibri"/>
                <a:cs typeface="Calibri"/>
              </a:rPr>
              <a:t> </a:t>
            </a:r>
            <a:r>
              <a:rPr lang="en-US" sz="1600" err="1">
                <a:ea typeface="Calibri"/>
                <a:cs typeface="Calibri"/>
              </a:rPr>
              <a:t>rakenteisen</a:t>
            </a:r>
            <a:r>
              <a:rPr lang="en-US" sz="1600">
                <a:ea typeface="Calibri"/>
                <a:cs typeface="Calibri"/>
              </a:rPr>
              <a:t>  </a:t>
            </a:r>
            <a:r>
              <a:rPr lang="en-US" sz="1600" err="1">
                <a:ea typeface="Calibri"/>
                <a:cs typeface="Calibri"/>
              </a:rPr>
              <a:t>hallintosäännön</a:t>
            </a:r>
            <a:r>
              <a:rPr lang="en-US" sz="1600">
                <a:ea typeface="Calibri"/>
                <a:cs typeface="Calibri"/>
              </a:rPr>
              <a:t> M-</a:t>
            </a:r>
            <a:r>
              <a:rPr lang="en-US" sz="1600" err="1">
                <a:ea typeface="Calibri"/>
                <a:cs typeface="Calibri"/>
              </a:rPr>
              <a:t>Filesiin</a:t>
            </a:r>
            <a:r>
              <a:rPr lang="en-US" sz="1600">
                <a:ea typeface="Calibri"/>
                <a:cs typeface="Calibri"/>
              </a:rPr>
              <a:t> </a:t>
            </a:r>
          </a:p>
        </p:txBody>
      </p:sp>
      <p:sp>
        <p:nvSpPr>
          <p:cNvPr id="9" name="Tähti: 8-sakarainen 8">
            <a:extLst>
              <a:ext uri="{FF2B5EF4-FFF2-40B4-BE49-F238E27FC236}">
                <a16:creationId xmlns:a16="http://schemas.microsoft.com/office/drawing/2014/main" id="{A04884AE-58A6-026E-38DB-AB0050CC1BBC}"/>
              </a:ext>
            </a:extLst>
          </p:cNvPr>
          <p:cNvSpPr/>
          <p:nvPr/>
        </p:nvSpPr>
        <p:spPr>
          <a:xfrm>
            <a:off x="234102" y="23732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3200">
                <a:solidFill>
                  <a:schemeClr val="tx1"/>
                </a:solidFill>
              </a:rPr>
              <a:t>12</a:t>
            </a:r>
          </a:p>
        </p:txBody>
      </p:sp>
      <p:pic>
        <p:nvPicPr>
          <p:cNvPr id="17" name="Kuva 16">
            <a:extLst>
              <a:ext uri="{FF2B5EF4-FFF2-40B4-BE49-F238E27FC236}">
                <a16:creationId xmlns:a16="http://schemas.microsoft.com/office/drawing/2014/main" id="{EA545638-91FC-C8A8-8425-73368268BBC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63075" y="1885072"/>
            <a:ext cx="8924925" cy="7743825"/>
          </a:xfrm>
          <a:prstGeom prst="rect">
            <a:avLst/>
          </a:prstGeom>
          <a:effectLst>
            <a:innerShdw blurRad="114300">
              <a:prstClr val="black"/>
            </a:innerShdw>
          </a:effectLst>
        </p:spPr>
      </p:pic>
      <p:pic>
        <p:nvPicPr>
          <p:cNvPr id="18" name="Kuva 17">
            <a:extLst>
              <a:ext uri="{FF2B5EF4-FFF2-40B4-BE49-F238E27FC236}">
                <a16:creationId xmlns:a16="http://schemas.microsoft.com/office/drawing/2014/main" id="{1CE51231-BFE1-F832-E14B-0BCC96AC40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035" y="5350434"/>
            <a:ext cx="4324350" cy="3476625"/>
          </a:xfrm>
          <a:prstGeom prst="rect">
            <a:avLst/>
          </a:prstGeom>
          <a:effectLst>
            <a:innerShdw blurRad="114300">
              <a:prstClr val="black"/>
            </a:innerShdw>
          </a:effectLst>
        </p:spPr>
      </p:pic>
      <p:sp>
        <p:nvSpPr>
          <p:cNvPr id="7" name="Päivämäärän paikkamerkki 6">
            <a:extLst>
              <a:ext uri="{FF2B5EF4-FFF2-40B4-BE49-F238E27FC236}">
                <a16:creationId xmlns:a16="http://schemas.microsoft.com/office/drawing/2014/main" id="{6BE9060C-86C2-A450-C495-9D508B204739}"/>
              </a:ext>
            </a:extLst>
          </p:cNvPr>
          <p:cNvSpPr>
            <a:spLocks noGrp="1"/>
          </p:cNvSpPr>
          <p:nvPr>
            <p:ph type="dt" sz="half" idx="10"/>
          </p:nvPr>
        </p:nvSpPr>
        <p:spPr>
          <a:xfrm>
            <a:off x="104610" y="9824124"/>
            <a:ext cx="2133600" cy="365125"/>
          </a:xfrm>
        </p:spPr>
        <p:txBody>
          <a:bodyPr/>
          <a:lstStyle/>
          <a:p>
            <a:fld id="{85B3E280-3C81-48B1-AA5A-82A5F3F0CB16}" type="datetime1">
              <a:rPr lang="en-US" smtClean="0"/>
              <a:t>1/24/2025</a:t>
            </a:fld>
            <a:endParaRPr lang="en-US"/>
          </a:p>
        </p:txBody>
      </p:sp>
      <p:sp>
        <p:nvSpPr>
          <p:cNvPr id="10" name="Dian numeron paikkamerkki 9">
            <a:extLst>
              <a:ext uri="{FF2B5EF4-FFF2-40B4-BE49-F238E27FC236}">
                <a16:creationId xmlns:a16="http://schemas.microsoft.com/office/drawing/2014/main" id="{1AF1449A-1D3E-EF96-4853-CAD4000E34F0}"/>
              </a:ext>
            </a:extLst>
          </p:cNvPr>
          <p:cNvSpPr>
            <a:spLocks noGrp="1"/>
          </p:cNvSpPr>
          <p:nvPr>
            <p:ph type="sldNum" sz="quarter" idx="12"/>
          </p:nvPr>
        </p:nvSpPr>
        <p:spPr>
          <a:xfrm>
            <a:off x="16034904" y="9839999"/>
            <a:ext cx="2133600" cy="365125"/>
          </a:xfrm>
        </p:spPr>
        <p:txBody>
          <a:bodyPr/>
          <a:lstStyle/>
          <a:p>
            <a:fld id="{B6F15528-21DE-4FAA-801E-634DDDAF4B2B}" type="slidenum">
              <a:rPr lang="en-US" smtClean="0"/>
              <a:pPr/>
              <a:t>34</a:t>
            </a:fld>
            <a:endParaRPr lang="en-US"/>
          </a:p>
        </p:txBody>
      </p:sp>
      <p:pic>
        <p:nvPicPr>
          <p:cNvPr id="16" name="Kuva 15">
            <a:extLst>
              <a:ext uri="{FF2B5EF4-FFF2-40B4-BE49-F238E27FC236}">
                <a16:creationId xmlns:a16="http://schemas.microsoft.com/office/drawing/2014/main" id="{B2EBC3E2-088F-A39F-BEEB-18122AFE794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64054" y="5993580"/>
            <a:ext cx="9429750" cy="4133850"/>
          </a:xfrm>
          <a:prstGeom prst="rect">
            <a:avLst/>
          </a:prstGeom>
          <a:effectLst>
            <a:innerShdw blurRad="114300">
              <a:prstClr val="black"/>
            </a:innerShdw>
          </a:effectLst>
        </p:spPr>
      </p:pic>
      <p:cxnSp>
        <p:nvCxnSpPr>
          <p:cNvPr id="12" name="Suora nuoliyhdysviiva 11">
            <a:extLst>
              <a:ext uri="{FF2B5EF4-FFF2-40B4-BE49-F238E27FC236}">
                <a16:creationId xmlns:a16="http://schemas.microsoft.com/office/drawing/2014/main" id="{A9A2AEE8-21ED-9F6A-0ACA-A25AADB9D6A6}"/>
              </a:ext>
              <a:ext uri="{C183D7F6-B498-43B3-948B-1728B52AA6E4}">
                <adec:decorative xmlns:adec="http://schemas.microsoft.com/office/drawing/2017/decorative" val="1"/>
              </a:ext>
            </a:extLst>
          </p:cNvPr>
          <p:cNvCxnSpPr>
            <a:cxnSpLocks/>
          </p:cNvCxnSpPr>
          <p:nvPr/>
        </p:nvCxnSpPr>
        <p:spPr>
          <a:xfrm flipH="1" flipV="1">
            <a:off x="10865224" y="2138754"/>
            <a:ext cx="833717" cy="45982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uora nuoliyhdysviiva 13">
            <a:extLst>
              <a:ext uri="{FF2B5EF4-FFF2-40B4-BE49-F238E27FC236}">
                <a16:creationId xmlns:a16="http://schemas.microsoft.com/office/drawing/2014/main" id="{A092F55E-47DF-567F-6EDE-D32772237E53}"/>
              </a:ext>
              <a:ext uri="{C183D7F6-B498-43B3-948B-1728B52AA6E4}">
                <adec:decorative xmlns:adec="http://schemas.microsoft.com/office/drawing/2017/decorative" val="1"/>
              </a:ext>
            </a:extLst>
          </p:cNvPr>
          <p:cNvCxnSpPr>
            <a:cxnSpLocks/>
          </p:cNvCxnSpPr>
          <p:nvPr/>
        </p:nvCxnSpPr>
        <p:spPr>
          <a:xfrm>
            <a:off x="4400385" y="6360459"/>
            <a:ext cx="10973658" cy="27835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437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10844" y="-222746"/>
            <a:ext cx="19298244" cy="208920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597603" y="107438"/>
            <a:ext cx="1395902" cy="154367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280313"/>
            <a:ext cx="16376633" cy="1670714"/>
          </a:xfrm>
          <a:prstGeom prst="rect">
            <a:avLst/>
          </a:prstGeom>
        </p:spPr>
        <p:txBody>
          <a:bodyPr lIns="0" tIns="0" rIns="0" bIns="0" rtlCol="0" anchor="t">
            <a:spAutoFit/>
          </a:bodyPr>
          <a:lstStyle/>
          <a:p>
            <a:pPr algn="ctr">
              <a:lnSpc>
                <a:spcPts val="6527"/>
              </a:lnSpc>
              <a:spcBef>
                <a:spcPct val="0"/>
              </a:spcBef>
            </a:pPr>
            <a:r>
              <a:rPr lang="en-US" sz="6350">
                <a:solidFill>
                  <a:srgbClr val="0165B0"/>
                </a:solidFill>
                <a:latin typeface="Montserrat Bold"/>
              </a:rPr>
              <a:t>VUOSIKELLO </a:t>
            </a:r>
            <a:endParaRPr lang="fi-FI">
              <a:solidFill>
                <a:srgbClr val="000000"/>
              </a:solidFill>
              <a:latin typeface="Calibri"/>
              <a:cs typeface="Calibri"/>
            </a:endParaRPr>
          </a:p>
          <a:p>
            <a:pPr algn="ctr">
              <a:lnSpc>
                <a:spcPts val="6527"/>
              </a:lnSpc>
              <a:spcBef>
                <a:spcPct val="0"/>
              </a:spcBef>
            </a:pPr>
            <a:r>
              <a:rPr lang="en-US" sz="6350">
                <a:solidFill>
                  <a:srgbClr val="0165B0"/>
                </a:solidFill>
                <a:latin typeface="Montserrat Bold"/>
              </a:rPr>
              <a:t>PROSESSIKUVAUKSEEN (</a:t>
            </a:r>
            <a:r>
              <a:rPr lang="en-US" sz="6350" err="1">
                <a:solidFill>
                  <a:srgbClr val="0165B0"/>
                </a:solidFill>
                <a:latin typeface="Montserrat Bold"/>
              </a:rPr>
              <a:t>visio</a:t>
            </a:r>
            <a:r>
              <a:rPr lang="en-US" sz="6350">
                <a:solidFill>
                  <a:srgbClr val="0165B0"/>
                </a:solidFill>
                <a:latin typeface="Montserrat Bold"/>
              </a:rPr>
              <a:t>)</a:t>
            </a:r>
            <a:endParaRPr lang="fi-FI">
              <a:cs typeface="Calibri"/>
            </a:endParaRPr>
          </a:p>
        </p:txBody>
      </p:sp>
      <p:sp>
        <p:nvSpPr>
          <p:cNvPr id="19" name="TextBox 18">
            <a:extLst>
              <a:ext uri="{FF2B5EF4-FFF2-40B4-BE49-F238E27FC236}">
                <a16:creationId xmlns:a16="http://schemas.microsoft.com/office/drawing/2014/main" id="{4B33280A-A3B9-472C-182E-3835882DE07F}"/>
              </a:ext>
            </a:extLst>
          </p:cNvPr>
          <p:cNvSpPr txBox="1"/>
          <p:nvPr/>
        </p:nvSpPr>
        <p:spPr>
          <a:xfrm>
            <a:off x="234102" y="2254674"/>
            <a:ext cx="9269630" cy="4247317"/>
          </a:xfrm>
          <a:prstGeom prst="rect">
            <a:avLst/>
          </a:prstGeom>
          <a:noFill/>
        </p:spPr>
        <p:txBody>
          <a:bodyPr wrap="square" lIns="91440" tIns="45720" rIns="91440" bIns="45720" anchor="t">
            <a:spAutoFit/>
          </a:bodyPr>
          <a:lstStyle/>
          <a:p>
            <a:pPr marL="285750" indent="-285750">
              <a:buFont typeface="Arial"/>
              <a:buChar char="•"/>
            </a:pPr>
            <a:r>
              <a:rPr lang="en-US" err="1">
                <a:cs typeface="Calibri"/>
              </a:rPr>
              <a:t>JäPI:n</a:t>
            </a:r>
            <a:r>
              <a:rPr lang="en-US">
                <a:cs typeface="Calibri"/>
              </a:rPr>
              <a:t> </a:t>
            </a:r>
            <a:r>
              <a:rPr lang="en-US" err="1">
                <a:cs typeface="Calibri"/>
              </a:rPr>
              <a:t>tukitunnilla</a:t>
            </a:r>
            <a:r>
              <a:rPr lang="en-US">
                <a:cs typeface="Calibri"/>
              </a:rPr>
              <a:t> </a:t>
            </a:r>
            <a:r>
              <a:rPr lang="en-US" err="1">
                <a:cs typeface="Calibri"/>
              </a:rPr>
              <a:t>nousi</a:t>
            </a:r>
            <a:r>
              <a:rPr lang="en-US">
                <a:cs typeface="Calibri"/>
              </a:rPr>
              <a:t> </a:t>
            </a:r>
            <a:r>
              <a:rPr lang="en-US" err="1">
                <a:cs typeface="Calibri"/>
              </a:rPr>
              <a:t>esille</a:t>
            </a:r>
            <a:r>
              <a:rPr lang="en-US">
                <a:cs typeface="Calibri"/>
              </a:rPr>
              <a:t> </a:t>
            </a:r>
            <a:r>
              <a:rPr lang="en-US" err="1">
                <a:cs typeface="Calibri"/>
              </a:rPr>
              <a:t>tarve</a:t>
            </a:r>
            <a:r>
              <a:rPr lang="en-US">
                <a:cs typeface="Calibri"/>
              </a:rPr>
              <a:t> </a:t>
            </a:r>
            <a:r>
              <a:rPr lang="en-US" err="1">
                <a:cs typeface="Calibri"/>
              </a:rPr>
              <a:t>vuosikellosta</a:t>
            </a:r>
            <a:r>
              <a:rPr lang="en-US">
                <a:cs typeface="Calibri"/>
              </a:rPr>
              <a:t>, </a:t>
            </a:r>
            <a:r>
              <a:rPr lang="en-US" err="1">
                <a:cs typeface="Calibri"/>
              </a:rPr>
              <a:t>voisiko</a:t>
            </a:r>
            <a:r>
              <a:rPr lang="en-US">
                <a:cs typeface="Calibri"/>
              </a:rPr>
              <a:t> </a:t>
            </a:r>
            <a:r>
              <a:rPr lang="en-US" err="1">
                <a:cs typeface="Calibri"/>
              </a:rPr>
              <a:t>sen</a:t>
            </a:r>
            <a:r>
              <a:rPr lang="en-US">
                <a:cs typeface="Calibri"/>
              </a:rPr>
              <a:t> </a:t>
            </a:r>
            <a:r>
              <a:rPr lang="en-US" err="1">
                <a:cs typeface="Calibri"/>
              </a:rPr>
              <a:t>saada</a:t>
            </a:r>
            <a:r>
              <a:rPr lang="en-US">
                <a:cs typeface="Calibri"/>
              </a:rPr>
              <a:t> </a:t>
            </a:r>
            <a:r>
              <a:rPr lang="en-US" err="1">
                <a:cs typeface="Calibri"/>
              </a:rPr>
              <a:t>tiedonhallintamallin</a:t>
            </a:r>
            <a:r>
              <a:rPr lang="en-US">
                <a:cs typeface="Calibri"/>
              </a:rPr>
              <a:t> </a:t>
            </a:r>
            <a:r>
              <a:rPr lang="en-US" err="1">
                <a:cs typeface="Calibri"/>
              </a:rPr>
              <a:t>prosessikuvauksiin</a:t>
            </a:r>
            <a:r>
              <a:rPr lang="en-US">
                <a:cs typeface="Calibri"/>
              </a:rPr>
              <a:t>?</a:t>
            </a:r>
          </a:p>
          <a:p>
            <a:pPr marL="285750" indent="-285750">
              <a:buFont typeface="Arial"/>
              <a:buChar char="•"/>
            </a:pPr>
            <a:r>
              <a:rPr lang="en-US" err="1">
                <a:ea typeface="Calibri"/>
                <a:cs typeface="Calibri"/>
              </a:rPr>
              <a:t>Perustelu</a:t>
            </a:r>
            <a:r>
              <a:rPr lang="en-US">
                <a:ea typeface="Calibri"/>
                <a:cs typeface="Calibri"/>
              </a:rPr>
              <a:t> </a:t>
            </a:r>
            <a:r>
              <a:rPr lang="en-US" err="1">
                <a:ea typeface="Calibri"/>
                <a:cs typeface="Calibri"/>
              </a:rPr>
              <a:t>pyynnölle</a:t>
            </a:r>
            <a:r>
              <a:rPr lang="en-US">
                <a:ea typeface="Calibri"/>
                <a:cs typeface="Calibri"/>
              </a:rPr>
              <a:t> </a:t>
            </a:r>
            <a:r>
              <a:rPr lang="en-US" err="1">
                <a:ea typeface="Calibri"/>
                <a:cs typeface="Calibri"/>
              </a:rPr>
              <a:t>oli</a:t>
            </a:r>
            <a:r>
              <a:rPr lang="en-US">
                <a:ea typeface="Calibri"/>
                <a:cs typeface="Calibri"/>
              </a:rPr>
              <a:t>, </a:t>
            </a:r>
            <a:r>
              <a:rPr lang="en-US" err="1">
                <a:ea typeface="Calibri"/>
                <a:cs typeface="Calibri"/>
              </a:rPr>
              <a:t>että</a:t>
            </a:r>
            <a:r>
              <a:rPr lang="en-US">
                <a:ea typeface="Calibri"/>
                <a:cs typeface="Calibri"/>
              </a:rPr>
              <a:t> </a:t>
            </a:r>
            <a:r>
              <a:rPr lang="en-US" err="1">
                <a:ea typeface="Calibri"/>
                <a:cs typeface="Calibri"/>
              </a:rPr>
              <a:t>varsinkin</a:t>
            </a:r>
            <a:r>
              <a:rPr lang="en-US">
                <a:ea typeface="Calibri"/>
                <a:cs typeface="Calibri"/>
              </a:rPr>
              <a:t> </a:t>
            </a:r>
            <a:r>
              <a:rPr lang="en-US" err="1">
                <a:ea typeface="Calibri"/>
                <a:cs typeface="Calibri"/>
              </a:rPr>
              <a:t>uusilla</a:t>
            </a:r>
            <a:r>
              <a:rPr lang="en-US">
                <a:ea typeface="Calibri"/>
                <a:cs typeface="Calibri"/>
              </a:rPr>
              <a:t> </a:t>
            </a:r>
            <a:r>
              <a:rPr lang="en-US" err="1">
                <a:ea typeface="Calibri"/>
                <a:cs typeface="Calibri"/>
              </a:rPr>
              <a:t>esihenkilöillä</a:t>
            </a:r>
            <a:r>
              <a:rPr lang="en-US">
                <a:ea typeface="Calibri"/>
                <a:cs typeface="Calibri"/>
              </a:rPr>
              <a:t> </a:t>
            </a:r>
            <a:r>
              <a:rPr lang="en-US" err="1">
                <a:ea typeface="Calibri"/>
                <a:cs typeface="Calibri"/>
              </a:rPr>
              <a:t>menee</a:t>
            </a:r>
            <a:r>
              <a:rPr lang="en-US">
                <a:ea typeface="Calibri"/>
                <a:cs typeface="Calibri"/>
              </a:rPr>
              <a:t> </a:t>
            </a:r>
            <a:r>
              <a:rPr lang="en-US" err="1">
                <a:ea typeface="Calibri"/>
                <a:cs typeface="Calibri"/>
              </a:rPr>
              <a:t>vuodesta</a:t>
            </a:r>
            <a:r>
              <a:rPr lang="en-US">
                <a:ea typeface="Calibri"/>
                <a:cs typeface="Calibri"/>
              </a:rPr>
              <a:t> </a:t>
            </a:r>
            <a:r>
              <a:rPr lang="en-US" err="1">
                <a:ea typeface="Calibri"/>
                <a:cs typeface="Calibri"/>
              </a:rPr>
              <a:t>kahteen</a:t>
            </a:r>
            <a:r>
              <a:rPr lang="en-US">
                <a:ea typeface="Calibri"/>
                <a:cs typeface="Calibri"/>
              </a:rPr>
              <a:t> </a:t>
            </a:r>
            <a:r>
              <a:rPr lang="en-US" err="1">
                <a:ea typeface="Calibri"/>
                <a:cs typeface="Calibri"/>
              </a:rPr>
              <a:t>ottaa</a:t>
            </a:r>
            <a:r>
              <a:rPr lang="en-US">
                <a:ea typeface="Calibri"/>
                <a:cs typeface="Calibri"/>
              </a:rPr>
              <a:t> </a:t>
            </a:r>
            <a:r>
              <a:rPr lang="en-US" err="1">
                <a:ea typeface="Calibri"/>
                <a:cs typeface="Calibri"/>
              </a:rPr>
              <a:t>haltuun</a:t>
            </a:r>
            <a:r>
              <a:rPr lang="en-US">
                <a:ea typeface="Calibri"/>
                <a:cs typeface="Calibri"/>
              </a:rPr>
              <a:t> </a:t>
            </a:r>
            <a:r>
              <a:rPr lang="en-US" err="1">
                <a:ea typeface="Calibri"/>
                <a:cs typeface="Calibri"/>
              </a:rPr>
              <a:t>rutiinityön</a:t>
            </a:r>
            <a:r>
              <a:rPr lang="en-US">
                <a:ea typeface="Calibri"/>
                <a:cs typeface="Calibri"/>
              </a:rPr>
              <a:t> </a:t>
            </a:r>
            <a:r>
              <a:rPr lang="en-US" err="1">
                <a:ea typeface="Calibri"/>
                <a:cs typeface="Calibri"/>
              </a:rPr>
              <a:t>lisäksi</a:t>
            </a:r>
            <a:r>
              <a:rPr lang="en-US">
                <a:ea typeface="Calibri"/>
                <a:cs typeface="Calibri"/>
              </a:rPr>
              <a:t> </a:t>
            </a:r>
            <a:r>
              <a:rPr lang="en-US" err="1">
                <a:ea typeface="Calibri"/>
                <a:cs typeface="Calibri"/>
              </a:rPr>
              <a:t>vuosittain</a:t>
            </a:r>
            <a:r>
              <a:rPr lang="en-US">
                <a:ea typeface="Calibri"/>
                <a:cs typeface="Calibri"/>
              </a:rPr>
              <a:t> </a:t>
            </a:r>
            <a:r>
              <a:rPr lang="en-US" err="1">
                <a:ea typeface="Calibri"/>
                <a:cs typeface="Calibri"/>
              </a:rPr>
              <a:t>toistuvat</a:t>
            </a:r>
            <a:r>
              <a:rPr lang="en-US">
                <a:ea typeface="Calibri"/>
                <a:cs typeface="Calibri"/>
              </a:rPr>
              <a:t> </a:t>
            </a:r>
            <a:r>
              <a:rPr lang="en-US" err="1">
                <a:ea typeface="Calibri"/>
                <a:cs typeface="Calibri"/>
              </a:rPr>
              <a:t>tehtävät</a:t>
            </a:r>
            <a:r>
              <a:rPr lang="en-US">
                <a:ea typeface="Calibri"/>
                <a:cs typeface="Calibri"/>
              </a:rPr>
              <a:t>, </a:t>
            </a:r>
            <a:r>
              <a:rPr lang="en-US" err="1">
                <a:ea typeface="Calibri"/>
                <a:cs typeface="Calibri"/>
              </a:rPr>
              <a:t>vuosikello</a:t>
            </a:r>
            <a:r>
              <a:rPr lang="en-US">
                <a:ea typeface="Calibri"/>
                <a:cs typeface="Calibri"/>
              </a:rPr>
              <a:t> </a:t>
            </a:r>
            <a:r>
              <a:rPr lang="en-US" err="1">
                <a:ea typeface="Calibri"/>
                <a:cs typeface="Calibri"/>
              </a:rPr>
              <a:t>olisi</a:t>
            </a:r>
            <a:r>
              <a:rPr lang="en-US">
                <a:ea typeface="Calibri"/>
                <a:cs typeface="Calibri"/>
              </a:rPr>
              <a:t> </a:t>
            </a:r>
            <a:r>
              <a:rPr lang="en-US" err="1">
                <a:ea typeface="Calibri"/>
                <a:cs typeface="Calibri"/>
              </a:rPr>
              <a:t>hyvä</a:t>
            </a:r>
            <a:r>
              <a:rPr lang="en-US">
                <a:ea typeface="Calibri"/>
                <a:cs typeface="Calibri"/>
              </a:rPr>
              <a:t> </a:t>
            </a:r>
            <a:r>
              <a:rPr lang="en-US" err="1">
                <a:ea typeface="Calibri"/>
                <a:cs typeface="Calibri"/>
              </a:rPr>
              <a:t>apu</a:t>
            </a:r>
            <a:r>
              <a:rPr lang="en-US">
                <a:ea typeface="Calibri"/>
                <a:cs typeface="Calibri"/>
              </a:rPr>
              <a:t> </a:t>
            </a:r>
            <a:r>
              <a:rPr lang="en-US" err="1">
                <a:ea typeface="Calibri"/>
                <a:cs typeface="Calibri"/>
              </a:rPr>
              <a:t>tässä</a:t>
            </a:r>
            <a:endParaRPr lang="en-US">
              <a:ea typeface="Calibri"/>
              <a:cs typeface="Calibri"/>
            </a:endParaRPr>
          </a:p>
          <a:p>
            <a:endParaRPr lang="en-US">
              <a:ea typeface="Calibri"/>
              <a:cs typeface="Calibri"/>
            </a:endParaRPr>
          </a:p>
          <a:p>
            <a:pPr marL="285750" indent="-285750">
              <a:buFont typeface="Arial"/>
              <a:buChar char="•"/>
            </a:pPr>
            <a:r>
              <a:rPr lang="en-US" err="1">
                <a:cs typeface="Calibri"/>
              </a:rPr>
              <a:t>Asiaa</a:t>
            </a:r>
            <a:r>
              <a:rPr lang="en-US">
                <a:cs typeface="Calibri"/>
              </a:rPr>
              <a:t> </a:t>
            </a:r>
            <a:r>
              <a:rPr lang="en-US" err="1">
                <a:cs typeface="Calibri"/>
              </a:rPr>
              <a:t>tutkittiin</a:t>
            </a:r>
            <a:r>
              <a:rPr lang="en-US">
                <a:cs typeface="Calibri"/>
              </a:rPr>
              <a:t> ja se </a:t>
            </a:r>
            <a:r>
              <a:rPr lang="en-US" err="1">
                <a:cs typeface="Calibri"/>
              </a:rPr>
              <a:t>oli</a:t>
            </a:r>
            <a:r>
              <a:rPr lang="en-US">
                <a:cs typeface="Calibri"/>
              </a:rPr>
              <a:t> </a:t>
            </a:r>
            <a:r>
              <a:rPr lang="en-US" err="1">
                <a:cs typeface="Calibri"/>
              </a:rPr>
              <a:t>helppo</a:t>
            </a:r>
            <a:r>
              <a:rPr lang="en-US">
                <a:cs typeface="Calibri"/>
              </a:rPr>
              <a:t> </a:t>
            </a:r>
            <a:r>
              <a:rPr lang="en-US" err="1">
                <a:cs typeface="Calibri"/>
              </a:rPr>
              <a:t>toteuttaa</a:t>
            </a:r>
            <a:endParaRPr lang="en-US">
              <a:ea typeface="Calibri"/>
              <a:cs typeface="Calibri"/>
            </a:endParaRPr>
          </a:p>
          <a:p>
            <a:pPr marL="285750" indent="-285750">
              <a:buFont typeface="Arial"/>
              <a:buChar char="•"/>
            </a:pPr>
            <a:r>
              <a:rPr lang="en-US" err="1">
                <a:cs typeface="Calibri"/>
              </a:rPr>
              <a:t>Lisäsimme</a:t>
            </a:r>
            <a:r>
              <a:rPr lang="en-US">
                <a:cs typeface="Calibri"/>
              </a:rPr>
              <a:t> </a:t>
            </a:r>
            <a:r>
              <a:rPr lang="en-US" err="1">
                <a:cs typeface="Calibri"/>
              </a:rPr>
              <a:t>prosessikuvauksen</a:t>
            </a:r>
            <a:r>
              <a:rPr lang="en-US">
                <a:cs typeface="Calibri"/>
              </a:rPr>
              <a:t> </a:t>
            </a:r>
            <a:r>
              <a:rPr lang="en-US" err="1">
                <a:cs typeface="Calibri"/>
              </a:rPr>
              <a:t>taulukkoon</a:t>
            </a:r>
            <a:r>
              <a:rPr lang="en-US">
                <a:cs typeface="Calibri"/>
              </a:rPr>
              <a:t> </a:t>
            </a:r>
            <a:r>
              <a:rPr lang="en-US" err="1">
                <a:cs typeface="Calibri"/>
              </a:rPr>
              <a:t>vuosikello-metatiedon</a:t>
            </a:r>
            <a:r>
              <a:rPr lang="en-US">
                <a:cs typeface="Calibri"/>
              </a:rPr>
              <a:t> ja </a:t>
            </a:r>
            <a:r>
              <a:rPr lang="en-US" err="1">
                <a:cs typeface="Calibri"/>
              </a:rPr>
              <a:t>luotiin</a:t>
            </a:r>
            <a:r>
              <a:rPr lang="en-US">
                <a:cs typeface="Calibri"/>
              </a:rPr>
              <a:t> </a:t>
            </a:r>
            <a:r>
              <a:rPr lang="en-US" err="1">
                <a:cs typeface="Calibri"/>
              </a:rPr>
              <a:t>siihen</a:t>
            </a:r>
            <a:r>
              <a:rPr lang="en-US">
                <a:cs typeface="Calibri"/>
              </a:rPr>
              <a:t> </a:t>
            </a:r>
            <a:r>
              <a:rPr lang="en-US" err="1">
                <a:cs typeface="Calibri"/>
              </a:rPr>
              <a:t>valintalista</a:t>
            </a:r>
            <a:r>
              <a:rPr lang="en-US">
                <a:cs typeface="Calibri"/>
              </a:rPr>
              <a:t> </a:t>
            </a:r>
            <a:r>
              <a:rPr lang="en-US" err="1">
                <a:cs typeface="Calibri"/>
              </a:rPr>
              <a:t>kuukausista</a:t>
            </a:r>
            <a:r>
              <a:rPr lang="en-US">
                <a:cs typeface="Calibri"/>
              </a:rPr>
              <a:t> </a:t>
            </a:r>
            <a:r>
              <a:rPr lang="en-US" err="1">
                <a:cs typeface="Calibri"/>
              </a:rPr>
              <a:t>sekä</a:t>
            </a:r>
            <a:r>
              <a:rPr lang="en-US">
                <a:cs typeface="Calibri"/>
              </a:rPr>
              <a:t> </a:t>
            </a:r>
            <a:r>
              <a:rPr lang="en-US" err="1">
                <a:cs typeface="Calibri"/>
              </a:rPr>
              <a:t>oletusarvoksi</a:t>
            </a:r>
            <a:r>
              <a:rPr lang="en-US">
                <a:cs typeface="Calibri"/>
              </a:rPr>
              <a:t> Ei </a:t>
            </a:r>
            <a:r>
              <a:rPr lang="en-US" err="1">
                <a:cs typeface="Calibri"/>
              </a:rPr>
              <a:t>tarvetta</a:t>
            </a:r>
            <a:endParaRPr lang="en-US">
              <a:ea typeface="Calibri"/>
              <a:cs typeface="Calibri"/>
            </a:endParaRPr>
          </a:p>
          <a:p>
            <a:pPr marL="285750" indent="-285750">
              <a:buFont typeface="Arial"/>
              <a:buChar char="•"/>
            </a:pPr>
            <a:r>
              <a:rPr lang="en-US" err="1">
                <a:cs typeface="Calibri"/>
              </a:rPr>
              <a:t>Palvelun</a:t>
            </a:r>
            <a:r>
              <a:rPr lang="en-US">
                <a:cs typeface="Calibri"/>
              </a:rPr>
              <a:t> </a:t>
            </a:r>
            <a:r>
              <a:rPr lang="en-US" err="1">
                <a:cs typeface="Calibri"/>
              </a:rPr>
              <a:t>kuvaaja</a:t>
            </a:r>
            <a:r>
              <a:rPr lang="en-US">
                <a:cs typeface="Calibri"/>
              </a:rPr>
              <a:t> </a:t>
            </a:r>
            <a:r>
              <a:rPr lang="en-US" err="1">
                <a:cs typeface="Calibri"/>
              </a:rPr>
              <a:t>määrittää</a:t>
            </a:r>
            <a:r>
              <a:rPr lang="en-US">
                <a:cs typeface="Calibri"/>
              </a:rPr>
              <a:t> </a:t>
            </a:r>
            <a:r>
              <a:rPr lang="en-US" err="1">
                <a:cs typeface="Calibri"/>
              </a:rPr>
              <a:t>vuosikelloon</a:t>
            </a:r>
            <a:r>
              <a:rPr lang="en-US">
                <a:cs typeface="Calibri"/>
              </a:rPr>
              <a:t> </a:t>
            </a:r>
            <a:r>
              <a:rPr lang="en-US" err="1">
                <a:cs typeface="Calibri"/>
              </a:rPr>
              <a:t>kuukauden</a:t>
            </a:r>
            <a:r>
              <a:rPr lang="en-US">
                <a:cs typeface="Calibri"/>
              </a:rPr>
              <a:t>, VAIN </a:t>
            </a:r>
            <a:r>
              <a:rPr lang="en-US" err="1">
                <a:cs typeface="Calibri"/>
              </a:rPr>
              <a:t>jos</a:t>
            </a:r>
            <a:r>
              <a:rPr lang="en-US">
                <a:cs typeface="Calibri"/>
              </a:rPr>
              <a:t> </a:t>
            </a:r>
            <a:r>
              <a:rPr lang="en-US" err="1">
                <a:cs typeface="Calibri"/>
              </a:rPr>
              <a:t>prosessin</a:t>
            </a:r>
            <a:r>
              <a:rPr lang="en-US">
                <a:cs typeface="Calibri"/>
              </a:rPr>
              <a:t> </a:t>
            </a:r>
            <a:r>
              <a:rPr lang="en-US" err="1">
                <a:cs typeface="Calibri"/>
              </a:rPr>
              <a:t>toistuvuus</a:t>
            </a:r>
            <a:r>
              <a:rPr lang="en-US">
                <a:cs typeface="Calibri"/>
              </a:rPr>
              <a:t> on </a:t>
            </a:r>
            <a:r>
              <a:rPr lang="en-US" err="1">
                <a:cs typeface="Calibri"/>
              </a:rPr>
              <a:t>vuosikellomainen</a:t>
            </a:r>
            <a:r>
              <a:rPr lang="en-US">
                <a:cs typeface="Calibri"/>
              </a:rPr>
              <a:t>, </a:t>
            </a:r>
            <a:r>
              <a:rPr lang="en-US" err="1">
                <a:cs typeface="Calibri"/>
              </a:rPr>
              <a:t>kerran</a:t>
            </a:r>
            <a:r>
              <a:rPr lang="en-US">
                <a:cs typeface="Calibri"/>
              </a:rPr>
              <a:t> </a:t>
            </a:r>
            <a:r>
              <a:rPr lang="en-US" err="1">
                <a:cs typeface="Calibri"/>
              </a:rPr>
              <a:t>pari</a:t>
            </a:r>
            <a:r>
              <a:rPr lang="en-US">
                <a:cs typeface="Calibri"/>
              </a:rPr>
              <a:t> </a:t>
            </a:r>
            <a:r>
              <a:rPr lang="en-US" err="1">
                <a:cs typeface="Calibri"/>
              </a:rPr>
              <a:t>vuodessa</a:t>
            </a:r>
            <a:endParaRPr lang="en-US">
              <a:ea typeface="Calibri"/>
              <a:cs typeface="Calibri"/>
            </a:endParaRPr>
          </a:p>
          <a:p>
            <a:pPr marL="285750" indent="-285750">
              <a:buFont typeface="Arial"/>
              <a:buChar char="•"/>
            </a:pPr>
            <a:endParaRPr lang="en-US">
              <a:ea typeface="Calibri"/>
              <a:cs typeface="Calibri"/>
            </a:endParaRPr>
          </a:p>
          <a:p>
            <a:pPr marL="285750" indent="-285750">
              <a:buFont typeface="Arial"/>
              <a:buChar char="•"/>
            </a:pPr>
            <a:r>
              <a:rPr lang="en-US" err="1">
                <a:ea typeface="Calibri"/>
                <a:cs typeface="Calibri"/>
              </a:rPr>
              <a:t>Luotiin</a:t>
            </a:r>
            <a:r>
              <a:rPr lang="en-US">
                <a:ea typeface="Calibri"/>
                <a:cs typeface="Calibri"/>
              </a:rPr>
              <a:t> </a:t>
            </a:r>
            <a:r>
              <a:rPr lang="en-US" err="1">
                <a:ea typeface="Calibri"/>
                <a:cs typeface="Calibri"/>
              </a:rPr>
              <a:t>näkymä</a:t>
            </a:r>
            <a:r>
              <a:rPr lang="en-US">
                <a:ea typeface="Calibri"/>
                <a:cs typeface="Calibri"/>
              </a:rPr>
              <a:t> </a:t>
            </a:r>
            <a:r>
              <a:rPr lang="en-US" err="1">
                <a:ea typeface="Calibri"/>
                <a:cs typeface="Calibri"/>
              </a:rPr>
              <a:t>jossa</a:t>
            </a:r>
            <a:r>
              <a:rPr lang="en-US">
                <a:ea typeface="Calibri"/>
                <a:cs typeface="Calibri"/>
              </a:rPr>
              <a:t> </a:t>
            </a:r>
            <a:r>
              <a:rPr lang="en-US" err="1">
                <a:ea typeface="Calibri"/>
                <a:cs typeface="Calibri"/>
              </a:rPr>
              <a:t>näkyy</a:t>
            </a:r>
            <a:r>
              <a:rPr lang="en-US">
                <a:ea typeface="Calibri"/>
                <a:cs typeface="Calibri"/>
              </a:rPr>
              <a:t> </a:t>
            </a:r>
            <a:r>
              <a:rPr lang="en-US" err="1">
                <a:ea typeface="Calibri"/>
                <a:cs typeface="Calibri"/>
              </a:rPr>
              <a:t>kaikki</a:t>
            </a:r>
            <a:r>
              <a:rPr lang="en-US">
                <a:ea typeface="Calibri"/>
                <a:cs typeface="Calibri"/>
              </a:rPr>
              <a:t> </a:t>
            </a:r>
            <a:r>
              <a:rPr lang="en-US" err="1">
                <a:ea typeface="Calibri"/>
                <a:cs typeface="Calibri"/>
              </a:rPr>
              <a:t>vuosikellon</a:t>
            </a:r>
            <a:r>
              <a:rPr lang="en-US">
                <a:ea typeface="Calibri"/>
                <a:cs typeface="Calibri"/>
              </a:rPr>
              <a:t> </a:t>
            </a:r>
            <a:r>
              <a:rPr lang="en-US" err="1">
                <a:ea typeface="Calibri"/>
                <a:cs typeface="Calibri"/>
              </a:rPr>
              <a:t>mukaiset</a:t>
            </a:r>
            <a:r>
              <a:rPr lang="en-US">
                <a:ea typeface="Calibri"/>
                <a:cs typeface="Calibri"/>
              </a:rPr>
              <a:t> </a:t>
            </a:r>
            <a:r>
              <a:rPr lang="en-US" err="1">
                <a:ea typeface="Calibri"/>
                <a:cs typeface="Calibri"/>
              </a:rPr>
              <a:t>tehtävät</a:t>
            </a:r>
            <a:endParaRPr lang="en-US">
              <a:ea typeface="Calibri"/>
              <a:cs typeface="Calibri"/>
            </a:endParaRPr>
          </a:p>
          <a:p>
            <a:pPr marL="285750" indent="-285750">
              <a:buFont typeface="Arial"/>
              <a:buChar char="•"/>
            </a:pPr>
            <a:r>
              <a:rPr lang="en-US" err="1">
                <a:ea typeface="Calibri"/>
                <a:cs typeface="Calibri"/>
              </a:rPr>
              <a:t>Lisättiin</a:t>
            </a:r>
            <a:r>
              <a:rPr lang="en-US">
                <a:ea typeface="Calibri"/>
                <a:cs typeface="Calibri"/>
              </a:rPr>
              <a:t> </a:t>
            </a:r>
            <a:r>
              <a:rPr lang="en-US" err="1">
                <a:ea typeface="Calibri"/>
                <a:cs typeface="Calibri"/>
              </a:rPr>
              <a:t>rooli</a:t>
            </a:r>
            <a:r>
              <a:rPr lang="en-US">
                <a:ea typeface="Calibri"/>
                <a:cs typeface="Calibri"/>
              </a:rPr>
              <a:t> ja </a:t>
            </a:r>
            <a:r>
              <a:rPr lang="en-US" err="1">
                <a:ea typeface="Calibri"/>
                <a:cs typeface="Calibri"/>
              </a:rPr>
              <a:t>organisaatiokuvauksiin</a:t>
            </a:r>
            <a:r>
              <a:rPr lang="en-US">
                <a:ea typeface="Calibri"/>
                <a:cs typeface="Calibri"/>
              </a:rPr>
              <a:t> </a:t>
            </a:r>
            <a:r>
              <a:rPr lang="en-US" err="1">
                <a:ea typeface="Calibri"/>
                <a:cs typeface="Calibri"/>
              </a:rPr>
              <a:t>vuosikello-näkymä</a:t>
            </a:r>
            <a:r>
              <a:rPr lang="en-US">
                <a:ea typeface="Calibri"/>
                <a:cs typeface="Calibri"/>
              </a:rPr>
              <a:t>, </a:t>
            </a:r>
            <a:r>
              <a:rPr lang="en-US" err="1">
                <a:ea typeface="Calibri"/>
                <a:cs typeface="Calibri"/>
              </a:rPr>
              <a:t>jossa</a:t>
            </a:r>
            <a:r>
              <a:rPr lang="en-US">
                <a:ea typeface="Calibri"/>
                <a:cs typeface="Calibri"/>
              </a:rPr>
              <a:t> </a:t>
            </a:r>
            <a:r>
              <a:rPr lang="en-US" err="1">
                <a:ea typeface="Calibri"/>
                <a:cs typeface="Calibri"/>
              </a:rPr>
              <a:t>näkyy</a:t>
            </a:r>
            <a:r>
              <a:rPr lang="en-US">
                <a:ea typeface="Calibri"/>
                <a:cs typeface="Calibri"/>
              </a:rPr>
              <a:t> </a:t>
            </a:r>
            <a:r>
              <a:rPr lang="en-US" err="1">
                <a:ea typeface="Calibri"/>
                <a:cs typeface="Calibri"/>
              </a:rPr>
              <a:t>kuukausittain</a:t>
            </a:r>
            <a:r>
              <a:rPr lang="en-US">
                <a:ea typeface="Calibri"/>
                <a:cs typeface="Calibri"/>
              </a:rPr>
              <a:t> </a:t>
            </a:r>
            <a:r>
              <a:rPr lang="en-US" err="1">
                <a:ea typeface="Calibri"/>
                <a:cs typeface="Calibri"/>
              </a:rPr>
              <a:t>harvoin</a:t>
            </a:r>
            <a:r>
              <a:rPr lang="en-US">
                <a:ea typeface="Calibri"/>
                <a:cs typeface="Calibri"/>
              </a:rPr>
              <a:t> </a:t>
            </a:r>
            <a:r>
              <a:rPr lang="en-US" err="1">
                <a:ea typeface="Calibri"/>
                <a:cs typeface="Calibri"/>
              </a:rPr>
              <a:t>toistuvat</a:t>
            </a:r>
            <a:r>
              <a:rPr lang="en-US">
                <a:ea typeface="Calibri"/>
                <a:cs typeface="Calibri"/>
              </a:rPr>
              <a:t> </a:t>
            </a:r>
            <a:r>
              <a:rPr lang="en-US" err="1">
                <a:ea typeface="Calibri"/>
                <a:cs typeface="Calibri"/>
              </a:rPr>
              <a:t>tehtävät</a:t>
            </a:r>
            <a:r>
              <a:rPr lang="en-US">
                <a:ea typeface="Calibri"/>
                <a:cs typeface="Calibri"/>
              </a:rPr>
              <a:t> </a:t>
            </a:r>
            <a:r>
              <a:rPr lang="en-US" err="1">
                <a:ea typeface="Calibri"/>
                <a:cs typeface="Calibri"/>
              </a:rPr>
              <a:t>kuten</a:t>
            </a:r>
            <a:r>
              <a:rPr lang="en-US">
                <a:ea typeface="Calibri"/>
                <a:cs typeface="Calibri"/>
              </a:rPr>
              <a:t> </a:t>
            </a:r>
            <a:r>
              <a:rPr lang="en-US" err="1">
                <a:ea typeface="Calibri"/>
                <a:cs typeface="Calibri"/>
              </a:rPr>
              <a:t>avustuksen</a:t>
            </a:r>
            <a:r>
              <a:rPr lang="en-US">
                <a:ea typeface="Calibri"/>
                <a:cs typeface="Calibri"/>
              </a:rPr>
              <a:t> </a:t>
            </a:r>
            <a:r>
              <a:rPr lang="en-US" err="1">
                <a:ea typeface="Calibri"/>
                <a:cs typeface="Calibri"/>
              </a:rPr>
              <a:t>haku</a:t>
            </a:r>
            <a:r>
              <a:rPr lang="en-US">
                <a:ea typeface="Calibri"/>
                <a:cs typeface="Calibri"/>
              </a:rPr>
              <a:t>, </a:t>
            </a:r>
            <a:r>
              <a:rPr lang="en-US" err="1">
                <a:ea typeface="Calibri"/>
                <a:cs typeface="Calibri"/>
              </a:rPr>
              <a:t>talousarvion</a:t>
            </a:r>
            <a:r>
              <a:rPr lang="en-US">
                <a:ea typeface="Calibri"/>
                <a:cs typeface="Calibri"/>
              </a:rPr>
              <a:t> </a:t>
            </a:r>
            <a:r>
              <a:rPr lang="en-US" err="1">
                <a:ea typeface="Calibri"/>
                <a:cs typeface="Calibri"/>
              </a:rPr>
              <a:t>laatiminen</a:t>
            </a:r>
            <a:r>
              <a:rPr lang="en-US">
                <a:ea typeface="Calibri"/>
                <a:cs typeface="Calibri"/>
              </a:rPr>
              <a:t>, </a:t>
            </a:r>
            <a:r>
              <a:rPr lang="en-US" err="1">
                <a:ea typeface="Calibri"/>
                <a:cs typeface="Calibri"/>
              </a:rPr>
              <a:t>vuosilomien</a:t>
            </a:r>
            <a:r>
              <a:rPr lang="en-US">
                <a:ea typeface="Calibri"/>
                <a:cs typeface="Calibri"/>
              </a:rPr>
              <a:t> </a:t>
            </a:r>
            <a:r>
              <a:rPr lang="en-US" err="1">
                <a:ea typeface="Calibri"/>
                <a:cs typeface="Calibri"/>
              </a:rPr>
              <a:t>ajankohdat</a:t>
            </a:r>
            <a:r>
              <a:rPr lang="en-US">
                <a:ea typeface="Calibri"/>
                <a:cs typeface="Calibri"/>
              </a:rPr>
              <a:t>, </a:t>
            </a:r>
            <a:r>
              <a:rPr lang="en-US" err="1">
                <a:ea typeface="Calibri"/>
                <a:cs typeface="Calibri"/>
              </a:rPr>
              <a:t>kesälomittajien</a:t>
            </a:r>
            <a:r>
              <a:rPr lang="en-US">
                <a:ea typeface="Calibri"/>
                <a:cs typeface="Calibri"/>
              </a:rPr>
              <a:t> </a:t>
            </a:r>
            <a:r>
              <a:rPr lang="en-US" err="1">
                <a:ea typeface="Calibri"/>
                <a:cs typeface="Calibri"/>
              </a:rPr>
              <a:t>rekrytointi</a:t>
            </a:r>
            <a:r>
              <a:rPr lang="en-US">
                <a:ea typeface="Calibri"/>
                <a:cs typeface="Calibri"/>
              </a:rPr>
              <a:t>, </a:t>
            </a:r>
            <a:r>
              <a:rPr lang="en-US" err="1">
                <a:ea typeface="Calibri"/>
                <a:cs typeface="Calibri"/>
              </a:rPr>
              <a:t>kunniamerkkien</a:t>
            </a:r>
            <a:r>
              <a:rPr lang="en-US">
                <a:ea typeface="Calibri"/>
                <a:cs typeface="Calibri"/>
              </a:rPr>
              <a:t> </a:t>
            </a:r>
            <a:r>
              <a:rPr lang="en-US" err="1">
                <a:ea typeface="Calibri"/>
                <a:cs typeface="Calibri"/>
              </a:rPr>
              <a:t>haku</a:t>
            </a:r>
            <a:endParaRPr lang="en-US">
              <a:ea typeface="Calibri"/>
              <a:cs typeface="Calibri"/>
            </a:endParaRPr>
          </a:p>
        </p:txBody>
      </p:sp>
      <p:sp>
        <p:nvSpPr>
          <p:cNvPr id="9" name="Tähti: 8-sakarainen 8">
            <a:extLst>
              <a:ext uri="{FF2B5EF4-FFF2-40B4-BE49-F238E27FC236}">
                <a16:creationId xmlns:a16="http://schemas.microsoft.com/office/drawing/2014/main" id="{A04884AE-58A6-026E-38DB-AB0050CC1BBC}"/>
              </a:ext>
            </a:extLst>
          </p:cNvPr>
          <p:cNvSpPr/>
          <p:nvPr/>
        </p:nvSpPr>
        <p:spPr>
          <a:xfrm>
            <a:off x="234102" y="23732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3200">
                <a:solidFill>
                  <a:schemeClr val="tx1"/>
                </a:solidFill>
              </a:rPr>
              <a:t>13</a:t>
            </a:r>
          </a:p>
        </p:txBody>
      </p:sp>
      <p:sp>
        <p:nvSpPr>
          <p:cNvPr id="13" name="Päivämäärän paikkamerkki 12">
            <a:extLst>
              <a:ext uri="{FF2B5EF4-FFF2-40B4-BE49-F238E27FC236}">
                <a16:creationId xmlns:a16="http://schemas.microsoft.com/office/drawing/2014/main" id="{78AFCB91-C0C9-4270-0262-8BB20746F526}"/>
              </a:ext>
            </a:extLst>
          </p:cNvPr>
          <p:cNvSpPr>
            <a:spLocks noGrp="1"/>
          </p:cNvSpPr>
          <p:nvPr>
            <p:ph type="dt" sz="half" idx="10"/>
          </p:nvPr>
        </p:nvSpPr>
        <p:spPr>
          <a:xfrm>
            <a:off x="88612" y="9921875"/>
            <a:ext cx="2133600" cy="365125"/>
          </a:xfrm>
        </p:spPr>
        <p:txBody>
          <a:bodyPr/>
          <a:lstStyle/>
          <a:p>
            <a:fld id="{3978FA84-1E40-4E38-B15D-AB8423D44909}" type="datetime1">
              <a:rPr lang="en-US" smtClean="0"/>
              <a:t>1/24/2025</a:t>
            </a:fld>
            <a:endParaRPr lang="en-US"/>
          </a:p>
        </p:txBody>
      </p:sp>
      <p:sp>
        <p:nvSpPr>
          <p:cNvPr id="16" name="Dian numeron paikkamerkki 15">
            <a:extLst>
              <a:ext uri="{FF2B5EF4-FFF2-40B4-BE49-F238E27FC236}">
                <a16:creationId xmlns:a16="http://schemas.microsoft.com/office/drawing/2014/main" id="{1879643A-2280-8A2A-1A20-16814CEDB7DF}"/>
              </a:ext>
            </a:extLst>
          </p:cNvPr>
          <p:cNvSpPr>
            <a:spLocks noGrp="1"/>
          </p:cNvSpPr>
          <p:nvPr>
            <p:ph type="sldNum" sz="quarter" idx="12"/>
          </p:nvPr>
        </p:nvSpPr>
        <p:spPr>
          <a:xfrm>
            <a:off x="16065788" y="9814842"/>
            <a:ext cx="2133600" cy="365125"/>
          </a:xfrm>
        </p:spPr>
        <p:txBody>
          <a:bodyPr/>
          <a:lstStyle/>
          <a:p>
            <a:fld id="{B6F15528-21DE-4FAA-801E-634DDDAF4B2B}" type="slidenum">
              <a:rPr lang="en-US" smtClean="0"/>
              <a:pPr/>
              <a:t>35</a:t>
            </a:fld>
            <a:endParaRPr lang="en-US"/>
          </a:p>
        </p:txBody>
      </p:sp>
      <p:graphicFrame>
        <p:nvGraphicFramePr>
          <p:cNvPr id="17" name="Taulukko 16">
            <a:extLst>
              <a:ext uri="{FF2B5EF4-FFF2-40B4-BE49-F238E27FC236}">
                <a16:creationId xmlns:a16="http://schemas.microsoft.com/office/drawing/2014/main" id="{E413ACD3-80F0-15EA-0B35-30CC7B0EB77E}"/>
              </a:ext>
            </a:extLst>
          </p:cNvPr>
          <p:cNvGraphicFramePr>
            <a:graphicFrameLocks noGrp="1"/>
          </p:cNvGraphicFramePr>
          <p:nvPr>
            <p:extLst>
              <p:ext uri="{D42A27DB-BD31-4B8C-83A1-F6EECF244321}">
                <p14:modId xmlns:p14="http://schemas.microsoft.com/office/powerpoint/2010/main" val="3188601706"/>
              </p:ext>
            </p:extLst>
          </p:nvPr>
        </p:nvGraphicFramePr>
        <p:xfrm>
          <a:off x="12761978" y="2165069"/>
          <a:ext cx="4967794" cy="7788722"/>
        </p:xfrm>
        <a:graphic>
          <a:graphicData uri="http://schemas.openxmlformats.org/drawingml/2006/table">
            <a:tbl>
              <a:tblPr firstRow="1" bandRow="1">
                <a:tableStyleId>{5C22544A-7EE6-4342-B048-85BDC9FD1C3A}</a:tableStyleId>
              </a:tblPr>
              <a:tblGrid>
                <a:gridCol w="2024062">
                  <a:extLst>
                    <a:ext uri="{9D8B030D-6E8A-4147-A177-3AD203B41FA5}">
                      <a16:colId xmlns:a16="http://schemas.microsoft.com/office/drawing/2014/main" val="1498474955"/>
                    </a:ext>
                  </a:extLst>
                </a:gridCol>
                <a:gridCol w="2943732">
                  <a:extLst>
                    <a:ext uri="{9D8B030D-6E8A-4147-A177-3AD203B41FA5}">
                      <a16:colId xmlns:a16="http://schemas.microsoft.com/office/drawing/2014/main" val="1690227367"/>
                    </a:ext>
                  </a:extLst>
                </a:gridCol>
              </a:tblGrid>
              <a:tr h="345914">
                <a:tc>
                  <a:txBody>
                    <a:bodyPr/>
                    <a:lstStyle/>
                    <a:p>
                      <a:r>
                        <a:rPr lang="fi-FI" sz="1200">
                          <a:solidFill>
                            <a:schemeClr val="tx1"/>
                          </a:solidFill>
                        </a:rPr>
                        <a:t>Perustieto</a:t>
                      </a:r>
                    </a:p>
                  </a:txBody>
                  <a:tcPr/>
                </a:tc>
                <a:tc>
                  <a:txBody>
                    <a:bodyPr/>
                    <a:lstStyle/>
                    <a:p>
                      <a:r>
                        <a:rPr lang="fi-FI" sz="1200">
                          <a:solidFill>
                            <a:schemeClr val="tx1"/>
                          </a:solidFill>
                        </a:rPr>
                        <a:t>Tiedon arvo</a:t>
                      </a:r>
                    </a:p>
                  </a:txBody>
                  <a:tcPr/>
                </a:tc>
                <a:extLst>
                  <a:ext uri="{0D108BD9-81ED-4DB2-BD59-A6C34878D82A}">
                    <a16:rowId xmlns:a16="http://schemas.microsoft.com/office/drawing/2014/main" val="956499768"/>
                  </a:ext>
                </a:extLst>
              </a:tr>
              <a:tr h="345914">
                <a:tc>
                  <a:txBody>
                    <a:bodyPr/>
                    <a:lstStyle/>
                    <a:p>
                      <a:r>
                        <a:rPr lang="fi-FI" sz="1200">
                          <a:solidFill>
                            <a:schemeClr val="tx1"/>
                          </a:solidFill>
                        </a:rPr>
                        <a:t>Toimiala</a:t>
                      </a:r>
                    </a:p>
                  </a:txBody>
                  <a:tcPr/>
                </a:tc>
                <a:tc>
                  <a:txBody>
                    <a:bodyPr/>
                    <a:lstStyle/>
                    <a:p>
                      <a:r>
                        <a:rPr lang="fi-FI" sz="1200">
                          <a:solidFill>
                            <a:schemeClr val="tx1"/>
                          </a:solidFill>
                        </a:rPr>
                        <a:t>Tulevaisuuslautakunta</a:t>
                      </a:r>
                    </a:p>
                  </a:txBody>
                  <a:tcPr/>
                </a:tc>
                <a:extLst>
                  <a:ext uri="{0D108BD9-81ED-4DB2-BD59-A6C34878D82A}">
                    <a16:rowId xmlns:a16="http://schemas.microsoft.com/office/drawing/2014/main" val="4284980021"/>
                  </a:ext>
                </a:extLst>
              </a:tr>
              <a:tr h="345914">
                <a:tc>
                  <a:txBody>
                    <a:bodyPr/>
                    <a:lstStyle/>
                    <a:p>
                      <a:pPr lvl="0">
                        <a:buNone/>
                      </a:pPr>
                      <a:r>
                        <a:rPr lang="fi-FI" sz="1200">
                          <a:solidFill>
                            <a:schemeClr val="tx1"/>
                          </a:solidFill>
                        </a:rPr>
                        <a:t>Tulosalue</a:t>
                      </a:r>
                    </a:p>
                  </a:txBody>
                  <a:tcPr/>
                </a:tc>
                <a:tc>
                  <a:txBody>
                    <a:bodyPr/>
                    <a:lstStyle/>
                    <a:p>
                      <a:pPr lvl="0">
                        <a:buNone/>
                      </a:pPr>
                      <a:r>
                        <a:rPr lang="fi-FI" sz="1200">
                          <a:solidFill>
                            <a:schemeClr val="tx1"/>
                          </a:solidFill>
                        </a:rPr>
                        <a:t>Kulttuuripalvelut</a:t>
                      </a:r>
                    </a:p>
                  </a:txBody>
                  <a:tcPr/>
                </a:tc>
                <a:extLst>
                  <a:ext uri="{0D108BD9-81ED-4DB2-BD59-A6C34878D82A}">
                    <a16:rowId xmlns:a16="http://schemas.microsoft.com/office/drawing/2014/main" val="3328401800"/>
                  </a:ext>
                </a:extLst>
              </a:tr>
              <a:tr h="345914">
                <a:tc>
                  <a:txBody>
                    <a:bodyPr/>
                    <a:lstStyle/>
                    <a:p>
                      <a:pPr lvl="0">
                        <a:buNone/>
                      </a:pPr>
                      <a:r>
                        <a:rPr lang="fi-FI" sz="1200">
                          <a:solidFill>
                            <a:schemeClr val="tx1"/>
                          </a:solidFill>
                        </a:rPr>
                        <a:t>Tulosyksikkö</a:t>
                      </a:r>
                    </a:p>
                  </a:txBody>
                  <a:tcPr/>
                </a:tc>
                <a:tc>
                  <a:txBody>
                    <a:bodyPr/>
                    <a:lstStyle/>
                    <a:p>
                      <a:pPr lvl="0">
                        <a:buNone/>
                      </a:pPr>
                      <a:r>
                        <a:rPr lang="fi-FI" sz="1200">
                          <a:solidFill>
                            <a:schemeClr val="tx1"/>
                          </a:solidFill>
                        </a:rPr>
                        <a:t>Kirjasto</a:t>
                      </a:r>
                    </a:p>
                  </a:txBody>
                  <a:tcPr/>
                </a:tc>
                <a:extLst>
                  <a:ext uri="{0D108BD9-81ED-4DB2-BD59-A6C34878D82A}">
                    <a16:rowId xmlns:a16="http://schemas.microsoft.com/office/drawing/2014/main" val="1700126842"/>
                  </a:ext>
                </a:extLst>
              </a:tr>
              <a:tr h="345914">
                <a:tc>
                  <a:txBody>
                    <a:bodyPr/>
                    <a:lstStyle/>
                    <a:p>
                      <a:pPr lvl="0">
                        <a:buNone/>
                      </a:pPr>
                      <a:r>
                        <a:rPr lang="fi-FI" sz="1200">
                          <a:solidFill>
                            <a:schemeClr val="tx1"/>
                          </a:solidFill>
                        </a:rPr>
                        <a:t>Vastuullinen (R)</a:t>
                      </a:r>
                    </a:p>
                  </a:txBody>
                  <a:tcPr>
                    <a:solidFill>
                      <a:schemeClr val="accent2">
                        <a:lumMod val="40000"/>
                        <a:lumOff val="60000"/>
                      </a:schemeClr>
                    </a:solidFill>
                  </a:tcPr>
                </a:tc>
                <a:tc>
                  <a:txBody>
                    <a:bodyPr/>
                    <a:lstStyle/>
                    <a:p>
                      <a:pPr lvl="0">
                        <a:buNone/>
                      </a:pPr>
                      <a:r>
                        <a:rPr lang="fi-FI" sz="1200">
                          <a:solidFill>
                            <a:schemeClr val="tx1"/>
                          </a:solidFill>
                        </a:rPr>
                        <a:t>Kirjastopalvelupäällikkö</a:t>
                      </a:r>
                    </a:p>
                  </a:txBody>
                  <a:tcPr>
                    <a:solidFill>
                      <a:schemeClr val="accent2">
                        <a:lumMod val="40000"/>
                        <a:lumOff val="60000"/>
                      </a:schemeClr>
                    </a:solidFill>
                  </a:tcPr>
                </a:tc>
                <a:extLst>
                  <a:ext uri="{0D108BD9-81ED-4DB2-BD59-A6C34878D82A}">
                    <a16:rowId xmlns:a16="http://schemas.microsoft.com/office/drawing/2014/main" val="273620410"/>
                  </a:ext>
                </a:extLst>
              </a:tr>
              <a:tr h="345914">
                <a:tc>
                  <a:txBody>
                    <a:bodyPr/>
                    <a:lstStyle/>
                    <a:p>
                      <a:pPr lvl="0">
                        <a:buNone/>
                      </a:pPr>
                      <a:r>
                        <a:rPr lang="fi-FI" sz="1200">
                          <a:solidFill>
                            <a:schemeClr val="tx1"/>
                          </a:solidFill>
                        </a:rPr>
                        <a:t>Suorittaja (A)</a:t>
                      </a:r>
                    </a:p>
                  </a:txBody>
                  <a:tcPr/>
                </a:tc>
                <a:tc>
                  <a:txBody>
                    <a:bodyPr/>
                    <a:lstStyle/>
                    <a:p>
                      <a:pPr lvl="0">
                        <a:buNone/>
                      </a:pPr>
                      <a:r>
                        <a:rPr lang="fi-FI" sz="1200">
                          <a:solidFill>
                            <a:schemeClr val="tx1"/>
                          </a:solidFill>
                        </a:rPr>
                        <a:t>Kirjaston henkilökunta</a:t>
                      </a:r>
                    </a:p>
                  </a:txBody>
                  <a:tcPr/>
                </a:tc>
                <a:extLst>
                  <a:ext uri="{0D108BD9-81ED-4DB2-BD59-A6C34878D82A}">
                    <a16:rowId xmlns:a16="http://schemas.microsoft.com/office/drawing/2014/main" val="2594252897"/>
                  </a:ext>
                </a:extLst>
              </a:tr>
              <a:tr h="345914">
                <a:tc>
                  <a:txBody>
                    <a:bodyPr/>
                    <a:lstStyle/>
                    <a:p>
                      <a:pPr lvl="0">
                        <a:buNone/>
                      </a:pPr>
                      <a:r>
                        <a:rPr lang="fi-FI" sz="1200">
                          <a:solidFill>
                            <a:schemeClr val="tx1"/>
                          </a:solidFill>
                        </a:rPr>
                        <a:t>Neuvoja ( C)</a:t>
                      </a:r>
                    </a:p>
                  </a:txBody>
                  <a:tcPr/>
                </a:tc>
                <a:tc>
                  <a:txBody>
                    <a:bodyPr/>
                    <a:lstStyle/>
                    <a:p>
                      <a:pPr lvl="0">
                        <a:buNone/>
                      </a:pPr>
                      <a:r>
                        <a:rPr lang="fi-FI" sz="1200">
                          <a:solidFill>
                            <a:schemeClr val="tx1"/>
                          </a:solidFill>
                        </a:rPr>
                        <a:t>Kirjastopalvelupäällikkö, </a:t>
                      </a:r>
                      <a:r>
                        <a:rPr lang="fi-FI" sz="1200" err="1">
                          <a:solidFill>
                            <a:schemeClr val="tx1"/>
                          </a:solidFill>
                        </a:rPr>
                        <a:t>TeamLeader</a:t>
                      </a:r>
                      <a:r>
                        <a:rPr lang="fi-FI" sz="1200">
                          <a:solidFill>
                            <a:schemeClr val="tx1"/>
                          </a:solidFill>
                        </a:rPr>
                        <a:t>-kirjasto</a:t>
                      </a:r>
                    </a:p>
                  </a:txBody>
                  <a:tcPr/>
                </a:tc>
                <a:extLst>
                  <a:ext uri="{0D108BD9-81ED-4DB2-BD59-A6C34878D82A}">
                    <a16:rowId xmlns:a16="http://schemas.microsoft.com/office/drawing/2014/main" val="4011488527"/>
                  </a:ext>
                </a:extLst>
              </a:tr>
              <a:tr h="345914">
                <a:tc>
                  <a:txBody>
                    <a:bodyPr/>
                    <a:lstStyle/>
                    <a:p>
                      <a:pPr lvl="0">
                        <a:buNone/>
                      </a:pPr>
                      <a:r>
                        <a:rPr lang="fi-FI" sz="1200">
                          <a:solidFill>
                            <a:schemeClr val="tx1"/>
                          </a:solidFill>
                        </a:rPr>
                        <a:t>Tiedotettava (I)</a:t>
                      </a:r>
                    </a:p>
                  </a:txBody>
                  <a:tcPr/>
                </a:tc>
                <a:tc>
                  <a:txBody>
                    <a:bodyPr/>
                    <a:lstStyle/>
                    <a:p>
                      <a:pPr lvl="0">
                        <a:buNone/>
                      </a:pPr>
                      <a:r>
                        <a:rPr lang="fi-FI" sz="1200">
                          <a:solidFill>
                            <a:schemeClr val="tx1"/>
                          </a:solidFill>
                        </a:rPr>
                        <a:t>Kirjaston henkilökunta, Kirjastopalvelupäällikkö, Kulttuuripalvelupäällikkö</a:t>
                      </a:r>
                    </a:p>
                  </a:txBody>
                  <a:tcPr/>
                </a:tc>
                <a:extLst>
                  <a:ext uri="{0D108BD9-81ED-4DB2-BD59-A6C34878D82A}">
                    <a16:rowId xmlns:a16="http://schemas.microsoft.com/office/drawing/2014/main" val="2548744916"/>
                  </a:ext>
                </a:extLst>
              </a:tr>
              <a:tr h="345914">
                <a:tc>
                  <a:txBody>
                    <a:bodyPr/>
                    <a:lstStyle/>
                    <a:p>
                      <a:pPr lvl="0">
                        <a:buNone/>
                      </a:pPr>
                      <a:r>
                        <a:rPr lang="fi-FI" sz="1200">
                          <a:solidFill>
                            <a:schemeClr val="tx1"/>
                          </a:solidFill>
                        </a:rPr>
                        <a:t>Prosessityyppi</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3264703101"/>
                  </a:ext>
                </a:extLst>
              </a:tr>
              <a:tr h="345914">
                <a:tc>
                  <a:txBody>
                    <a:bodyPr/>
                    <a:lstStyle/>
                    <a:p>
                      <a:pPr lvl="0">
                        <a:buNone/>
                      </a:pPr>
                      <a:r>
                        <a:rPr lang="fi-FI" sz="1200">
                          <a:solidFill>
                            <a:schemeClr val="tx1"/>
                          </a:solidFill>
                        </a:rPr>
                        <a:t>Tehtäväluokka</a:t>
                      </a:r>
                    </a:p>
                  </a:txBody>
                  <a:tcPr/>
                </a:tc>
                <a:tc>
                  <a:txBody>
                    <a:bodyPr/>
                    <a:lstStyle/>
                    <a:p>
                      <a:pPr lvl="0">
                        <a:buNone/>
                      </a:pPr>
                      <a:r>
                        <a:rPr lang="fi-FI" sz="1200">
                          <a:solidFill>
                            <a:schemeClr val="tx1"/>
                          </a:solidFill>
                        </a:rPr>
                        <a:t>Luodaan TOS-tehtäväluokittelu ja linkitetään prosessit niihin &gt; nähdään prosessit tehtäväluokittain</a:t>
                      </a:r>
                    </a:p>
                  </a:txBody>
                  <a:tcPr/>
                </a:tc>
                <a:extLst>
                  <a:ext uri="{0D108BD9-81ED-4DB2-BD59-A6C34878D82A}">
                    <a16:rowId xmlns:a16="http://schemas.microsoft.com/office/drawing/2014/main" val="3258611588"/>
                  </a:ext>
                </a:extLst>
              </a:tr>
              <a:tr h="345914">
                <a:tc>
                  <a:txBody>
                    <a:bodyPr/>
                    <a:lstStyle/>
                    <a:p>
                      <a:pPr lvl="0">
                        <a:buNone/>
                      </a:pPr>
                      <a:r>
                        <a:rPr lang="fi-FI" sz="1200">
                          <a:solidFill>
                            <a:schemeClr val="tx1"/>
                          </a:solidFill>
                        </a:rPr>
                        <a:t>Palveluluokka</a:t>
                      </a:r>
                    </a:p>
                  </a:txBody>
                  <a:tcPr/>
                </a:tc>
                <a:tc>
                  <a:txBody>
                    <a:bodyPr/>
                    <a:lstStyle/>
                    <a:p>
                      <a:pPr lvl="0">
                        <a:buNone/>
                      </a:pPr>
                      <a:r>
                        <a:rPr lang="fi-FI" sz="1200" b="0" i="0" u="none" strike="noStrike" noProof="0">
                          <a:solidFill>
                            <a:schemeClr val="tx1"/>
                          </a:solidFill>
                          <a:latin typeface="Calibri"/>
                        </a:rPr>
                        <a:t>Luodaan PTV:n palveluluokittelu ja linkitetään prosessit niihin &gt; nähdään prosessit palveluluokittain</a:t>
                      </a:r>
                      <a:endParaRPr lang="fi-FI">
                        <a:solidFill>
                          <a:schemeClr val="tx1"/>
                        </a:solidFill>
                      </a:endParaRPr>
                    </a:p>
                  </a:txBody>
                  <a:tcPr/>
                </a:tc>
                <a:extLst>
                  <a:ext uri="{0D108BD9-81ED-4DB2-BD59-A6C34878D82A}">
                    <a16:rowId xmlns:a16="http://schemas.microsoft.com/office/drawing/2014/main" val="2568152366"/>
                  </a:ext>
                </a:extLst>
              </a:tr>
              <a:tr h="345914">
                <a:tc>
                  <a:txBody>
                    <a:bodyPr/>
                    <a:lstStyle/>
                    <a:p>
                      <a:pPr lvl="0">
                        <a:buNone/>
                      </a:pPr>
                      <a:r>
                        <a:rPr lang="fi-FI" sz="1200">
                          <a:solidFill>
                            <a:schemeClr val="tx1"/>
                          </a:solidFill>
                        </a:rPr>
                        <a:t>Liittyvät tietovarannot</a:t>
                      </a:r>
                    </a:p>
                  </a:txBody>
                  <a:tcPr>
                    <a:solidFill>
                      <a:schemeClr val="accent2">
                        <a:lumMod val="40000"/>
                        <a:lumOff val="60000"/>
                      </a:schemeClr>
                    </a:solidFill>
                  </a:tcPr>
                </a:tc>
                <a:tc>
                  <a:txBody>
                    <a:bodyPr/>
                    <a:lstStyle/>
                    <a:p>
                      <a:pPr lvl="0">
                        <a:buNone/>
                      </a:pPr>
                      <a:r>
                        <a:rPr lang="fi-FI" sz="1200" err="1">
                          <a:solidFill>
                            <a:schemeClr val="tx1"/>
                          </a:solidFill>
                        </a:rPr>
                        <a:t>Outi.finna</a:t>
                      </a:r>
                      <a:r>
                        <a:rPr lang="fi-FI" sz="1200">
                          <a:solidFill>
                            <a:schemeClr val="tx1"/>
                          </a:solidFill>
                        </a:rPr>
                        <a:t> tietovaranto</a:t>
                      </a:r>
                    </a:p>
                  </a:txBody>
                  <a:tcPr>
                    <a:solidFill>
                      <a:schemeClr val="accent2">
                        <a:lumMod val="40000"/>
                        <a:lumOff val="60000"/>
                      </a:schemeClr>
                    </a:solidFill>
                  </a:tcPr>
                </a:tc>
                <a:extLst>
                  <a:ext uri="{0D108BD9-81ED-4DB2-BD59-A6C34878D82A}">
                    <a16:rowId xmlns:a16="http://schemas.microsoft.com/office/drawing/2014/main" val="3575168699"/>
                  </a:ext>
                </a:extLst>
              </a:tr>
              <a:tr h="345914">
                <a:tc>
                  <a:txBody>
                    <a:bodyPr/>
                    <a:lstStyle/>
                    <a:p>
                      <a:pPr lvl="0">
                        <a:buNone/>
                      </a:pPr>
                      <a:r>
                        <a:rPr lang="fi-FI" sz="1200" b="0" i="0" u="none" strike="noStrike" noProof="0">
                          <a:solidFill>
                            <a:schemeClr val="tx1"/>
                          </a:solidFill>
                          <a:latin typeface="Calibri"/>
                        </a:rPr>
                        <a:t>Liittyvät tietoaineistot</a:t>
                      </a:r>
                      <a:endParaRPr lang="fi-FI" sz="1200">
                        <a:solidFill>
                          <a:schemeClr val="tx1"/>
                        </a:solidFill>
                      </a:endParaRPr>
                    </a:p>
                  </a:txBody>
                  <a:tcPr/>
                </a:tc>
                <a:tc>
                  <a:txBody>
                    <a:bodyPr/>
                    <a:lstStyle/>
                    <a:p>
                      <a:pPr lvl="0">
                        <a:buNone/>
                      </a:pPr>
                      <a:r>
                        <a:rPr lang="fi-FI" sz="1200">
                          <a:solidFill>
                            <a:schemeClr val="tx1"/>
                          </a:solidFill>
                        </a:rPr>
                        <a:t>Linkitä nämä kun tietoaineisto on tunnistettu ja  luotu</a:t>
                      </a:r>
                    </a:p>
                  </a:txBody>
                  <a:tcPr/>
                </a:tc>
                <a:extLst>
                  <a:ext uri="{0D108BD9-81ED-4DB2-BD59-A6C34878D82A}">
                    <a16:rowId xmlns:a16="http://schemas.microsoft.com/office/drawing/2014/main" val="969431090"/>
                  </a:ext>
                </a:extLst>
              </a:tr>
              <a:tr h="345914">
                <a:tc>
                  <a:txBody>
                    <a:bodyPr/>
                    <a:lstStyle/>
                    <a:p>
                      <a:pPr lvl="0">
                        <a:buNone/>
                      </a:pPr>
                      <a:r>
                        <a:rPr lang="fi-FI" sz="1200" b="0" i="0" u="none" strike="noStrike" noProof="0">
                          <a:solidFill>
                            <a:schemeClr val="tx1"/>
                          </a:solidFill>
                          <a:latin typeface="Calibri"/>
                        </a:rPr>
                        <a:t>Liittyvät tietojärjestelmät</a:t>
                      </a:r>
                    </a:p>
                  </a:txBody>
                  <a:tcPr>
                    <a:solidFill>
                      <a:schemeClr val="accent2">
                        <a:lumMod val="40000"/>
                        <a:lumOff val="60000"/>
                      </a:schemeClr>
                    </a:solidFill>
                  </a:tcPr>
                </a:tc>
                <a:tc>
                  <a:txBody>
                    <a:bodyPr/>
                    <a:lstStyle/>
                    <a:p>
                      <a:pPr lvl="0">
                        <a:buNone/>
                      </a:pPr>
                      <a:r>
                        <a:rPr lang="fi-FI" sz="1200" err="1">
                          <a:solidFill>
                            <a:schemeClr val="tx1"/>
                          </a:solidFill>
                        </a:rPr>
                        <a:t>Outi.finna</a:t>
                      </a:r>
                    </a:p>
                    <a:p>
                      <a:pPr lvl="0">
                        <a:buNone/>
                      </a:pPr>
                      <a:r>
                        <a:rPr lang="fi-FI" sz="1200">
                          <a:solidFill>
                            <a:schemeClr val="tx1"/>
                          </a:solidFill>
                        </a:rPr>
                        <a:t>Outi.koha-suomi.fi</a:t>
                      </a:r>
                    </a:p>
                  </a:txBody>
                  <a:tcPr>
                    <a:solidFill>
                      <a:schemeClr val="accent2">
                        <a:lumMod val="40000"/>
                        <a:lumOff val="60000"/>
                      </a:schemeClr>
                    </a:solidFill>
                  </a:tcPr>
                </a:tc>
                <a:extLst>
                  <a:ext uri="{0D108BD9-81ED-4DB2-BD59-A6C34878D82A}">
                    <a16:rowId xmlns:a16="http://schemas.microsoft.com/office/drawing/2014/main" val="4220804952"/>
                  </a:ext>
                </a:extLst>
              </a:tr>
              <a:tr h="345914">
                <a:tc>
                  <a:txBody>
                    <a:bodyPr/>
                    <a:lstStyle/>
                    <a:p>
                      <a:pPr lvl="0">
                        <a:buNone/>
                      </a:pPr>
                      <a:r>
                        <a:rPr lang="fi-FI" sz="1200">
                          <a:solidFill>
                            <a:schemeClr val="tx1"/>
                          </a:solidFill>
                        </a:rPr>
                        <a:t>Luuotettavuusvaatimus</a:t>
                      </a:r>
                    </a:p>
                  </a:txBody>
                  <a:tcPr/>
                </a:tc>
                <a:tc>
                  <a:txBody>
                    <a:bodyPr/>
                    <a:lstStyle/>
                    <a:p>
                      <a:pPr lvl="0">
                        <a:buNone/>
                      </a:pPr>
                      <a:r>
                        <a:rPr lang="fi-FI" sz="1200">
                          <a:solidFill>
                            <a:schemeClr val="tx1"/>
                          </a:solidFill>
                        </a:rPr>
                        <a:t>Ei vaadita</a:t>
                      </a:r>
                    </a:p>
                  </a:txBody>
                  <a:tcPr/>
                </a:tc>
                <a:extLst>
                  <a:ext uri="{0D108BD9-81ED-4DB2-BD59-A6C34878D82A}">
                    <a16:rowId xmlns:a16="http://schemas.microsoft.com/office/drawing/2014/main" val="3212287894"/>
                  </a:ext>
                </a:extLst>
              </a:tr>
              <a:tr h="345914">
                <a:tc>
                  <a:txBody>
                    <a:bodyPr/>
                    <a:lstStyle/>
                    <a:p>
                      <a:pPr lvl="0">
                        <a:buNone/>
                      </a:pPr>
                      <a:r>
                        <a:rPr lang="fi-FI" sz="1200">
                          <a:solidFill>
                            <a:schemeClr val="tx1"/>
                          </a:solidFill>
                        </a:rPr>
                        <a:t>Varautumistoimenpiteet</a:t>
                      </a:r>
                    </a:p>
                  </a:txBody>
                  <a:tcPr/>
                </a:tc>
                <a:tc>
                  <a:txBody>
                    <a:bodyPr/>
                    <a:lstStyle/>
                    <a:p>
                      <a:pPr lvl="0">
                        <a:buNone/>
                      </a:pPr>
                      <a:r>
                        <a:rPr lang="fi-FI" sz="1200">
                          <a:solidFill>
                            <a:schemeClr val="tx1"/>
                          </a:solidFill>
                        </a:rPr>
                        <a:t>Ei tarvita</a:t>
                      </a:r>
                    </a:p>
                  </a:txBody>
                  <a:tcPr/>
                </a:tc>
                <a:extLst>
                  <a:ext uri="{0D108BD9-81ED-4DB2-BD59-A6C34878D82A}">
                    <a16:rowId xmlns:a16="http://schemas.microsoft.com/office/drawing/2014/main" val="450101390"/>
                  </a:ext>
                </a:extLst>
              </a:tr>
              <a:tr h="345914">
                <a:tc>
                  <a:txBody>
                    <a:bodyPr/>
                    <a:lstStyle/>
                    <a:p>
                      <a:pPr lvl="0">
                        <a:buNone/>
                      </a:pPr>
                      <a:r>
                        <a:rPr lang="fi-FI" sz="1200">
                          <a:solidFill>
                            <a:schemeClr val="tx1"/>
                          </a:solidFill>
                        </a:rPr>
                        <a:t>Sidosryhmät</a:t>
                      </a:r>
                    </a:p>
                  </a:txBody>
                  <a:tcPr/>
                </a:tc>
                <a:tc>
                  <a:txBody>
                    <a:bodyPr/>
                    <a:lstStyle/>
                    <a:p>
                      <a:pPr lvl="0">
                        <a:buNone/>
                      </a:pPr>
                      <a:endParaRPr lang="fi-FI" sz="1200">
                        <a:solidFill>
                          <a:schemeClr val="tx1"/>
                        </a:solidFill>
                      </a:endParaRPr>
                    </a:p>
                  </a:txBody>
                  <a:tcPr/>
                </a:tc>
                <a:extLst>
                  <a:ext uri="{0D108BD9-81ED-4DB2-BD59-A6C34878D82A}">
                    <a16:rowId xmlns:a16="http://schemas.microsoft.com/office/drawing/2014/main" val="2649573399"/>
                  </a:ext>
                </a:extLst>
              </a:tr>
              <a:tr h="345914">
                <a:tc>
                  <a:txBody>
                    <a:bodyPr/>
                    <a:lstStyle/>
                    <a:p>
                      <a:pPr lvl="0">
                        <a:buNone/>
                      </a:pPr>
                      <a:r>
                        <a:rPr lang="fi-FI" sz="1200">
                          <a:solidFill>
                            <a:schemeClr val="tx1"/>
                          </a:solidFill>
                        </a:rPr>
                        <a:t>Elinkaaren tila</a:t>
                      </a:r>
                    </a:p>
                  </a:txBody>
                  <a:tcPr/>
                </a:tc>
                <a:tc>
                  <a:txBody>
                    <a:bodyPr/>
                    <a:lstStyle/>
                    <a:p>
                      <a:pPr lvl="0">
                        <a:buNone/>
                      </a:pPr>
                      <a:r>
                        <a:rPr lang="fi-FI" sz="1200">
                          <a:solidFill>
                            <a:schemeClr val="tx1"/>
                          </a:solidFill>
                        </a:rPr>
                        <a:t>Tuotannossa</a:t>
                      </a:r>
                    </a:p>
                  </a:txBody>
                  <a:tcPr/>
                </a:tc>
                <a:extLst>
                  <a:ext uri="{0D108BD9-81ED-4DB2-BD59-A6C34878D82A}">
                    <a16:rowId xmlns:a16="http://schemas.microsoft.com/office/drawing/2014/main" val="2430261719"/>
                  </a:ext>
                </a:extLst>
              </a:tr>
              <a:tr h="345914">
                <a:tc>
                  <a:txBody>
                    <a:bodyPr/>
                    <a:lstStyle/>
                    <a:p>
                      <a:pPr lvl="0">
                        <a:buNone/>
                      </a:pPr>
                      <a:r>
                        <a:rPr lang="fi-FI" sz="1200">
                          <a:solidFill>
                            <a:schemeClr val="tx1"/>
                          </a:solidFill>
                        </a:rPr>
                        <a:t>Vuosikello</a:t>
                      </a:r>
                    </a:p>
                  </a:txBody>
                  <a:tcPr/>
                </a:tc>
                <a:tc>
                  <a:txBody>
                    <a:bodyPr/>
                    <a:lstStyle/>
                    <a:p>
                      <a:pPr lvl="0">
                        <a:buNone/>
                      </a:pPr>
                      <a:r>
                        <a:rPr lang="fi-FI" sz="1200">
                          <a:solidFill>
                            <a:schemeClr val="tx1"/>
                          </a:solidFill>
                          <a:highlight>
                            <a:srgbClr val="00FF00"/>
                          </a:highlight>
                        </a:rPr>
                        <a:t>01 TAMMIKUU</a:t>
                      </a:r>
                    </a:p>
                  </a:txBody>
                  <a:tcPr/>
                </a:tc>
                <a:extLst>
                  <a:ext uri="{0D108BD9-81ED-4DB2-BD59-A6C34878D82A}">
                    <a16:rowId xmlns:a16="http://schemas.microsoft.com/office/drawing/2014/main" val="1780008516"/>
                  </a:ext>
                </a:extLst>
              </a:tr>
            </a:tbl>
          </a:graphicData>
        </a:graphic>
      </p:graphicFrame>
      <p:pic>
        <p:nvPicPr>
          <p:cNvPr id="7" name="Kuva 6">
            <a:extLst>
              <a:ext uri="{FF2B5EF4-FFF2-40B4-BE49-F238E27FC236}">
                <a16:creationId xmlns:a16="http://schemas.microsoft.com/office/drawing/2014/main" id="{E8D17B49-6DE1-EA7F-C34C-7523EA705F4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2210" y="6773097"/>
            <a:ext cx="11683890" cy="2508359"/>
          </a:xfrm>
          <a:prstGeom prst="rect">
            <a:avLst/>
          </a:prstGeom>
          <a:effectLst>
            <a:innerShdw blurRad="114300">
              <a:prstClr val="black"/>
            </a:innerShdw>
          </a:effectLst>
        </p:spPr>
      </p:pic>
      <p:sp>
        <p:nvSpPr>
          <p:cNvPr id="10" name="Suorakulmio 9">
            <a:extLst>
              <a:ext uri="{FF2B5EF4-FFF2-40B4-BE49-F238E27FC236}">
                <a16:creationId xmlns:a16="http://schemas.microsoft.com/office/drawing/2014/main" id="{302F5CA2-D5C8-88DC-A057-32C156AD23A5}"/>
              </a:ext>
              <a:ext uri="{C183D7F6-B498-43B3-948B-1728B52AA6E4}">
                <adec:decorative xmlns:adec="http://schemas.microsoft.com/office/drawing/2017/decorative" val="1"/>
              </a:ext>
            </a:extLst>
          </p:cNvPr>
          <p:cNvSpPr/>
          <p:nvPr/>
        </p:nvSpPr>
        <p:spPr>
          <a:xfrm>
            <a:off x="12703243" y="9452112"/>
            <a:ext cx="5043823" cy="2907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12" name="Suora nuoliyhdysviiva 11">
            <a:extLst>
              <a:ext uri="{FF2B5EF4-FFF2-40B4-BE49-F238E27FC236}">
                <a16:creationId xmlns:a16="http://schemas.microsoft.com/office/drawing/2014/main" id="{56204E9A-0DCF-BF60-9D5A-96131413589F}"/>
              </a:ext>
              <a:ext uri="{C183D7F6-B498-43B3-948B-1728B52AA6E4}">
                <adec:decorative xmlns:adec="http://schemas.microsoft.com/office/drawing/2017/decorative" val="1"/>
              </a:ext>
            </a:extLst>
          </p:cNvPr>
          <p:cNvCxnSpPr/>
          <p:nvPr/>
        </p:nvCxnSpPr>
        <p:spPr>
          <a:xfrm flipH="1" flipV="1">
            <a:off x="7761889" y="8162595"/>
            <a:ext cx="4826877" cy="14504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8640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10844" y="-222746"/>
            <a:ext cx="19298244" cy="208920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597603" y="107438"/>
            <a:ext cx="1395902" cy="154367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33549"/>
            <a:ext cx="16376633" cy="1670714"/>
          </a:xfrm>
          <a:prstGeom prst="rect">
            <a:avLst/>
          </a:prstGeom>
        </p:spPr>
        <p:txBody>
          <a:bodyPr lIns="0" tIns="0" rIns="0" bIns="0" rtlCol="0" anchor="t">
            <a:spAutoFit/>
          </a:bodyPr>
          <a:lstStyle/>
          <a:p>
            <a:pPr algn="ctr">
              <a:lnSpc>
                <a:spcPts val="6527"/>
              </a:lnSpc>
              <a:spcBef>
                <a:spcPct val="0"/>
              </a:spcBef>
            </a:pPr>
            <a:r>
              <a:rPr lang="fi-FI" sz="6350">
                <a:solidFill>
                  <a:srgbClr val="0165B0"/>
                </a:solidFill>
                <a:latin typeface="Montserrat Bold"/>
                <a:cs typeface="Calibri"/>
              </a:rPr>
              <a:t>CONFLUENCEN KUVAUSPOHJAT, METATIEDOT JA  OHJEET</a:t>
            </a:r>
            <a:endParaRPr lang="fi-FI">
              <a:cs typeface="Calibri"/>
            </a:endParaRPr>
          </a:p>
        </p:txBody>
      </p:sp>
      <p:sp>
        <p:nvSpPr>
          <p:cNvPr id="19" name="TextBox 18">
            <a:extLst>
              <a:ext uri="{FF2B5EF4-FFF2-40B4-BE49-F238E27FC236}">
                <a16:creationId xmlns:a16="http://schemas.microsoft.com/office/drawing/2014/main" id="{4B33280A-A3B9-472C-182E-3835882DE07F}"/>
              </a:ext>
            </a:extLst>
          </p:cNvPr>
          <p:cNvSpPr txBox="1"/>
          <p:nvPr/>
        </p:nvSpPr>
        <p:spPr>
          <a:xfrm>
            <a:off x="88612" y="1951027"/>
            <a:ext cx="8302353" cy="7725192"/>
          </a:xfrm>
          <a:prstGeom prst="rect">
            <a:avLst/>
          </a:prstGeom>
          <a:noFill/>
        </p:spPr>
        <p:txBody>
          <a:bodyPr wrap="square" lIns="91440" tIns="45720" rIns="91440" bIns="45720" anchor="t">
            <a:spAutoFit/>
          </a:bodyPr>
          <a:lstStyle/>
          <a:p>
            <a:r>
              <a:rPr lang="en-US" sz="1600" dirty="0">
                <a:ea typeface="Calibri"/>
                <a:cs typeface="Calibri"/>
              </a:rPr>
              <a:t>LÄHTÖTILANNE</a:t>
            </a:r>
          </a:p>
          <a:p>
            <a:pPr marL="285750" indent="-285750">
              <a:buFont typeface="Arial"/>
              <a:buChar char="•"/>
            </a:pPr>
            <a:r>
              <a:rPr lang="en-US" sz="1600" dirty="0" err="1">
                <a:ea typeface="Calibri"/>
                <a:cs typeface="Calibri"/>
              </a:rPr>
              <a:t>Hankkeen</a:t>
            </a:r>
            <a:r>
              <a:rPr lang="en-US" sz="1600" dirty="0">
                <a:ea typeface="Calibri"/>
                <a:cs typeface="Calibri"/>
              </a:rPr>
              <a:t> </a:t>
            </a:r>
            <a:r>
              <a:rPr lang="en-US" sz="1600" dirty="0" err="1">
                <a:ea typeface="Calibri"/>
                <a:cs typeface="Calibri"/>
              </a:rPr>
              <a:t>alussa</a:t>
            </a:r>
            <a:r>
              <a:rPr lang="en-US" sz="1600" dirty="0">
                <a:ea typeface="Calibri"/>
                <a:cs typeface="Calibri"/>
              </a:rPr>
              <a:t> </a:t>
            </a:r>
            <a:r>
              <a:rPr lang="en-US" sz="1600" dirty="0" err="1">
                <a:ea typeface="Calibri"/>
                <a:cs typeface="Calibri"/>
              </a:rPr>
              <a:t>kuvauspohjat</a:t>
            </a:r>
            <a:r>
              <a:rPr lang="en-US" sz="1600" dirty="0">
                <a:ea typeface="Calibri"/>
                <a:cs typeface="Calibri"/>
              </a:rPr>
              <a:t> </a:t>
            </a:r>
            <a:r>
              <a:rPr lang="en-US" sz="1600" dirty="0" err="1">
                <a:ea typeface="Calibri"/>
                <a:cs typeface="Calibri"/>
              </a:rPr>
              <a:t>sisälsivät</a:t>
            </a:r>
            <a:r>
              <a:rPr lang="en-US" sz="1600" dirty="0">
                <a:ea typeface="Calibri"/>
                <a:cs typeface="Calibri"/>
              </a:rPr>
              <a:t> </a:t>
            </a:r>
            <a:r>
              <a:rPr lang="en-US" sz="1600" dirty="0" err="1">
                <a:ea typeface="Calibri"/>
                <a:cs typeface="Calibri"/>
              </a:rPr>
              <a:t>paljon</a:t>
            </a:r>
            <a:r>
              <a:rPr lang="en-US" sz="1600" dirty="0">
                <a:ea typeface="Calibri"/>
                <a:cs typeface="Calibri"/>
              </a:rPr>
              <a:t> </a:t>
            </a:r>
            <a:r>
              <a:rPr lang="en-US" sz="1600" dirty="0" err="1">
                <a:ea typeface="Calibri"/>
                <a:cs typeface="Calibri"/>
              </a:rPr>
              <a:t>ohjeistusta</a:t>
            </a:r>
            <a:endParaRPr lang="en-US" sz="1600" dirty="0">
              <a:ea typeface="Calibri"/>
              <a:cs typeface="Calibri"/>
            </a:endParaRPr>
          </a:p>
          <a:p>
            <a:pPr marL="285750" indent="-285750">
              <a:buFont typeface="Arial"/>
              <a:buChar char="•"/>
            </a:pPr>
            <a:r>
              <a:rPr lang="en-US" sz="1600" dirty="0" err="1">
                <a:ea typeface="Calibri"/>
                <a:cs typeface="Calibri"/>
              </a:rPr>
              <a:t>Erilliset</a:t>
            </a:r>
            <a:r>
              <a:rPr lang="en-US" sz="1600" dirty="0">
                <a:ea typeface="Calibri"/>
                <a:cs typeface="Calibri"/>
              </a:rPr>
              <a:t> </a:t>
            </a:r>
            <a:r>
              <a:rPr lang="en-US" sz="1600" dirty="0" err="1">
                <a:ea typeface="Calibri"/>
                <a:cs typeface="Calibri"/>
              </a:rPr>
              <a:t>kuvausohjeet</a:t>
            </a:r>
            <a:r>
              <a:rPr lang="en-US" sz="1600" dirty="0">
                <a:ea typeface="Calibri"/>
                <a:cs typeface="Calibri"/>
              </a:rPr>
              <a:t> </a:t>
            </a:r>
            <a:r>
              <a:rPr lang="en-US" sz="1600" dirty="0" err="1">
                <a:ea typeface="Calibri"/>
                <a:cs typeface="Calibri"/>
              </a:rPr>
              <a:t>eivät</a:t>
            </a:r>
            <a:r>
              <a:rPr lang="en-US" sz="1600" dirty="0">
                <a:ea typeface="Calibri"/>
                <a:cs typeface="Calibri"/>
              </a:rPr>
              <a:t> </a:t>
            </a:r>
            <a:r>
              <a:rPr lang="en-US" sz="1600" dirty="0" err="1">
                <a:ea typeface="Calibri"/>
                <a:cs typeface="Calibri"/>
              </a:rPr>
              <a:t>olleet</a:t>
            </a:r>
            <a:r>
              <a:rPr lang="en-US" sz="1600" dirty="0">
                <a:ea typeface="Calibri"/>
                <a:cs typeface="Calibri"/>
              </a:rPr>
              <a:t> </a:t>
            </a:r>
            <a:r>
              <a:rPr lang="en-US" sz="1600" dirty="0" err="1">
                <a:ea typeface="Calibri"/>
                <a:cs typeface="Calibri"/>
              </a:rPr>
              <a:t>ajantasaisia</a:t>
            </a:r>
            <a:r>
              <a:rPr lang="en-US" sz="1600" dirty="0">
                <a:ea typeface="Calibri"/>
                <a:cs typeface="Calibri"/>
              </a:rPr>
              <a:t>. </a:t>
            </a:r>
          </a:p>
          <a:p>
            <a:pPr marL="285750" indent="-285750">
              <a:buFont typeface="Arial"/>
              <a:buChar char="•"/>
            </a:pPr>
            <a:r>
              <a:rPr lang="en-US" sz="1600" dirty="0" err="1">
                <a:ea typeface="Calibri"/>
                <a:cs typeface="Calibri"/>
              </a:rPr>
              <a:t>Pakolliset</a:t>
            </a:r>
            <a:r>
              <a:rPr lang="en-US" sz="1600" dirty="0">
                <a:ea typeface="Calibri"/>
                <a:cs typeface="Calibri"/>
              </a:rPr>
              <a:t> </a:t>
            </a:r>
            <a:r>
              <a:rPr lang="en-US" sz="1600" dirty="0" err="1">
                <a:ea typeface="Calibri"/>
                <a:cs typeface="Calibri"/>
              </a:rPr>
              <a:t>tiedot</a:t>
            </a:r>
            <a:r>
              <a:rPr lang="en-US" sz="1600" dirty="0">
                <a:ea typeface="Calibri"/>
                <a:cs typeface="Calibri"/>
              </a:rPr>
              <a:t> </a:t>
            </a:r>
            <a:r>
              <a:rPr lang="en-US" sz="1600" dirty="0" err="1">
                <a:ea typeface="Calibri"/>
                <a:cs typeface="Calibri"/>
              </a:rPr>
              <a:t>oli</a:t>
            </a:r>
            <a:r>
              <a:rPr lang="en-US" sz="1600" dirty="0">
                <a:ea typeface="Calibri"/>
                <a:cs typeface="Calibri"/>
              </a:rPr>
              <a:t> </a:t>
            </a:r>
            <a:r>
              <a:rPr lang="en-US" sz="1600" dirty="0" err="1">
                <a:ea typeface="Calibri"/>
                <a:cs typeface="Calibri"/>
              </a:rPr>
              <a:t>punaisella</a:t>
            </a:r>
            <a:r>
              <a:rPr lang="en-US" sz="1600" dirty="0">
                <a:ea typeface="Calibri"/>
                <a:cs typeface="Calibri"/>
              </a:rPr>
              <a:t> </a:t>
            </a:r>
            <a:r>
              <a:rPr lang="en-US" sz="1600" dirty="0" err="1">
                <a:ea typeface="Calibri"/>
                <a:cs typeface="Calibri"/>
              </a:rPr>
              <a:t>fontilla</a:t>
            </a:r>
            <a:endParaRPr lang="en-US" sz="1600" dirty="0">
              <a:ea typeface="Calibri"/>
              <a:cs typeface="Calibri"/>
            </a:endParaRPr>
          </a:p>
          <a:p>
            <a:pPr marL="285750" indent="-285750">
              <a:buFont typeface="Arial"/>
              <a:buChar char="•"/>
            </a:pPr>
            <a:r>
              <a:rPr lang="en-US" sz="1600" dirty="0" err="1">
                <a:ea typeface="Calibri"/>
                <a:cs typeface="Calibri"/>
              </a:rPr>
              <a:t>Kuvauspohjissa</a:t>
            </a:r>
            <a:r>
              <a:rPr lang="en-US" sz="1600" dirty="0">
                <a:ea typeface="Calibri"/>
                <a:cs typeface="Calibri"/>
              </a:rPr>
              <a:t> </a:t>
            </a:r>
            <a:r>
              <a:rPr lang="en-US" sz="1600" dirty="0" err="1">
                <a:ea typeface="Calibri"/>
                <a:cs typeface="Calibri"/>
              </a:rPr>
              <a:t>ei</a:t>
            </a:r>
            <a:r>
              <a:rPr lang="en-US" sz="1600" dirty="0">
                <a:ea typeface="Calibri"/>
                <a:cs typeface="Calibri"/>
              </a:rPr>
              <a:t> </a:t>
            </a:r>
            <a:r>
              <a:rPr lang="en-US" sz="1600" dirty="0" err="1">
                <a:ea typeface="Calibri"/>
                <a:cs typeface="Calibri"/>
              </a:rPr>
              <a:t>ollut</a:t>
            </a:r>
            <a:r>
              <a:rPr lang="en-US" sz="1600" dirty="0">
                <a:ea typeface="Calibri"/>
                <a:cs typeface="Calibri"/>
              </a:rPr>
              <a:t> </a:t>
            </a:r>
            <a:r>
              <a:rPr lang="en-US" sz="1600" dirty="0" err="1">
                <a:ea typeface="Calibri"/>
                <a:cs typeface="Calibri"/>
              </a:rPr>
              <a:t>valintalistoja</a:t>
            </a:r>
            <a:r>
              <a:rPr lang="en-US" sz="1600" dirty="0">
                <a:ea typeface="Calibri"/>
                <a:cs typeface="Calibri"/>
              </a:rPr>
              <a:t>, </a:t>
            </a:r>
            <a:r>
              <a:rPr lang="en-US" sz="1600" dirty="0" err="1">
                <a:ea typeface="Calibri"/>
                <a:cs typeface="Calibri"/>
              </a:rPr>
              <a:t>vaan</a:t>
            </a:r>
            <a:r>
              <a:rPr lang="en-US" sz="1600" dirty="0">
                <a:ea typeface="Calibri"/>
                <a:cs typeface="Calibri"/>
              </a:rPr>
              <a:t> </a:t>
            </a:r>
            <a:r>
              <a:rPr lang="en-US" sz="1600" dirty="0" err="1">
                <a:ea typeface="Calibri"/>
                <a:cs typeface="Calibri"/>
              </a:rPr>
              <a:t>metatietojen</a:t>
            </a:r>
            <a:r>
              <a:rPr lang="en-US" sz="1600" dirty="0">
                <a:ea typeface="Calibri"/>
                <a:cs typeface="Calibri"/>
              </a:rPr>
              <a:t> </a:t>
            </a:r>
            <a:r>
              <a:rPr lang="en-US" sz="1600" dirty="0" err="1">
                <a:ea typeface="Calibri"/>
                <a:cs typeface="Calibri"/>
              </a:rPr>
              <a:t>arvo</a:t>
            </a:r>
            <a:r>
              <a:rPr lang="en-US" sz="1600" dirty="0">
                <a:ea typeface="Calibri"/>
                <a:cs typeface="Calibri"/>
              </a:rPr>
              <a:t> </a:t>
            </a:r>
            <a:r>
              <a:rPr lang="en-US" sz="1600" dirty="0" err="1">
                <a:ea typeface="Calibri"/>
                <a:cs typeface="Calibri"/>
              </a:rPr>
              <a:t>kirjoitettiin</a:t>
            </a:r>
            <a:r>
              <a:rPr lang="en-US" sz="1600" dirty="0">
                <a:ea typeface="Calibri"/>
                <a:cs typeface="Calibri"/>
              </a:rPr>
              <a:t> </a:t>
            </a:r>
            <a:r>
              <a:rPr lang="en-US" sz="1600" dirty="0" err="1">
                <a:ea typeface="Calibri"/>
                <a:cs typeface="Calibri"/>
              </a:rPr>
              <a:t>käsin</a:t>
            </a:r>
            <a:r>
              <a:rPr lang="en-US" sz="1600" dirty="0">
                <a:ea typeface="Calibri"/>
                <a:cs typeface="Calibri"/>
              </a:rPr>
              <a:t> ja </a:t>
            </a:r>
            <a:r>
              <a:rPr lang="en-US" sz="1600" dirty="0" err="1">
                <a:ea typeface="Calibri"/>
                <a:cs typeface="Calibri"/>
              </a:rPr>
              <a:t>valittiin</a:t>
            </a:r>
            <a:r>
              <a:rPr lang="en-US" sz="1600" dirty="0">
                <a:ea typeface="Calibri"/>
                <a:cs typeface="Calibri"/>
              </a:rPr>
              <a:t> </a:t>
            </a:r>
            <a:r>
              <a:rPr lang="en-US" sz="1600" dirty="0" err="1">
                <a:ea typeface="Calibri"/>
                <a:cs typeface="Calibri"/>
              </a:rPr>
              <a:t>arvolle</a:t>
            </a:r>
            <a:r>
              <a:rPr lang="en-US" sz="1600" dirty="0">
                <a:ea typeface="Calibri"/>
                <a:cs typeface="Calibri"/>
              </a:rPr>
              <a:t> </a:t>
            </a:r>
            <a:r>
              <a:rPr lang="en-US" sz="1600" dirty="0" err="1">
                <a:ea typeface="Calibri"/>
                <a:cs typeface="Calibri"/>
              </a:rPr>
              <a:t>taustaväri</a:t>
            </a:r>
            <a:r>
              <a:rPr lang="en-US" sz="1600" dirty="0">
                <a:ea typeface="Calibri"/>
                <a:cs typeface="Calibri"/>
              </a:rPr>
              <a:t> </a:t>
            </a:r>
            <a:r>
              <a:rPr lang="en-US" sz="1600" dirty="0" err="1">
                <a:ea typeface="Calibri"/>
                <a:cs typeface="Calibri"/>
              </a:rPr>
              <a:t>jos</a:t>
            </a:r>
            <a:r>
              <a:rPr lang="en-US" sz="1600" dirty="0">
                <a:ea typeface="Calibri"/>
                <a:cs typeface="Calibri"/>
              </a:rPr>
              <a:t> ne </a:t>
            </a:r>
            <a:r>
              <a:rPr lang="en-US" sz="1600" dirty="0" err="1">
                <a:ea typeface="Calibri"/>
                <a:cs typeface="Calibri"/>
              </a:rPr>
              <a:t>oli</a:t>
            </a:r>
            <a:r>
              <a:rPr lang="en-US" sz="1600" dirty="0">
                <a:ea typeface="Calibri"/>
                <a:cs typeface="Calibri"/>
              </a:rPr>
              <a:t> </a:t>
            </a:r>
            <a:r>
              <a:rPr lang="en-US" sz="1600" dirty="0" err="1">
                <a:ea typeface="Calibri"/>
                <a:cs typeface="Calibri"/>
              </a:rPr>
              <a:t>metatiedolle</a:t>
            </a:r>
            <a:r>
              <a:rPr lang="en-US" sz="1600" dirty="0">
                <a:ea typeface="Calibri"/>
                <a:cs typeface="Calibri"/>
              </a:rPr>
              <a:t> </a:t>
            </a:r>
            <a:r>
              <a:rPr lang="en-US" sz="1600" dirty="0" err="1">
                <a:ea typeface="Calibri"/>
                <a:cs typeface="Calibri"/>
              </a:rPr>
              <a:t>määritelty</a:t>
            </a:r>
            <a:r>
              <a:rPr lang="en-US" sz="1600" dirty="0">
                <a:ea typeface="Calibri"/>
                <a:cs typeface="Calibri"/>
              </a:rPr>
              <a:t> </a:t>
            </a:r>
            <a:r>
              <a:rPr lang="en-US" sz="1600" dirty="0" err="1">
                <a:ea typeface="Calibri"/>
                <a:cs typeface="Calibri"/>
              </a:rPr>
              <a:t>ohjeessa</a:t>
            </a:r>
            <a:r>
              <a:rPr lang="en-US" sz="1600" dirty="0">
                <a:ea typeface="Calibri"/>
                <a:cs typeface="Calibri"/>
              </a:rPr>
              <a:t>.</a:t>
            </a:r>
          </a:p>
          <a:p>
            <a:pPr marL="285750" indent="-285750">
              <a:buFont typeface="Arial"/>
              <a:buChar char="•"/>
            </a:pPr>
            <a:r>
              <a:rPr lang="en-US" sz="1600" dirty="0" err="1">
                <a:ea typeface="Calibri"/>
                <a:cs typeface="Calibri"/>
              </a:rPr>
              <a:t>Samaa</a:t>
            </a:r>
            <a:r>
              <a:rPr lang="en-US" sz="1600" dirty="0">
                <a:ea typeface="Calibri"/>
                <a:cs typeface="Calibri"/>
              </a:rPr>
              <a:t> </a:t>
            </a:r>
            <a:r>
              <a:rPr lang="en-US" sz="1600" dirty="0" err="1">
                <a:ea typeface="Calibri"/>
                <a:cs typeface="Calibri"/>
              </a:rPr>
              <a:t>tarkoittavaa</a:t>
            </a:r>
            <a:r>
              <a:rPr lang="en-US" sz="1600" dirty="0">
                <a:ea typeface="Calibri"/>
                <a:cs typeface="Calibri"/>
              </a:rPr>
              <a:t> </a:t>
            </a:r>
            <a:r>
              <a:rPr lang="en-US" sz="1600" dirty="0" err="1">
                <a:ea typeface="Calibri"/>
                <a:cs typeface="Calibri"/>
              </a:rPr>
              <a:t>metatietoa</a:t>
            </a:r>
            <a:r>
              <a:rPr lang="en-US" sz="1600" dirty="0">
                <a:ea typeface="Calibri"/>
                <a:cs typeface="Calibri"/>
              </a:rPr>
              <a:t> </a:t>
            </a:r>
            <a:r>
              <a:rPr lang="en-US" sz="1600" dirty="0" err="1">
                <a:ea typeface="Calibri"/>
                <a:cs typeface="Calibri"/>
              </a:rPr>
              <a:t>oli</a:t>
            </a:r>
            <a:r>
              <a:rPr lang="en-US" sz="1600" dirty="0">
                <a:ea typeface="Calibri"/>
                <a:cs typeface="Calibri"/>
              </a:rPr>
              <a:t> </a:t>
            </a:r>
            <a:r>
              <a:rPr lang="en-US" sz="1600" dirty="0" err="1">
                <a:ea typeface="Calibri"/>
                <a:cs typeface="Calibri"/>
              </a:rPr>
              <a:t>kahdella</a:t>
            </a:r>
            <a:r>
              <a:rPr lang="en-US" sz="1600" dirty="0">
                <a:ea typeface="Calibri"/>
                <a:cs typeface="Calibri"/>
              </a:rPr>
              <a:t> </a:t>
            </a:r>
            <a:r>
              <a:rPr lang="en-US" sz="1600" dirty="0" err="1">
                <a:ea typeface="Calibri"/>
                <a:cs typeface="Calibri"/>
              </a:rPr>
              <a:t>nimellä</a:t>
            </a:r>
            <a:r>
              <a:rPr lang="en-US" sz="1600" dirty="0">
                <a:ea typeface="Calibri"/>
                <a:cs typeface="Calibri"/>
              </a:rPr>
              <a:t>, </a:t>
            </a:r>
            <a:r>
              <a:rPr lang="en-US" sz="1600" dirty="0" err="1">
                <a:ea typeface="Calibri"/>
                <a:cs typeface="Calibri"/>
              </a:rPr>
              <a:t>esim</a:t>
            </a:r>
            <a:r>
              <a:rPr lang="en-US" sz="1600" dirty="0">
                <a:ea typeface="Calibri"/>
                <a:cs typeface="Calibri"/>
              </a:rPr>
              <a:t> </a:t>
            </a:r>
            <a:r>
              <a:rPr lang="en-US" sz="1600" dirty="0" err="1">
                <a:ea typeface="Calibri"/>
                <a:cs typeface="Calibri"/>
              </a:rPr>
              <a:t>prioriteetti</a:t>
            </a:r>
            <a:r>
              <a:rPr lang="en-US" sz="1600" dirty="0">
                <a:ea typeface="Calibri"/>
                <a:cs typeface="Calibri"/>
              </a:rPr>
              <a:t> ja </a:t>
            </a:r>
            <a:r>
              <a:rPr lang="en-US" sz="1600" dirty="0" err="1">
                <a:ea typeface="Calibri"/>
                <a:cs typeface="Calibri"/>
              </a:rPr>
              <a:t>kriittisyys</a:t>
            </a:r>
            <a:endParaRPr lang="en-US" sz="1600" dirty="0">
              <a:ea typeface="Calibri"/>
              <a:cs typeface="Calibri"/>
            </a:endParaRPr>
          </a:p>
          <a:p>
            <a:pPr marL="285750" indent="-285750">
              <a:buFont typeface="Arial"/>
              <a:buChar char="•"/>
            </a:pPr>
            <a:r>
              <a:rPr lang="en-US" sz="1600" dirty="0" err="1">
                <a:ea typeface="Calibri"/>
                <a:cs typeface="Calibri"/>
              </a:rPr>
              <a:t>Kuvauspohjissa</a:t>
            </a:r>
            <a:r>
              <a:rPr lang="en-US" sz="1600" dirty="0">
                <a:ea typeface="Calibri"/>
                <a:cs typeface="Calibri"/>
              </a:rPr>
              <a:t> </a:t>
            </a:r>
            <a:r>
              <a:rPr lang="en-US" sz="1600" dirty="0" err="1">
                <a:ea typeface="Calibri"/>
                <a:cs typeface="Calibri"/>
              </a:rPr>
              <a:t>oli</a:t>
            </a:r>
            <a:r>
              <a:rPr lang="en-US" sz="1600" dirty="0">
                <a:ea typeface="Calibri"/>
                <a:cs typeface="Calibri"/>
              </a:rPr>
              <a:t> </a:t>
            </a:r>
            <a:r>
              <a:rPr lang="en-US" sz="1600" dirty="0" err="1">
                <a:ea typeface="Calibri"/>
                <a:cs typeface="Calibri"/>
              </a:rPr>
              <a:t>suuri</a:t>
            </a:r>
            <a:r>
              <a:rPr lang="en-US" sz="1600" dirty="0">
                <a:ea typeface="Calibri"/>
                <a:cs typeface="Calibri"/>
              </a:rPr>
              <a:t> </a:t>
            </a:r>
            <a:r>
              <a:rPr lang="en-US" sz="1600" dirty="0" err="1">
                <a:ea typeface="Calibri"/>
                <a:cs typeface="Calibri"/>
              </a:rPr>
              <a:t>määrä</a:t>
            </a:r>
            <a:r>
              <a:rPr lang="en-US" sz="1600" dirty="0">
                <a:ea typeface="Calibri"/>
                <a:cs typeface="Calibri"/>
              </a:rPr>
              <a:t> </a:t>
            </a:r>
            <a:r>
              <a:rPr lang="en-US" sz="1600" dirty="0" err="1">
                <a:ea typeface="Calibri"/>
                <a:cs typeface="Calibri"/>
              </a:rPr>
              <a:t>ohjetekstiä</a:t>
            </a:r>
            <a:r>
              <a:rPr lang="en-US" sz="1600" dirty="0">
                <a:ea typeface="Calibri"/>
                <a:cs typeface="Calibri"/>
              </a:rPr>
              <a:t>, </a:t>
            </a:r>
            <a:r>
              <a:rPr lang="en-US" sz="1600" dirty="0" err="1">
                <a:ea typeface="Calibri"/>
                <a:cs typeface="Calibri"/>
              </a:rPr>
              <a:t>hankala</a:t>
            </a:r>
            <a:r>
              <a:rPr lang="en-US" sz="1600" dirty="0">
                <a:ea typeface="Calibri"/>
                <a:cs typeface="Calibri"/>
              </a:rPr>
              <a:t> </a:t>
            </a:r>
            <a:r>
              <a:rPr lang="en-US" sz="1600" dirty="0" err="1">
                <a:ea typeface="Calibri"/>
                <a:cs typeface="Calibri"/>
              </a:rPr>
              <a:t>hahmottaa</a:t>
            </a:r>
            <a:r>
              <a:rPr lang="en-US" sz="1600" dirty="0">
                <a:ea typeface="Calibri"/>
                <a:cs typeface="Calibri"/>
              </a:rPr>
              <a:t> </a:t>
            </a:r>
            <a:r>
              <a:rPr lang="en-US" sz="1600" dirty="0" err="1">
                <a:ea typeface="Calibri"/>
                <a:cs typeface="Calibri"/>
              </a:rPr>
              <a:t>mikä</a:t>
            </a:r>
            <a:r>
              <a:rPr lang="en-US" sz="1600" dirty="0">
                <a:ea typeface="Calibri"/>
                <a:cs typeface="Calibri"/>
              </a:rPr>
              <a:t> </a:t>
            </a:r>
            <a:r>
              <a:rPr lang="en-US" sz="1600" dirty="0" err="1">
                <a:ea typeface="Calibri"/>
                <a:cs typeface="Calibri"/>
              </a:rPr>
              <a:t>oli</a:t>
            </a:r>
            <a:r>
              <a:rPr lang="en-US" sz="1600" dirty="0">
                <a:ea typeface="Calibri"/>
                <a:cs typeface="Calibri"/>
              </a:rPr>
              <a:t> </a:t>
            </a:r>
            <a:r>
              <a:rPr lang="en-US" sz="1600" dirty="0" err="1">
                <a:ea typeface="Calibri"/>
                <a:cs typeface="Calibri"/>
              </a:rPr>
              <a:t>ohjetekstiä</a:t>
            </a:r>
            <a:r>
              <a:rPr lang="en-US" sz="1600" dirty="0">
                <a:ea typeface="Calibri"/>
                <a:cs typeface="Calibri"/>
              </a:rPr>
              <a:t> ja </a:t>
            </a:r>
            <a:r>
              <a:rPr lang="en-US" sz="1600" dirty="0" err="1">
                <a:ea typeface="Calibri"/>
                <a:cs typeface="Calibri"/>
              </a:rPr>
              <a:t>mikä</a:t>
            </a:r>
            <a:r>
              <a:rPr lang="en-US" sz="1600" dirty="0">
                <a:ea typeface="Calibri"/>
                <a:cs typeface="Calibri"/>
              </a:rPr>
              <a:t> </a:t>
            </a:r>
            <a:r>
              <a:rPr lang="en-US" sz="1600" dirty="0" err="1">
                <a:ea typeface="Calibri"/>
                <a:cs typeface="Calibri"/>
              </a:rPr>
              <a:t>kuvauksen</a:t>
            </a:r>
            <a:r>
              <a:rPr lang="en-US" sz="1600" dirty="0">
                <a:ea typeface="Calibri"/>
                <a:cs typeface="Calibri"/>
              </a:rPr>
              <a:t> </a:t>
            </a:r>
            <a:r>
              <a:rPr lang="en-US" sz="1600" dirty="0" err="1">
                <a:ea typeface="Calibri"/>
                <a:cs typeface="Calibri"/>
              </a:rPr>
              <a:t>tietoa</a:t>
            </a:r>
            <a:endParaRPr lang="en-US" sz="1600" dirty="0">
              <a:ea typeface="Calibri"/>
              <a:cs typeface="Calibri"/>
            </a:endParaRPr>
          </a:p>
          <a:p>
            <a:pPr marL="285750" indent="-285750">
              <a:buFont typeface="Arial"/>
              <a:buChar char="•"/>
            </a:pPr>
            <a:endParaRPr lang="en-US" sz="1600" dirty="0">
              <a:ea typeface="Calibri"/>
              <a:cs typeface="Calibri"/>
            </a:endParaRPr>
          </a:p>
          <a:p>
            <a:r>
              <a:rPr lang="en-US" sz="1600" dirty="0">
                <a:ea typeface="Calibri"/>
                <a:cs typeface="Calibri"/>
              </a:rPr>
              <a:t>OHJETYÖRYHMÄ</a:t>
            </a:r>
          </a:p>
          <a:p>
            <a:pPr marL="285750" indent="-285750">
              <a:buFont typeface="Arial" panose="020B0604020202020204" pitchFamily="34" charset="0"/>
              <a:buChar char="•"/>
            </a:pPr>
            <a:r>
              <a:rPr lang="en-US" sz="1600" dirty="0">
                <a:ea typeface="Calibri"/>
                <a:cs typeface="Calibri"/>
              </a:rPr>
              <a:t>Anita Rättyä, Aija Tirkkonen, Virpi Stång, Tiia Brinck ja Pirjo Helaakoski</a:t>
            </a:r>
          </a:p>
          <a:p>
            <a:pPr marL="285750" indent="-285750">
              <a:buFont typeface="Arial" panose="020B0604020202020204" pitchFamily="34" charset="0"/>
              <a:buChar char="•"/>
            </a:pPr>
            <a:endParaRPr lang="en-US" sz="1600" dirty="0">
              <a:ea typeface="Calibri"/>
              <a:cs typeface="Calibri"/>
            </a:endParaRPr>
          </a:p>
          <a:p>
            <a:r>
              <a:rPr lang="en-US" sz="1600" dirty="0">
                <a:ea typeface="Calibri"/>
                <a:cs typeface="Calibri"/>
              </a:rPr>
              <a:t>LOPPUTULOS</a:t>
            </a:r>
          </a:p>
          <a:p>
            <a:pPr marL="285750" indent="-285750">
              <a:buFont typeface="Arial" panose="020B0604020202020204" pitchFamily="34" charset="0"/>
              <a:buChar char="•"/>
            </a:pPr>
            <a:r>
              <a:rPr lang="en-US" sz="1600" dirty="0" err="1">
                <a:ea typeface="Calibri"/>
                <a:cs typeface="Calibri"/>
              </a:rPr>
              <a:t>Kävimme</a:t>
            </a:r>
            <a:r>
              <a:rPr lang="en-US" sz="1600" dirty="0">
                <a:ea typeface="Calibri"/>
                <a:cs typeface="Calibri"/>
              </a:rPr>
              <a:t> </a:t>
            </a:r>
            <a:r>
              <a:rPr lang="en-US" sz="1600" dirty="0" err="1">
                <a:ea typeface="Calibri"/>
                <a:cs typeface="Calibri"/>
              </a:rPr>
              <a:t>lähes</a:t>
            </a:r>
            <a:r>
              <a:rPr lang="en-US" sz="1600" dirty="0">
                <a:ea typeface="Calibri"/>
                <a:cs typeface="Calibri"/>
              </a:rPr>
              <a:t> </a:t>
            </a:r>
            <a:r>
              <a:rPr lang="en-US" sz="1600" dirty="0" err="1">
                <a:ea typeface="Calibri"/>
                <a:cs typeface="Calibri"/>
              </a:rPr>
              <a:t>vuoden</a:t>
            </a:r>
            <a:r>
              <a:rPr lang="en-US" sz="1600" dirty="0">
                <a:ea typeface="Calibri"/>
                <a:cs typeface="Calibri"/>
              </a:rPr>
              <a:t> </a:t>
            </a:r>
            <a:r>
              <a:rPr lang="en-US" sz="1600" dirty="0" err="1">
                <a:ea typeface="Calibri"/>
                <a:cs typeface="Calibri"/>
              </a:rPr>
              <a:t>ajan</a:t>
            </a:r>
            <a:r>
              <a:rPr lang="en-US" sz="1600" dirty="0">
                <a:ea typeface="Calibri"/>
                <a:cs typeface="Calibri"/>
              </a:rPr>
              <a:t> </a:t>
            </a:r>
            <a:r>
              <a:rPr lang="en-US" sz="1600" dirty="0" err="1">
                <a:ea typeface="Calibri"/>
                <a:cs typeface="Calibri"/>
              </a:rPr>
              <a:t>tiedonhallintamallin</a:t>
            </a:r>
            <a:r>
              <a:rPr lang="en-US" sz="1600" dirty="0">
                <a:ea typeface="Calibri"/>
                <a:cs typeface="Calibri"/>
              </a:rPr>
              <a:t> </a:t>
            </a:r>
            <a:r>
              <a:rPr lang="en-US" sz="1600" dirty="0" err="1">
                <a:ea typeface="Calibri"/>
                <a:cs typeface="Calibri"/>
              </a:rPr>
              <a:t>kuvauspohia</a:t>
            </a:r>
            <a:r>
              <a:rPr lang="en-US" sz="1600" dirty="0">
                <a:ea typeface="Calibri"/>
                <a:cs typeface="Calibri"/>
              </a:rPr>
              <a:t> </a:t>
            </a:r>
            <a:r>
              <a:rPr lang="en-US" sz="1600" dirty="0" err="1">
                <a:ea typeface="Calibri"/>
                <a:cs typeface="Calibri"/>
              </a:rPr>
              <a:t>läpi</a:t>
            </a:r>
            <a:r>
              <a:rPr lang="en-US" sz="1600" dirty="0">
                <a:ea typeface="Calibri"/>
                <a:cs typeface="Calibri"/>
              </a:rPr>
              <a:t> </a:t>
            </a:r>
            <a:r>
              <a:rPr lang="en-US" sz="1600" dirty="0" err="1">
                <a:ea typeface="Calibri"/>
                <a:cs typeface="Calibri"/>
              </a:rPr>
              <a:t>testikannassa</a:t>
            </a:r>
            <a:endParaRPr lang="en-US" sz="1600" dirty="0">
              <a:ea typeface="Calibri"/>
              <a:cs typeface="Calibri"/>
            </a:endParaRPr>
          </a:p>
          <a:p>
            <a:pPr marL="742950" lvl="1" indent="-285750">
              <a:buFont typeface="Arial" panose="020B0604020202020204" pitchFamily="34" charset="0"/>
              <a:buChar char="•"/>
            </a:pPr>
            <a:r>
              <a:rPr lang="en-US" sz="1600" dirty="0" err="1">
                <a:ea typeface="Calibri"/>
                <a:cs typeface="Calibri"/>
              </a:rPr>
              <a:t>Kävimme</a:t>
            </a:r>
            <a:r>
              <a:rPr lang="en-US" sz="1600" dirty="0">
                <a:ea typeface="Calibri"/>
                <a:cs typeface="Calibri"/>
              </a:rPr>
              <a:t> </a:t>
            </a:r>
            <a:r>
              <a:rPr lang="en-US" sz="1600" dirty="0" err="1">
                <a:ea typeface="Calibri"/>
                <a:cs typeface="Calibri"/>
              </a:rPr>
              <a:t>kaikki</a:t>
            </a:r>
            <a:r>
              <a:rPr lang="en-US" sz="1600" dirty="0">
                <a:ea typeface="Calibri"/>
                <a:cs typeface="Calibri"/>
              </a:rPr>
              <a:t> </a:t>
            </a:r>
            <a:r>
              <a:rPr lang="en-US" sz="1600" dirty="0" err="1">
                <a:ea typeface="Calibri"/>
                <a:cs typeface="Calibri"/>
              </a:rPr>
              <a:t>metatiedot</a:t>
            </a:r>
            <a:r>
              <a:rPr lang="en-US" sz="1600" dirty="0">
                <a:ea typeface="Calibri"/>
                <a:cs typeface="Calibri"/>
              </a:rPr>
              <a:t>, </a:t>
            </a:r>
            <a:r>
              <a:rPr lang="en-US" sz="1600" dirty="0" err="1">
                <a:ea typeface="Calibri"/>
                <a:cs typeface="Calibri"/>
              </a:rPr>
              <a:t>niiden</a:t>
            </a:r>
            <a:r>
              <a:rPr lang="en-US" sz="1600" dirty="0">
                <a:ea typeface="Calibri"/>
                <a:cs typeface="Calibri"/>
              </a:rPr>
              <a:t> </a:t>
            </a:r>
            <a:r>
              <a:rPr lang="en-US" sz="1600" dirty="0" err="1">
                <a:ea typeface="Calibri"/>
                <a:cs typeface="Calibri"/>
              </a:rPr>
              <a:t>formaatit</a:t>
            </a:r>
            <a:r>
              <a:rPr lang="en-US" sz="1600" dirty="0">
                <a:ea typeface="Calibri"/>
                <a:cs typeface="Calibri"/>
              </a:rPr>
              <a:t> ja </a:t>
            </a:r>
            <a:r>
              <a:rPr lang="en-US" sz="1600" dirty="0" err="1">
                <a:ea typeface="Calibri"/>
                <a:cs typeface="Calibri"/>
              </a:rPr>
              <a:t>käyttötarkoitukset</a:t>
            </a:r>
            <a:r>
              <a:rPr lang="en-US" sz="1600" dirty="0">
                <a:ea typeface="Calibri"/>
                <a:cs typeface="Calibri"/>
              </a:rPr>
              <a:t> </a:t>
            </a:r>
            <a:r>
              <a:rPr lang="en-US" sz="1600" dirty="0" err="1">
                <a:ea typeface="Calibri"/>
                <a:cs typeface="Calibri"/>
              </a:rPr>
              <a:t>läpi</a:t>
            </a:r>
            <a:endParaRPr lang="en-US" sz="1600" dirty="0">
              <a:ea typeface="Calibri"/>
              <a:cs typeface="Calibri"/>
            </a:endParaRPr>
          </a:p>
          <a:p>
            <a:pPr marL="742950" lvl="1" indent="-285750">
              <a:buFont typeface="Arial" panose="020B0604020202020204" pitchFamily="34" charset="0"/>
              <a:buChar char="•"/>
            </a:pPr>
            <a:r>
              <a:rPr lang="en-US" sz="1600" dirty="0" err="1">
                <a:ea typeface="Calibri"/>
                <a:cs typeface="Calibri"/>
              </a:rPr>
              <a:t>Lisäsimme</a:t>
            </a:r>
            <a:r>
              <a:rPr lang="en-US" sz="1600" dirty="0">
                <a:ea typeface="Calibri"/>
                <a:cs typeface="Calibri"/>
              </a:rPr>
              <a:t> Incoming link-</a:t>
            </a:r>
            <a:r>
              <a:rPr lang="en-US" sz="1600" dirty="0" err="1">
                <a:ea typeface="Calibri"/>
                <a:cs typeface="Calibri"/>
              </a:rPr>
              <a:t>makroja</a:t>
            </a:r>
            <a:r>
              <a:rPr lang="en-US" sz="1600" dirty="0">
                <a:ea typeface="Calibri"/>
                <a:cs typeface="Calibri"/>
              </a:rPr>
              <a:t> (</a:t>
            </a:r>
            <a:r>
              <a:rPr lang="en-US" sz="1600" dirty="0" err="1">
                <a:ea typeface="Calibri"/>
                <a:cs typeface="Calibri"/>
              </a:rPr>
              <a:t>osa</a:t>
            </a:r>
            <a:r>
              <a:rPr lang="en-US" sz="1600" dirty="0">
                <a:ea typeface="Calibri"/>
                <a:cs typeface="Calibri"/>
              </a:rPr>
              <a:t> </a:t>
            </a:r>
            <a:r>
              <a:rPr lang="en-US" sz="1600" dirty="0" err="1">
                <a:ea typeface="Calibri"/>
                <a:cs typeface="Calibri"/>
              </a:rPr>
              <a:t>perustiedot-taulukkoon</a:t>
            </a:r>
            <a:r>
              <a:rPr lang="en-US" sz="1600" dirty="0">
                <a:ea typeface="Calibri"/>
                <a:cs typeface="Calibri"/>
              </a:rPr>
              <a:t>, </a:t>
            </a:r>
            <a:r>
              <a:rPr lang="en-US" sz="1600" dirty="0" err="1">
                <a:ea typeface="Calibri"/>
                <a:cs typeface="Calibri"/>
              </a:rPr>
              <a:t>osa</a:t>
            </a:r>
            <a:r>
              <a:rPr lang="en-US" sz="1600" dirty="0">
                <a:ea typeface="Calibri"/>
                <a:cs typeface="Calibri"/>
              </a:rPr>
              <a:t> </a:t>
            </a:r>
            <a:r>
              <a:rPr lang="en-US" sz="1600" dirty="0" err="1">
                <a:ea typeface="Calibri"/>
                <a:cs typeface="Calibri"/>
              </a:rPr>
              <a:t>kuvaukseen</a:t>
            </a:r>
            <a:r>
              <a:rPr lang="en-US" sz="1600" dirty="0">
                <a:ea typeface="Calibri"/>
                <a:cs typeface="Calibri"/>
              </a:rPr>
              <a:t>)</a:t>
            </a:r>
          </a:p>
          <a:p>
            <a:pPr marL="742950" lvl="1" indent="-285750">
              <a:buFont typeface="Arial" panose="020B0604020202020204" pitchFamily="34" charset="0"/>
              <a:buChar char="•"/>
            </a:pPr>
            <a:r>
              <a:rPr lang="en-US" sz="1600" dirty="0" err="1">
                <a:ea typeface="Calibri"/>
                <a:cs typeface="Calibri"/>
              </a:rPr>
              <a:t>Poistimme</a:t>
            </a:r>
            <a:r>
              <a:rPr lang="en-US" sz="1600" dirty="0">
                <a:ea typeface="Calibri"/>
                <a:cs typeface="Calibri"/>
              </a:rPr>
              <a:t> </a:t>
            </a:r>
            <a:r>
              <a:rPr lang="en-US" sz="1600" dirty="0" err="1">
                <a:ea typeface="Calibri"/>
                <a:cs typeface="Calibri"/>
              </a:rPr>
              <a:t>kuvauspohjista</a:t>
            </a:r>
            <a:r>
              <a:rPr lang="en-US" sz="1600" dirty="0">
                <a:ea typeface="Calibri"/>
                <a:cs typeface="Calibri"/>
              </a:rPr>
              <a:t> </a:t>
            </a:r>
            <a:r>
              <a:rPr lang="en-US" sz="1600" dirty="0" err="1">
                <a:ea typeface="Calibri"/>
                <a:cs typeface="Calibri"/>
              </a:rPr>
              <a:t>ohjetekstit</a:t>
            </a:r>
            <a:endParaRPr lang="en-US" sz="1600" dirty="0">
              <a:ea typeface="Calibri"/>
              <a:cs typeface="Calibri"/>
            </a:endParaRPr>
          </a:p>
          <a:p>
            <a:pPr marL="742950" lvl="1" indent="-285750">
              <a:buFont typeface="Arial" panose="020B0604020202020204" pitchFamily="34" charset="0"/>
              <a:buChar char="•"/>
            </a:pPr>
            <a:r>
              <a:rPr lang="en-US" sz="1600" dirty="0" err="1">
                <a:ea typeface="Calibri"/>
                <a:cs typeface="Calibri"/>
              </a:rPr>
              <a:t>Kaikkialla</a:t>
            </a:r>
            <a:r>
              <a:rPr lang="en-US" sz="1600" dirty="0">
                <a:ea typeface="Calibri"/>
                <a:cs typeface="Calibri"/>
              </a:rPr>
              <a:t> </a:t>
            </a:r>
            <a:r>
              <a:rPr lang="en-US" sz="1600" dirty="0" err="1">
                <a:ea typeface="Calibri"/>
                <a:cs typeface="Calibri"/>
              </a:rPr>
              <a:t>musta</a:t>
            </a:r>
            <a:r>
              <a:rPr lang="en-US" sz="1600" dirty="0">
                <a:ea typeface="Calibri"/>
                <a:cs typeface="Calibri"/>
              </a:rPr>
              <a:t> </a:t>
            </a:r>
            <a:r>
              <a:rPr lang="en-US" sz="1600" dirty="0" err="1">
                <a:ea typeface="Calibri"/>
                <a:cs typeface="Calibri"/>
              </a:rPr>
              <a:t>fontti</a:t>
            </a:r>
            <a:r>
              <a:rPr lang="en-US" sz="1600" dirty="0">
                <a:ea typeface="Calibri"/>
                <a:cs typeface="Calibri"/>
              </a:rPr>
              <a:t>, </a:t>
            </a:r>
            <a:r>
              <a:rPr lang="en-US" sz="1600" dirty="0" err="1">
                <a:ea typeface="Calibri"/>
                <a:cs typeface="Calibri"/>
              </a:rPr>
              <a:t>pakollisuus</a:t>
            </a:r>
            <a:r>
              <a:rPr lang="en-US" sz="1600" dirty="0">
                <a:ea typeface="Calibri"/>
                <a:cs typeface="Calibri"/>
              </a:rPr>
              <a:t> </a:t>
            </a:r>
            <a:r>
              <a:rPr lang="en-US" sz="1600" dirty="0" err="1">
                <a:ea typeface="Calibri"/>
                <a:cs typeface="Calibri"/>
              </a:rPr>
              <a:t>keltaisella</a:t>
            </a:r>
            <a:r>
              <a:rPr lang="en-US" sz="1600" dirty="0">
                <a:ea typeface="Calibri"/>
                <a:cs typeface="Calibri"/>
              </a:rPr>
              <a:t> </a:t>
            </a:r>
            <a:r>
              <a:rPr lang="en-US" sz="1600" dirty="0" err="1">
                <a:ea typeface="Calibri"/>
                <a:cs typeface="Calibri"/>
              </a:rPr>
              <a:t>tähdellä</a:t>
            </a:r>
            <a:r>
              <a:rPr lang="en-US" sz="1600" dirty="0">
                <a:ea typeface="Calibri"/>
                <a:cs typeface="Calibri"/>
              </a:rPr>
              <a:t> ja </a:t>
            </a:r>
            <a:r>
              <a:rPr lang="en-US" sz="1600" dirty="0" err="1">
                <a:ea typeface="Calibri"/>
                <a:cs typeface="Calibri"/>
              </a:rPr>
              <a:t>perustiedot-taulukossa</a:t>
            </a:r>
            <a:r>
              <a:rPr lang="en-US" sz="1600" dirty="0">
                <a:ea typeface="Calibri"/>
                <a:cs typeface="Calibri"/>
              </a:rPr>
              <a:t> </a:t>
            </a:r>
            <a:r>
              <a:rPr lang="en-US" sz="1600" dirty="0" err="1">
                <a:ea typeface="Calibri"/>
                <a:cs typeface="Calibri"/>
              </a:rPr>
              <a:t>roosalla</a:t>
            </a:r>
            <a:r>
              <a:rPr lang="en-US" sz="1600" dirty="0">
                <a:ea typeface="Calibri"/>
                <a:cs typeface="Calibri"/>
              </a:rPr>
              <a:t> </a:t>
            </a:r>
            <a:r>
              <a:rPr lang="en-US" sz="1600" dirty="0" err="1">
                <a:ea typeface="Calibri"/>
                <a:cs typeface="Calibri"/>
              </a:rPr>
              <a:t>solun</a:t>
            </a:r>
            <a:r>
              <a:rPr lang="en-US" sz="1600" dirty="0">
                <a:ea typeface="Calibri"/>
                <a:cs typeface="Calibri"/>
              </a:rPr>
              <a:t> </a:t>
            </a:r>
            <a:r>
              <a:rPr lang="en-US" sz="1600" dirty="0" err="1">
                <a:ea typeface="Calibri"/>
                <a:cs typeface="Calibri"/>
              </a:rPr>
              <a:t>taustavärillä</a:t>
            </a:r>
            <a:endParaRPr lang="en-US" sz="1600" dirty="0">
              <a:ea typeface="Calibri"/>
              <a:cs typeface="Calibri"/>
            </a:endParaRPr>
          </a:p>
          <a:p>
            <a:pPr marL="742950" lvl="1" indent="-285750">
              <a:buFont typeface="Arial" panose="020B0604020202020204" pitchFamily="34" charset="0"/>
              <a:buChar char="•"/>
            </a:pPr>
            <a:r>
              <a:rPr lang="en-US" sz="1600" dirty="0" err="1">
                <a:ea typeface="Calibri"/>
                <a:cs typeface="Calibri"/>
              </a:rPr>
              <a:t>Päivitimme</a:t>
            </a:r>
            <a:r>
              <a:rPr lang="en-US" sz="1600" dirty="0">
                <a:ea typeface="Calibri"/>
                <a:cs typeface="Calibri"/>
              </a:rPr>
              <a:t> </a:t>
            </a:r>
            <a:r>
              <a:rPr lang="en-US" sz="1600" dirty="0" err="1">
                <a:ea typeface="Calibri"/>
                <a:cs typeface="Calibri"/>
              </a:rPr>
              <a:t>kuvauspohjien</a:t>
            </a:r>
            <a:r>
              <a:rPr lang="en-US" sz="1600" dirty="0">
                <a:ea typeface="Calibri"/>
                <a:cs typeface="Calibri"/>
              </a:rPr>
              <a:t> </a:t>
            </a:r>
            <a:r>
              <a:rPr lang="en-US" sz="1600" dirty="0" err="1">
                <a:ea typeface="Calibri"/>
                <a:cs typeface="Calibri"/>
              </a:rPr>
              <a:t>layoutin</a:t>
            </a:r>
            <a:r>
              <a:rPr lang="en-US" sz="1600" dirty="0">
                <a:ea typeface="Calibri"/>
                <a:cs typeface="Calibri"/>
              </a:rPr>
              <a:t> ja </a:t>
            </a:r>
            <a:r>
              <a:rPr lang="en-US" sz="1600" dirty="0" err="1">
                <a:ea typeface="Calibri"/>
                <a:cs typeface="Calibri"/>
              </a:rPr>
              <a:t>visuaalisoimme</a:t>
            </a:r>
            <a:r>
              <a:rPr lang="en-US" sz="1600" dirty="0">
                <a:ea typeface="Calibri"/>
                <a:cs typeface="Calibri"/>
              </a:rPr>
              <a:t> </a:t>
            </a:r>
            <a:r>
              <a:rPr lang="en-US" sz="1600" dirty="0" err="1">
                <a:ea typeface="Calibri"/>
                <a:cs typeface="Calibri"/>
              </a:rPr>
              <a:t>niitä</a:t>
            </a:r>
            <a:endParaRPr lang="en-US" sz="1600" dirty="0">
              <a:ea typeface="Calibri"/>
              <a:cs typeface="Calibri"/>
            </a:endParaRPr>
          </a:p>
          <a:p>
            <a:pPr marL="742950" lvl="1" indent="-285750">
              <a:buFont typeface="Arial" panose="020B0604020202020204" pitchFamily="34" charset="0"/>
              <a:buChar char="•"/>
            </a:pPr>
            <a:r>
              <a:rPr lang="en-US" sz="1600" dirty="0">
                <a:ea typeface="Calibri"/>
                <a:cs typeface="Calibri"/>
              </a:rPr>
              <a:t>Anita ja Aija </a:t>
            </a:r>
            <a:r>
              <a:rPr lang="en-US" sz="1600" dirty="0" err="1">
                <a:ea typeface="Calibri"/>
                <a:cs typeface="Calibri"/>
              </a:rPr>
              <a:t>laativat</a:t>
            </a:r>
            <a:r>
              <a:rPr lang="en-US" sz="1600" dirty="0">
                <a:ea typeface="Calibri"/>
                <a:cs typeface="Calibri"/>
              </a:rPr>
              <a:t> </a:t>
            </a:r>
            <a:r>
              <a:rPr lang="en-US" sz="1600" dirty="0" err="1">
                <a:ea typeface="Calibri"/>
                <a:cs typeface="Calibri"/>
              </a:rPr>
              <a:t>kuvauspohjille</a:t>
            </a:r>
            <a:r>
              <a:rPr lang="en-US" sz="1600" dirty="0">
                <a:ea typeface="Calibri"/>
                <a:cs typeface="Calibri"/>
              </a:rPr>
              <a:t> </a:t>
            </a:r>
            <a:r>
              <a:rPr lang="en-US" sz="1600" dirty="0" err="1">
                <a:ea typeface="Calibri"/>
                <a:cs typeface="Calibri"/>
              </a:rPr>
              <a:t>erilliset</a:t>
            </a:r>
            <a:r>
              <a:rPr lang="en-US" sz="1600" dirty="0">
                <a:ea typeface="Calibri"/>
                <a:cs typeface="Calibri"/>
              </a:rPr>
              <a:t> </a:t>
            </a:r>
            <a:r>
              <a:rPr lang="en-US" sz="1600" dirty="0" err="1">
                <a:ea typeface="Calibri"/>
                <a:cs typeface="Calibri"/>
              </a:rPr>
              <a:t>ohjeet</a:t>
            </a:r>
            <a:r>
              <a:rPr lang="en-US" sz="1600" dirty="0">
                <a:ea typeface="Calibri"/>
                <a:cs typeface="Calibri"/>
              </a:rPr>
              <a:t>, </a:t>
            </a:r>
            <a:r>
              <a:rPr lang="en-US" sz="1600" dirty="0" err="1">
                <a:ea typeface="Calibri"/>
                <a:cs typeface="Calibri"/>
              </a:rPr>
              <a:t>jotka</a:t>
            </a:r>
            <a:r>
              <a:rPr lang="en-US" sz="1600" dirty="0">
                <a:ea typeface="Calibri"/>
                <a:cs typeface="Calibri"/>
              </a:rPr>
              <a:t> </a:t>
            </a:r>
            <a:r>
              <a:rPr lang="en-US" sz="1600" dirty="0" err="1">
                <a:ea typeface="Calibri"/>
                <a:cs typeface="Calibri"/>
              </a:rPr>
              <a:t>lötyvät</a:t>
            </a:r>
            <a:r>
              <a:rPr lang="en-US" sz="1600" dirty="0">
                <a:ea typeface="Calibri"/>
                <a:cs typeface="Calibri"/>
              </a:rPr>
              <a:t> </a:t>
            </a:r>
            <a:r>
              <a:rPr lang="en-US" sz="1600" dirty="0" err="1">
                <a:ea typeface="Calibri"/>
                <a:cs typeface="Calibri"/>
              </a:rPr>
              <a:t>conf.ohjeet</a:t>
            </a:r>
            <a:r>
              <a:rPr lang="en-US" sz="1600" dirty="0">
                <a:ea typeface="Calibri"/>
                <a:cs typeface="Calibri"/>
              </a:rPr>
              <a:t> –</a:t>
            </a:r>
            <a:r>
              <a:rPr lang="en-US" sz="1600" dirty="0" err="1">
                <a:ea typeface="Calibri"/>
                <a:cs typeface="Calibri"/>
              </a:rPr>
              <a:t>työtilasta</a:t>
            </a:r>
            <a:endParaRPr lang="en-US" sz="1600" dirty="0">
              <a:ea typeface="Calibri"/>
              <a:cs typeface="Calibri"/>
            </a:endParaRPr>
          </a:p>
          <a:p>
            <a:pPr marL="742950" lvl="1" indent="-285750">
              <a:buFont typeface="Arial" panose="020B0604020202020204" pitchFamily="34" charset="0"/>
              <a:buChar char="•"/>
            </a:pPr>
            <a:r>
              <a:rPr lang="en-US" sz="1600" dirty="0" err="1">
                <a:ea typeface="Calibri"/>
                <a:cs typeface="Calibri"/>
              </a:rPr>
              <a:t>Esitimme</a:t>
            </a:r>
            <a:r>
              <a:rPr lang="en-US" sz="1600" dirty="0">
                <a:ea typeface="Calibri"/>
                <a:cs typeface="Calibri"/>
              </a:rPr>
              <a:t> </a:t>
            </a:r>
            <a:r>
              <a:rPr lang="en-US" sz="1600" dirty="0" err="1">
                <a:ea typeface="Calibri"/>
                <a:cs typeface="Calibri"/>
              </a:rPr>
              <a:t>valintalista-työkalun</a:t>
            </a:r>
            <a:r>
              <a:rPr lang="en-US" sz="1600" dirty="0">
                <a:ea typeface="Calibri"/>
                <a:cs typeface="Calibri"/>
              </a:rPr>
              <a:t> </a:t>
            </a:r>
            <a:r>
              <a:rPr lang="en-US" sz="1600" dirty="0" err="1">
                <a:ea typeface="Calibri"/>
                <a:cs typeface="Calibri"/>
              </a:rPr>
              <a:t>hankkimista</a:t>
            </a:r>
            <a:r>
              <a:rPr lang="en-US" sz="1600" dirty="0">
                <a:ea typeface="Calibri"/>
                <a:cs typeface="Calibri"/>
              </a:rPr>
              <a:t> </a:t>
            </a:r>
            <a:r>
              <a:rPr lang="en-US" sz="1600" dirty="0" err="1">
                <a:ea typeface="Calibri"/>
                <a:cs typeface="Calibri"/>
              </a:rPr>
              <a:t>jonka</a:t>
            </a:r>
            <a:r>
              <a:rPr lang="en-US" sz="1600" dirty="0">
                <a:ea typeface="Calibri"/>
                <a:cs typeface="Calibri"/>
              </a:rPr>
              <a:t> Joki </a:t>
            </a:r>
            <a:r>
              <a:rPr lang="en-US" sz="1600" dirty="0" err="1">
                <a:ea typeface="Calibri"/>
                <a:cs typeface="Calibri"/>
              </a:rPr>
              <a:t>ICT:n</a:t>
            </a:r>
            <a:r>
              <a:rPr lang="en-US" sz="1600" dirty="0">
                <a:ea typeface="Calibri"/>
                <a:cs typeface="Calibri"/>
              </a:rPr>
              <a:t> </a:t>
            </a:r>
            <a:r>
              <a:rPr lang="en-US" sz="1600" dirty="0" err="1">
                <a:ea typeface="Calibri"/>
                <a:cs typeface="Calibri"/>
              </a:rPr>
              <a:t>omistajaohjausryhmä</a:t>
            </a:r>
            <a:r>
              <a:rPr lang="en-US" sz="1600" dirty="0">
                <a:ea typeface="Calibri"/>
                <a:cs typeface="Calibri"/>
              </a:rPr>
              <a:t> </a:t>
            </a:r>
            <a:r>
              <a:rPr lang="en-US" sz="1600" dirty="0" err="1">
                <a:ea typeface="Calibri"/>
                <a:cs typeface="Calibri"/>
              </a:rPr>
              <a:t>hyväksyi</a:t>
            </a:r>
            <a:r>
              <a:rPr lang="en-US" sz="1600" dirty="0">
                <a:ea typeface="Calibri"/>
                <a:cs typeface="Calibri"/>
              </a:rPr>
              <a:t>. </a:t>
            </a:r>
            <a:r>
              <a:rPr lang="en-US" sz="1600" dirty="0" err="1">
                <a:ea typeface="Calibri"/>
                <a:cs typeface="Calibri"/>
              </a:rPr>
              <a:t>Loimme</a:t>
            </a:r>
            <a:r>
              <a:rPr lang="en-US" sz="1600" dirty="0">
                <a:ea typeface="Calibri"/>
                <a:cs typeface="Calibri"/>
              </a:rPr>
              <a:t> </a:t>
            </a:r>
            <a:r>
              <a:rPr lang="en-US" sz="1600" dirty="0" err="1">
                <a:ea typeface="Calibri"/>
                <a:cs typeface="Calibri"/>
              </a:rPr>
              <a:t>valintalistat</a:t>
            </a:r>
            <a:r>
              <a:rPr lang="en-US" sz="1600" dirty="0">
                <a:ea typeface="Calibri"/>
                <a:cs typeface="Calibri"/>
              </a:rPr>
              <a:t> ja </a:t>
            </a:r>
            <a:r>
              <a:rPr lang="en-US" sz="1600" dirty="0" err="1">
                <a:ea typeface="Calibri"/>
                <a:cs typeface="Calibri"/>
              </a:rPr>
              <a:t>käyttööntimme</a:t>
            </a:r>
            <a:r>
              <a:rPr lang="en-US" sz="1600" dirty="0">
                <a:ea typeface="Calibri"/>
                <a:cs typeface="Calibri"/>
              </a:rPr>
              <a:t> ne </a:t>
            </a:r>
            <a:r>
              <a:rPr lang="en-US" sz="1600" dirty="0" err="1">
                <a:ea typeface="Calibri"/>
                <a:cs typeface="Calibri"/>
              </a:rPr>
              <a:t>kuvauspojiin</a:t>
            </a:r>
            <a:endParaRPr lang="en-US" sz="1600" dirty="0">
              <a:ea typeface="Calibri"/>
              <a:cs typeface="Calibri"/>
            </a:endParaRPr>
          </a:p>
          <a:p>
            <a:pPr lvl="1"/>
            <a:endParaRPr lang="en-US" sz="1600" dirty="0">
              <a:ea typeface="Calibri"/>
              <a:cs typeface="Calibri"/>
            </a:endParaRPr>
          </a:p>
          <a:p>
            <a:r>
              <a:rPr lang="en-US" sz="1600" dirty="0">
                <a:ea typeface="Calibri"/>
                <a:cs typeface="Calibri"/>
              </a:rPr>
              <a:t>KÄYTTÖÖNOTTO</a:t>
            </a:r>
          </a:p>
          <a:p>
            <a:pPr marL="285750" indent="-285750">
              <a:buFont typeface="Arial" panose="020B0604020202020204" pitchFamily="34" charset="0"/>
              <a:buChar char="•"/>
            </a:pPr>
            <a:r>
              <a:rPr lang="en-US" sz="1600" dirty="0" err="1">
                <a:ea typeface="Calibri"/>
                <a:cs typeface="Calibri"/>
              </a:rPr>
              <a:t>Organisaatiot</a:t>
            </a:r>
            <a:r>
              <a:rPr lang="en-US" sz="1600" dirty="0">
                <a:ea typeface="Calibri"/>
                <a:cs typeface="Calibri"/>
              </a:rPr>
              <a:t> </a:t>
            </a:r>
            <a:r>
              <a:rPr lang="en-US" sz="1600" dirty="0" err="1">
                <a:ea typeface="Calibri"/>
                <a:cs typeface="Calibri"/>
              </a:rPr>
              <a:t>käyttävät</a:t>
            </a:r>
            <a:r>
              <a:rPr lang="en-US" sz="1600" dirty="0">
                <a:ea typeface="Calibri"/>
                <a:cs typeface="Calibri"/>
              </a:rPr>
              <a:t> </a:t>
            </a:r>
            <a:r>
              <a:rPr lang="en-US" sz="1600" dirty="0" err="1">
                <a:ea typeface="Calibri"/>
                <a:cs typeface="Calibri"/>
              </a:rPr>
              <a:t>uusia</a:t>
            </a:r>
            <a:r>
              <a:rPr lang="en-US" sz="1600" dirty="0">
                <a:ea typeface="Calibri"/>
                <a:cs typeface="Calibri"/>
              </a:rPr>
              <a:t> </a:t>
            </a:r>
            <a:r>
              <a:rPr lang="en-US" sz="1600" dirty="0" err="1">
                <a:ea typeface="Calibri"/>
                <a:cs typeface="Calibri"/>
              </a:rPr>
              <a:t>kuvauspohjia</a:t>
            </a:r>
            <a:r>
              <a:rPr lang="en-US" sz="1600" dirty="0">
                <a:ea typeface="Calibri"/>
                <a:cs typeface="Calibri"/>
              </a:rPr>
              <a:t> </a:t>
            </a:r>
            <a:r>
              <a:rPr lang="en-US" sz="1600" dirty="0" err="1">
                <a:ea typeface="Calibri"/>
                <a:cs typeface="Calibri"/>
              </a:rPr>
              <a:t>uusiin</a:t>
            </a:r>
            <a:r>
              <a:rPr lang="en-US" sz="1600" dirty="0">
                <a:ea typeface="Calibri"/>
                <a:cs typeface="Calibri"/>
              </a:rPr>
              <a:t> </a:t>
            </a:r>
            <a:r>
              <a:rPr lang="en-US" sz="1600" dirty="0" err="1">
                <a:ea typeface="Calibri"/>
                <a:cs typeface="Calibri"/>
              </a:rPr>
              <a:t>kuvauksiin</a:t>
            </a:r>
            <a:endParaRPr lang="en-US" sz="1600" dirty="0">
              <a:ea typeface="Calibri"/>
              <a:cs typeface="Calibri"/>
            </a:endParaRPr>
          </a:p>
          <a:p>
            <a:pPr marL="285750" indent="-285750">
              <a:buFont typeface="Arial" panose="020B0604020202020204" pitchFamily="34" charset="0"/>
              <a:buChar char="•"/>
            </a:pPr>
            <a:r>
              <a:rPr lang="en-US" sz="1600" dirty="0" err="1">
                <a:ea typeface="Calibri"/>
                <a:cs typeface="Calibri"/>
              </a:rPr>
              <a:t>Riippuen</a:t>
            </a:r>
            <a:r>
              <a:rPr lang="en-US" sz="1600" dirty="0">
                <a:ea typeface="Calibri"/>
                <a:cs typeface="Calibri"/>
              </a:rPr>
              <a:t> </a:t>
            </a:r>
            <a:r>
              <a:rPr lang="en-US" sz="1600" dirty="0" err="1">
                <a:ea typeface="Calibri"/>
                <a:cs typeface="Calibri"/>
              </a:rPr>
              <a:t>organisaation</a:t>
            </a:r>
            <a:r>
              <a:rPr lang="en-US" sz="1600" dirty="0">
                <a:ea typeface="Calibri"/>
                <a:cs typeface="Calibri"/>
              </a:rPr>
              <a:t> </a:t>
            </a:r>
            <a:r>
              <a:rPr lang="en-US" sz="1600" dirty="0" err="1">
                <a:ea typeface="Calibri"/>
                <a:cs typeface="Calibri"/>
              </a:rPr>
              <a:t>resursseista</a:t>
            </a:r>
            <a:r>
              <a:rPr lang="en-US" sz="1600" dirty="0">
                <a:ea typeface="Calibri"/>
                <a:cs typeface="Calibri"/>
              </a:rPr>
              <a:t>, he </a:t>
            </a:r>
            <a:r>
              <a:rPr lang="en-US" sz="1600" dirty="0" err="1">
                <a:ea typeface="Calibri"/>
                <a:cs typeface="Calibri"/>
              </a:rPr>
              <a:t>ovat</a:t>
            </a:r>
            <a:r>
              <a:rPr lang="en-US" sz="1600" dirty="0">
                <a:ea typeface="Calibri"/>
                <a:cs typeface="Calibri"/>
              </a:rPr>
              <a:t> </a:t>
            </a:r>
            <a:r>
              <a:rPr lang="en-US" sz="1600" dirty="0" err="1">
                <a:ea typeface="Calibri"/>
                <a:cs typeface="Calibri"/>
              </a:rPr>
              <a:t>takautuvasti</a:t>
            </a:r>
            <a:r>
              <a:rPr lang="en-US" sz="1600" dirty="0">
                <a:ea typeface="Calibri"/>
                <a:cs typeface="Calibri"/>
              </a:rPr>
              <a:t> </a:t>
            </a:r>
            <a:r>
              <a:rPr lang="en-US" sz="1600" dirty="0" err="1">
                <a:ea typeface="Calibri"/>
                <a:cs typeface="Calibri"/>
              </a:rPr>
              <a:t>päivittäneet</a:t>
            </a:r>
            <a:r>
              <a:rPr lang="en-US" sz="1600" dirty="0">
                <a:ea typeface="Calibri"/>
                <a:cs typeface="Calibri"/>
              </a:rPr>
              <a:t> </a:t>
            </a:r>
            <a:r>
              <a:rPr lang="en-US" sz="1600" dirty="0" err="1">
                <a:ea typeface="Calibri"/>
                <a:cs typeface="Calibri"/>
              </a:rPr>
              <a:t>vanhat</a:t>
            </a:r>
            <a:r>
              <a:rPr lang="en-US" sz="1600" dirty="0">
                <a:ea typeface="Calibri"/>
                <a:cs typeface="Calibri"/>
              </a:rPr>
              <a:t> </a:t>
            </a:r>
            <a:r>
              <a:rPr lang="en-US" sz="1600" dirty="0" err="1">
                <a:ea typeface="Calibri"/>
                <a:cs typeface="Calibri"/>
              </a:rPr>
              <a:t>kuvaukset</a:t>
            </a:r>
            <a:r>
              <a:rPr lang="en-US" sz="1600" dirty="0">
                <a:ea typeface="Calibri"/>
                <a:cs typeface="Calibri"/>
              </a:rPr>
              <a:t> </a:t>
            </a:r>
            <a:r>
              <a:rPr lang="en-US" sz="1600" dirty="0" err="1">
                <a:ea typeface="Calibri"/>
                <a:cs typeface="Calibri"/>
              </a:rPr>
              <a:t>uuden</a:t>
            </a:r>
            <a:r>
              <a:rPr lang="en-US" sz="1600" dirty="0">
                <a:ea typeface="Calibri"/>
                <a:cs typeface="Calibri"/>
              </a:rPr>
              <a:t> </a:t>
            </a:r>
            <a:r>
              <a:rPr lang="en-US" sz="1600" dirty="0" err="1">
                <a:ea typeface="Calibri"/>
                <a:cs typeface="Calibri"/>
              </a:rPr>
              <a:t>kuvauspohjan</a:t>
            </a:r>
            <a:r>
              <a:rPr lang="en-US" sz="1600" dirty="0">
                <a:ea typeface="Calibri"/>
                <a:cs typeface="Calibri"/>
              </a:rPr>
              <a:t> </a:t>
            </a:r>
            <a:r>
              <a:rPr lang="en-US" sz="1600" dirty="0" err="1">
                <a:ea typeface="Calibri"/>
                <a:cs typeface="Calibri"/>
              </a:rPr>
              <a:t>mukaisesti</a:t>
            </a:r>
            <a:r>
              <a:rPr lang="en-US" sz="1600" dirty="0">
                <a:ea typeface="Calibri"/>
                <a:cs typeface="Calibri"/>
              </a:rPr>
              <a:t>, </a:t>
            </a:r>
            <a:r>
              <a:rPr lang="en-US" sz="1600" dirty="0" err="1">
                <a:ea typeface="Calibri"/>
                <a:cs typeface="Calibri"/>
              </a:rPr>
              <a:t>tämä</a:t>
            </a:r>
            <a:r>
              <a:rPr lang="en-US" sz="1600" dirty="0">
                <a:ea typeface="Calibri"/>
                <a:cs typeface="Calibri"/>
              </a:rPr>
              <a:t> </a:t>
            </a:r>
            <a:r>
              <a:rPr lang="en-US" sz="1600" dirty="0" err="1">
                <a:ea typeface="Calibri"/>
                <a:cs typeface="Calibri"/>
              </a:rPr>
              <a:t>työ</a:t>
            </a:r>
            <a:r>
              <a:rPr lang="en-US" sz="1600" dirty="0">
                <a:ea typeface="Calibri"/>
                <a:cs typeface="Calibri"/>
              </a:rPr>
              <a:t> on </a:t>
            </a:r>
            <a:r>
              <a:rPr lang="en-US" sz="1600" dirty="0" err="1">
                <a:ea typeface="Calibri"/>
                <a:cs typeface="Calibri"/>
              </a:rPr>
              <a:t>edelleen</a:t>
            </a:r>
            <a:r>
              <a:rPr lang="en-US" sz="1600" dirty="0">
                <a:ea typeface="Calibri"/>
                <a:cs typeface="Calibri"/>
              </a:rPr>
              <a:t> </a:t>
            </a:r>
            <a:r>
              <a:rPr lang="en-US" sz="1600" dirty="0" err="1">
                <a:ea typeface="Calibri"/>
                <a:cs typeface="Calibri"/>
              </a:rPr>
              <a:t>käynnissä</a:t>
            </a:r>
            <a:r>
              <a:rPr lang="en-US" sz="1600" dirty="0">
                <a:ea typeface="Calibri"/>
                <a:cs typeface="Calibri"/>
              </a:rPr>
              <a:t>. </a:t>
            </a:r>
            <a:r>
              <a:rPr lang="en-US" sz="1600" dirty="0" err="1">
                <a:ea typeface="Calibri"/>
                <a:cs typeface="Calibri"/>
              </a:rPr>
              <a:t>Päivitystyössä</a:t>
            </a:r>
            <a:r>
              <a:rPr lang="en-US" sz="1600" dirty="0">
                <a:ea typeface="Calibri"/>
                <a:cs typeface="Calibri"/>
              </a:rPr>
              <a:t> on </a:t>
            </a:r>
            <a:r>
              <a:rPr lang="en-US" sz="1600" dirty="0" err="1">
                <a:ea typeface="Calibri"/>
                <a:cs typeface="Calibri"/>
              </a:rPr>
              <a:t>ollut</a:t>
            </a:r>
            <a:r>
              <a:rPr lang="en-US" sz="1600" dirty="0">
                <a:ea typeface="Calibri"/>
                <a:cs typeface="Calibri"/>
              </a:rPr>
              <a:t> </a:t>
            </a:r>
            <a:r>
              <a:rPr lang="en-US" sz="1600" dirty="0" err="1">
                <a:ea typeface="Calibri"/>
                <a:cs typeface="Calibri"/>
              </a:rPr>
              <a:t>mahdollista</a:t>
            </a:r>
            <a:r>
              <a:rPr lang="en-US" sz="1600" dirty="0">
                <a:ea typeface="Calibri"/>
                <a:cs typeface="Calibri"/>
              </a:rPr>
              <a:t> </a:t>
            </a:r>
            <a:r>
              <a:rPr lang="en-US" sz="1600" dirty="0" err="1">
                <a:ea typeface="Calibri"/>
                <a:cs typeface="Calibri"/>
              </a:rPr>
              <a:t>hyödyntää</a:t>
            </a:r>
            <a:r>
              <a:rPr lang="en-US" sz="1600" dirty="0">
                <a:ea typeface="Calibri"/>
                <a:cs typeface="Calibri"/>
              </a:rPr>
              <a:t> </a:t>
            </a:r>
            <a:r>
              <a:rPr lang="en-US" sz="1600" dirty="0" err="1">
                <a:ea typeface="Calibri"/>
                <a:cs typeface="Calibri"/>
              </a:rPr>
              <a:t>hankekoordinaattorin</a:t>
            </a:r>
            <a:r>
              <a:rPr lang="en-US" sz="1600" dirty="0">
                <a:ea typeface="Calibri"/>
                <a:cs typeface="Calibri"/>
              </a:rPr>
              <a:t> </a:t>
            </a:r>
            <a:r>
              <a:rPr lang="en-US" sz="1600" dirty="0" err="1">
                <a:ea typeface="Calibri"/>
                <a:cs typeface="Calibri"/>
              </a:rPr>
              <a:t>tukea</a:t>
            </a:r>
            <a:r>
              <a:rPr lang="en-US" sz="1600" dirty="0">
                <a:ea typeface="Calibri"/>
                <a:cs typeface="Calibri"/>
              </a:rPr>
              <a:t>. </a:t>
            </a:r>
          </a:p>
          <a:p>
            <a:endParaRPr lang="en-US" sz="1600" dirty="0">
              <a:ea typeface="Calibri"/>
              <a:cs typeface="Calibri"/>
            </a:endParaRPr>
          </a:p>
        </p:txBody>
      </p:sp>
      <p:sp>
        <p:nvSpPr>
          <p:cNvPr id="9" name="Tähti: 8-sakarainen 8">
            <a:extLst>
              <a:ext uri="{FF2B5EF4-FFF2-40B4-BE49-F238E27FC236}">
                <a16:creationId xmlns:a16="http://schemas.microsoft.com/office/drawing/2014/main" id="{A04884AE-58A6-026E-38DB-AB0050CC1BBC}"/>
              </a:ext>
            </a:extLst>
          </p:cNvPr>
          <p:cNvSpPr/>
          <p:nvPr/>
        </p:nvSpPr>
        <p:spPr>
          <a:xfrm>
            <a:off x="234102" y="23732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3200">
                <a:solidFill>
                  <a:schemeClr val="tx1"/>
                </a:solidFill>
              </a:rPr>
              <a:t>14</a:t>
            </a:r>
          </a:p>
        </p:txBody>
      </p:sp>
      <p:sp>
        <p:nvSpPr>
          <p:cNvPr id="13" name="Päivämäärän paikkamerkki 12">
            <a:extLst>
              <a:ext uri="{FF2B5EF4-FFF2-40B4-BE49-F238E27FC236}">
                <a16:creationId xmlns:a16="http://schemas.microsoft.com/office/drawing/2014/main" id="{78AFCB91-C0C9-4270-0262-8BB20746F526}"/>
              </a:ext>
            </a:extLst>
          </p:cNvPr>
          <p:cNvSpPr>
            <a:spLocks noGrp="1"/>
          </p:cNvSpPr>
          <p:nvPr>
            <p:ph type="dt" sz="half" idx="10"/>
          </p:nvPr>
        </p:nvSpPr>
        <p:spPr>
          <a:xfrm>
            <a:off x="88612" y="9921875"/>
            <a:ext cx="2133600" cy="365125"/>
          </a:xfrm>
        </p:spPr>
        <p:txBody>
          <a:bodyPr/>
          <a:lstStyle/>
          <a:p>
            <a:fld id="{3978FA84-1E40-4E38-B15D-AB8423D44909}" type="datetime1">
              <a:rPr lang="en-US" smtClean="0"/>
              <a:t>1/24/2025</a:t>
            </a:fld>
            <a:endParaRPr lang="en-US"/>
          </a:p>
        </p:txBody>
      </p:sp>
      <p:sp>
        <p:nvSpPr>
          <p:cNvPr id="16" name="Dian numeron paikkamerkki 15">
            <a:extLst>
              <a:ext uri="{FF2B5EF4-FFF2-40B4-BE49-F238E27FC236}">
                <a16:creationId xmlns:a16="http://schemas.microsoft.com/office/drawing/2014/main" id="{1879643A-2280-8A2A-1A20-16814CEDB7DF}"/>
              </a:ext>
            </a:extLst>
          </p:cNvPr>
          <p:cNvSpPr>
            <a:spLocks noGrp="1"/>
          </p:cNvSpPr>
          <p:nvPr>
            <p:ph type="sldNum" sz="quarter" idx="12"/>
          </p:nvPr>
        </p:nvSpPr>
        <p:spPr>
          <a:xfrm>
            <a:off x="16065788" y="9814842"/>
            <a:ext cx="2133600" cy="365125"/>
          </a:xfrm>
        </p:spPr>
        <p:txBody>
          <a:bodyPr/>
          <a:lstStyle/>
          <a:p>
            <a:fld id="{B6F15528-21DE-4FAA-801E-634DDDAF4B2B}" type="slidenum">
              <a:rPr lang="en-US" smtClean="0"/>
              <a:pPr/>
              <a:t>36</a:t>
            </a:fld>
            <a:endParaRPr lang="en-US"/>
          </a:p>
        </p:txBody>
      </p:sp>
      <p:pic>
        <p:nvPicPr>
          <p:cNvPr id="15" name="Kuva 14">
            <a:extLst>
              <a:ext uri="{FF2B5EF4-FFF2-40B4-BE49-F238E27FC236}">
                <a16:creationId xmlns:a16="http://schemas.microsoft.com/office/drawing/2014/main" id="{5A90DAD0-EBA6-3CC4-2C38-7B1390A30A1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54235" y="1951027"/>
            <a:ext cx="4780019" cy="8515056"/>
          </a:xfrm>
          <a:prstGeom prst="rect">
            <a:avLst/>
          </a:prstGeom>
          <a:effectLst>
            <a:innerShdw blurRad="114300">
              <a:prstClr val="black"/>
            </a:innerShdw>
          </a:effectLst>
        </p:spPr>
      </p:pic>
      <p:sp>
        <p:nvSpPr>
          <p:cNvPr id="21" name="Suorakulmio 20">
            <a:extLst>
              <a:ext uri="{FF2B5EF4-FFF2-40B4-BE49-F238E27FC236}">
                <a16:creationId xmlns:a16="http://schemas.microsoft.com/office/drawing/2014/main" id="{A4D025B3-80BB-312C-443D-41178D7C50FE}"/>
              </a:ext>
            </a:extLst>
          </p:cNvPr>
          <p:cNvSpPr/>
          <p:nvPr/>
        </p:nvSpPr>
        <p:spPr>
          <a:xfrm rot="19941302">
            <a:off x="11265005" y="6497610"/>
            <a:ext cx="3772443" cy="923330"/>
          </a:xfrm>
          <a:prstGeom prst="rect">
            <a:avLst/>
          </a:prstGeom>
          <a:noFill/>
        </p:spPr>
        <p:txBody>
          <a:bodyPr wrap="none" lIns="91440" tIns="45720" rIns="91440" bIns="45720">
            <a:spAutoFit/>
          </a:bodyPr>
          <a:lstStyle/>
          <a:p>
            <a:pPr algn="ctr"/>
            <a:r>
              <a:rPr lang="fi-FI" sz="5400" b="1" cap="none" spc="0">
                <a:ln w="22225">
                  <a:solidFill>
                    <a:schemeClr val="accent2"/>
                  </a:solidFill>
                  <a:prstDash val="solid"/>
                </a:ln>
                <a:solidFill>
                  <a:schemeClr val="accent2">
                    <a:lumMod val="40000"/>
                    <a:lumOff val="60000"/>
                  </a:schemeClr>
                </a:solidFill>
                <a:effectLst/>
              </a:rPr>
              <a:t>Vanha pohja</a:t>
            </a:r>
          </a:p>
        </p:txBody>
      </p:sp>
    </p:spTree>
    <p:extLst>
      <p:ext uri="{BB962C8B-B14F-4D97-AF65-F5344CB8AC3E}">
        <p14:creationId xmlns:p14="http://schemas.microsoft.com/office/powerpoint/2010/main" val="159163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310844" y="-222746"/>
            <a:ext cx="19298244" cy="2089200"/>
            <a:chOff x="0" y="-38100"/>
            <a:chExt cx="5082665" cy="693132"/>
          </a:xfrm>
        </p:grpSpPr>
        <p:sp>
          <p:nvSpPr>
            <p:cNvPr id="3" name="Freeform 3"/>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solidFill>
              <a:srgbClr val="FFFFFF"/>
            </a:solidFill>
          </p:spPr>
          <p:txBody>
            <a:bodyPr/>
            <a:lstStyle/>
            <a:p>
              <a:endParaRPr lang="fi-FI"/>
            </a:p>
          </p:txBody>
        </p:sp>
        <p:sp>
          <p:nvSpPr>
            <p:cNvPr id="4" name="TextBox 4"/>
            <p:cNvSpPr txBox="1"/>
            <p:nvPr/>
          </p:nvSpPr>
          <p:spPr>
            <a:xfrm>
              <a:off x="0" y="-38100"/>
              <a:ext cx="5082665"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rot="5400000">
            <a:off x="16597603" y="107438"/>
            <a:ext cx="1395902" cy="154367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3"/>
            <a:stretch>
              <a:fillRect l="-122916" r="-222916" b="-132944"/>
            </a:stretch>
          </a:blipFill>
        </p:spPr>
        <p:txBody>
          <a:bodyPr/>
          <a:lstStyle/>
          <a:p>
            <a:endParaRPr lang="fi-FI"/>
          </a:p>
        </p:txBody>
      </p:sp>
      <p:sp>
        <p:nvSpPr>
          <p:cNvPr id="8" name="TextBox 8"/>
          <p:cNvSpPr txBox="1"/>
          <p:nvPr/>
        </p:nvSpPr>
        <p:spPr>
          <a:xfrm>
            <a:off x="1149961" y="-33549"/>
            <a:ext cx="16376633" cy="1670714"/>
          </a:xfrm>
          <a:prstGeom prst="rect">
            <a:avLst/>
          </a:prstGeom>
        </p:spPr>
        <p:txBody>
          <a:bodyPr lIns="0" tIns="0" rIns="0" bIns="0" rtlCol="0" anchor="t">
            <a:spAutoFit/>
          </a:bodyPr>
          <a:lstStyle/>
          <a:p>
            <a:pPr algn="ctr">
              <a:lnSpc>
                <a:spcPts val="6527"/>
              </a:lnSpc>
              <a:spcBef>
                <a:spcPct val="0"/>
              </a:spcBef>
            </a:pPr>
            <a:r>
              <a:rPr lang="fi-FI" sz="6350">
                <a:solidFill>
                  <a:srgbClr val="0165B0"/>
                </a:solidFill>
                <a:latin typeface="Montserrat Bold"/>
                <a:cs typeface="Calibri"/>
              </a:rPr>
              <a:t>CONFLUENCEN KUVAUSPOHJAT, METATIEDOT JA  OHJEET</a:t>
            </a:r>
            <a:endParaRPr lang="fi-FI">
              <a:cs typeface="Calibri"/>
            </a:endParaRPr>
          </a:p>
        </p:txBody>
      </p:sp>
      <p:sp>
        <p:nvSpPr>
          <p:cNvPr id="9" name="Tähti: 8-sakarainen 8">
            <a:extLst>
              <a:ext uri="{FF2B5EF4-FFF2-40B4-BE49-F238E27FC236}">
                <a16:creationId xmlns:a16="http://schemas.microsoft.com/office/drawing/2014/main" id="{A04884AE-58A6-026E-38DB-AB0050CC1BBC}"/>
              </a:ext>
            </a:extLst>
          </p:cNvPr>
          <p:cNvSpPr/>
          <p:nvPr/>
        </p:nvSpPr>
        <p:spPr>
          <a:xfrm>
            <a:off x="234102" y="237326"/>
            <a:ext cx="1422400" cy="1169055"/>
          </a:xfrm>
          <a:prstGeom prst="star8">
            <a:avLst/>
          </a:prstGeom>
          <a:solidFill>
            <a:srgbClr val="F7EDE3"/>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i-FI" sz="3200">
                <a:solidFill>
                  <a:schemeClr val="tx1"/>
                </a:solidFill>
              </a:rPr>
              <a:t>14</a:t>
            </a:r>
          </a:p>
        </p:txBody>
      </p:sp>
      <p:sp>
        <p:nvSpPr>
          <p:cNvPr id="13" name="Päivämäärän paikkamerkki 12">
            <a:extLst>
              <a:ext uri="{FF2B5EF4-FFF2-40B4-BE49-F238E27FC236}">
                <a16:creationId xmlns:a16="http://schemas.microsoft.com/office/drawing/2014/main" id="{78AFCB91-C0C9-4270-0262-8BB20746F526}"/>
              </a:ext>
            </a:extLst>
          </p:cNvPr>
          <p:cNvSpPr>
            <a:spLocks noGrp="1"/>
          </p:cNvSpPr>
          <p:nvPr>
            <p:ph type="dt" sz="half" idx="10"/>
          </p:nvPr>
        </p:nvSpPr>
        <p:spPr>
          <a:xfrm>
            <a:off x="88612" y="9921875"/>
            <a:ext cx="2133600" cy="365125"/>
          </a:xfrm>
        </p:spPr>
        <p:txBody>
          <a:bodyPr/>
          <a:lstStyle/>
          <a:p>
            <a:fld id="{3978FA84-1E40-4E38-B15D-AB8423D44909}" type="datetime1">
              <a:rPr lang="en-US" smtClean="0"/>
              <a:t>1/24/2025</a:t>
            </a:fld>
            <a:endParaRPr lang="en-US"/>
          </a:p>
        </p:txBody>
      </p:sp>
      <p:sp>
        <p:nvSpPr>
          <p:cNvPr id="16" name="Dian numeron paikkamerkki 15">
            <a:extLst>
              <a:ext uri="{FF2B5EF4-FFF2-40B4-BE49-F238E27FC236}">
                <a16:creationId xmlns:a16="http://schemas.microsoft.com/office/drawing/2014/main" id="{1879643A-2280-8A2A-1A20-16814CEDB7DF}"/>
              </a:ext>
            </a:extLst>
          </p:cNvPr>
          <p:cNvSpPr>
            <a:spLocks noGrp="1"/>
          </p:cNvSpPr>
          <p:nvPr>
            <p:ph type="sldNum" sz="quarter" idx="12"/>
          </p:nvPr>
        </p:nvSpPr>
        <p:spPr>
          <a:xfrm>
            <a:off x="16065788" y="9814842"/>
            <a:ext cx="2133600" cy="365125"/>
          </a:xfrm>
        </p:spPr>
        <p:txBody>
          <a:bodyPr/>
          <a:lstStyle/>
          <a:p>
            <a:fld id="{B6F15528-21DE-4FAA-801E-634DDDAF4B2B}" type="slidenum">
              <a:rPr lang="en-US" smtClean="0"/>
              <a:pPr/>
              <a:t>37</a:t>
            </a:fld>
            <a:endParaRPr lang="en-US"/>
          </a:p>
        </p:txBody>
      </p:sp>
      <p:pic>
        <p:nvPicPr>
          <p:cNvPr id="20" name="Kuva 19">
            <a:extLst>
              <a:ext uri="{FF2B5EF4-FFF2-40B4-BE49-F238E27FC236}">
                <a16:creationId xmlns:a16="http://schemas.microsoft.com/office/drawing/2014/main" id="{482E41F0-8D9E-2A75-8BDD-8D5C3C1BA9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75548" y="1864642"/>
            <a:ext cx="6214194" cy="8315325"/>
          </a:xfrm>
          <a:prstGeom prst="rect">
            <a:avLst/>
          </a:prstGeom>
          <a:effectLst>
            <a:innerShdw blurRad="114300">
              <a:prstClr val="black"/>
            </a:innerShdw>
          </a:effectLst>
        </p:spPr>
      </p:pic>
      <p:pic>
        <p:nvPicPr>
          <p:cNvPr id="7" name="Kuva 6">
            <a:extLst>
              <a:ext uri="{FF2B5EF4-FFF2-40B4-BE49-F238E27FC236}">
                <a16:creationId xmlns:a16="http://schemas.microsoft.com/office/drawing/2014/main" id="{3916350F-7ADF-19CD-FAA3-CA67ACBBCC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34102" y="1864642"/>
            <a:ext cx="10096500" cy="8315325"/>
          </a:xfrm>
          <a:prstGeom prst="rect">
            <a:avLst/>
          </a:prstGeom>
          <a:effectLst>
            <a:innerShdw blurRad="114300">
              <a:prstClr val="black"/>
            </a:innerShdw>
          </a:effectLst>
        </p:spPr>
      </p:pic>
      <p:sp>
        <p:nvSpPr>
          <p:cNvPr id="10" name="Suorakulmio 9">
            <a:extLst>
              <a:ext uri="{FF2B5EF4-FFF2-40B4-BE49-F238E27FC236}">
                <a16:creationId xmlns:a16="http://schemas.microsoft.com/office/drawing/2014/main" id="{E182E784-7D94-2140-1610-367C2305903D}"/>
              </a:ext>
            </a:extLst>
          </p:cNvPr>
          <p:cNvSpPr/>
          <p:nvPr/>
        </p:nvSpPr>
        <p:spPr>
          <a:xfrm rot="19941302">
            <a:off x="1774854" y="8434150"/>
            <a:ext cx="3244799" cy="923330"/>
          </a:xfrm>
          <a:prstGeom prst="rect">
            <a:avLst/>
          </a:prstGeom>
          <a:noFill/>
        </p:spPr>
        <p:txBody>
          <a:bodyPr wrap="none" lIns="91440" tIns="45720" rIns="91440" bIns="45720">
            <a:spAutoFit/>
          </a:bodyPr>
          <a:lstStyle/>
          <a:p>
            <a:pPr algn="ctr"/>
            <a:r>
              <a:rPr lang="fi-FI" sz="5400" b="1" cap="none" spc="0" dirty="0">
                <a:ln w="22225">
                  <a:solidFill>
                    <a:schemeClr val="accent2"/>
                  </a:solidFill>
                  <a:prstDash val="solid"/>
                </a:ln>
                <a:solidFill>
                  <a:schemeClr val="accent2">
                    <a:lumMod val="40000"/>
                    <a:lumOff val="60000"/>
                  </a:schemeClr>
                </a:solidFill>
                <a:effectLst/>
              </a:rPr>
              <a:t>Uusi pohja</a:t>
            </a:r>
          </a:p>
        </p:txBody>
      </p:sp>
      <p:sp>
        <p:nvSpPr>
          <p:cNvPr id="14" name="Ellipsi 13">
            <a:extLst>
              <a:ext uri="{FF2B5EF4-FFF2-40B4-BE49-F238E27FC236}">
                <a16:creationId xmlns:a16="http://schemas.microsoft.com/office/drawing/2014/main" id="{9C59C763-056A-732F-69DF-3566D71E7020}"/>
              </a:ext>
              <a:ext uri="{C183D7F6-B498-43B3-948B-1728B52AA6E4}">
                <adec:decorative xmlns:adec="http://schemas.microsoft.com/office/drawing/2017/decorative" val="1"/>
              </a:ext>
            </a:extLst>
          </p:cNvPr>
          <p:cNvSpPr/>
          <p:nvPr/>
        </p:nvSpPr>
        <p:spPr>
          <a:xfrm>
            <a:off x="234102" y="2093931"/>
            <a:ext cx="2724251" cy="541693"/>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ln>
                <a:solidFill>
                  <a:srgbClr val="C00000"/>
                </a:solidFill>
              </a:ln>
              <a:noFill/>
            </a:endParaRPr>
          </a:p>
        </p:txBody>
      </p:sp>
      <p:cxnSp>
        <p:nvCxnSpPr>
          <p:cNvPr id="18" name="Suora nuoliyhdysviiva 17">
            <a:extLst>
              <a:ext uri="{FF2B5EF4-FFF2-40B4-BE49-F238E27FC236}">
                <a16:creationId xmlns:a16="http://schemas.microsoft.com/office/drawing/2014/main" id="{061F5ABC-15BD-D52A-0D45-A52CEB364F65}"/>
              </a:ext>
              <a:ext uri="{C183D7F6-B498-43B3-948B-1728B52AA6E4}">
                <adec:decorative xmlns:adec="http://schemas.microsoft.com/office/drawing/2017/decorative" val="1"/>
              </a:ext>
            </a:extLst>
          </p:cNvPr>
          <p:cNvCxnSpPr>
            <a:stCxn id="14" idx="6"/>
          </p:cNvCxnSpPr>
          <p:nvPr/>
        </p:nvCxnSpPr>
        <p:spPr>
          <a:xfrm flipV="1">
            <a:off x="2958353" y="2093931"/>
            <a:ext cx="7917195" cy="27084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038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9EC264D9-6BB7-81FD-A729-13F1BE28524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flipV="1">
            <a:off x="9097298" y="7769465"/>
            <a:ext cx="5054545" cy="3285225"/>
          </a:xfrm>
          <a:prstGeom prst="rect">
            <a:avLst/>
          </a:prstGeom>
        </p:spPr>
      </p:pic>
      <p:grpSp>
        <p:nvGrpSpPr>
          <p:cNvPr id="7" name="Group 7">
            <a:extLst>
              <a:ext uri="{C183D7F6-B498-43B3-948B-1728B52AA6E4}">
                <adec:decorative xmlns:adec="http://schemas.microsoft.com/office/drawing/2017/decorative" val="1"/>
              </a:ext>
            </a:extLst>
          </p:cNvPr>
          <p:cNvGrpSpPr/>
          <p:nvPr/>
        </p:nvGrpSpPr>
        <p:grpSpPr>
          <a:xfrm>
            <a:off x="-120168" y="-60052"/>
            <a:ext cx="18408167" cy="1380218"/>
            <a:chOff x="0" y="0"/>
            <a:chExt cx="5082665" cy="658340"/>
          </a:xfrm>
          <a:solidFill>
            <a:schemeClr val="bg1"/>
          </a:solidFill>
        </p:grpSpPr>
        <p:sp>
          <p:nvSpPr>
            <p:cNvPr id="8" name="Freeform 8"/>
            <p:cNvSpPr/>
            <p:nvPr/>
          </p:nvSpPr>
          <p:spPr>
            <a:xfrm>
              <a:off x="0" y="0"/>
              <a:ext cx="5082665" cy="655032"/>
            </a:xfrm>
            <a:custGeom>
              <a:avLst/>
              <a:gdLst/>
              <a:ahLst/>
              <a:cxnLst/>
              <a:rect l="l" t="t" r="r" b="b"/>
              <a:pathLst>
                <a:path w="5082665" h="655032">
                  <a:moveTo>
                    <a:pt x="0" y="0"/>
                  </a:moveTo>
                  <a:lnTo>
                    <a:pt x="5082665" y="0"/>
                  </a:lnTo>
                  <a:lnTo>
                    <a:pt x="5082665" y="655032"/>
                  </a:lnTo>
                  <a:lnTo>
                    <a:pt x="0" y="655032"/>
                  </a:lnTo>
                  <a:close/>
                </a:path>
              </a:pathLst>
            </a:custGeom>
            <a:grpFill/>
          </p:spPr>
          <p:txBody>
            <a:bodyPr/>
            <a:lstStyle/>
            <a:p>
              <a:endParaRPr lang="fi-FI"/>
            </a:p>
          </p:txBody>
        </p:sp>
        <p:sp>
          <p:nvSpPr>
            <p:cNvPr id="9" name="TextBox 9"/>
            <p:cNvSpPr txBox="1"/>
            <p:nvPr/>
          </p:nvSpPr>
          <p:spPr>
            <a:xfrm>
              <a:off x="105859" y="322483"/>
              <a:ext cx="4775012" cy="335857"/>
            </a:xfrm>
            <a:prstGeom prst="rect">
              <a:avLst/>
            </a:prstGeom>
            <a:grpFill/>
          </p:spPr>
          <p:txBody>
            <a:bodyPr lIns="50800" tIns="50800" rIns="50800" bIns="50800" rtlCol="0" anchor="ctr"/>
            <a:lstStyle/>
            <a:p>
              <a:pPr algn="ctr">
                <a:lnSpc>
                  <a:spcPts val="2659"/>
                </a:lnSpc>
                <a:spcBef>
                  <a:spcPct val="0"/>
                </a:spcBef>
              </a:pPr>
              <a:endParaRPr/>
            </a:p>
          </p:txBody>
        </p:sp>
      </p:grpSp>
      <p:sp>
        <p:nvSpPr>
          <p:cNvPr id="13" name="Freeform 11">
            <a:extLst>
              <a:ext uri="{FF2B5EF4-FFF2-40B4-BE49-F238E27FC236}">
                <a16:creationId xmlns:a16="http://schemas.microsoft.com/office/drawing/2014/main" id="{52F49865-B620-6E11-AE19-B78523BE3B44}"/>
              </a:ext>
              <a:ext uri="{C183D7F6-B498-43B3-948B-1728B52AA6E4}">
                <adec:decorative xmlns:adec="http://schemas.microsoft.com/office/drawing/2017/decorative" val="1"/>
              </a:ext>
            </a:extLst>
          </p:cNvPr>
          <p:cNvSpPr/>
          <p:nvPr/>
        </p:nvSpPr>
        <p:spPr>
          <a:xfrm>
            <a:off x="5920942" y="4016797"/>
            <a:ext cx="7989742" cy="2972192"/>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lIns="91440" tIns="45720" rIns="91440" bIns="45720" anchor="ctr"/>
          <a:lstStyle/>
          <a:p>
            <a:pPr algn="ctr"/>
            <a:r>
              <a:rPr lang="fi-FI" sz="2800" b="1">
                <a:ea typeface="Calibri"/>
                <a:cs typeface="Calibri"/>
              </a:rPr>
              <a:t>Kehittäkää oma tiedonhallintamalli hyödynnettäväksi, tehkää yhteistyötä, hommatkaa yhteisiä koulutuksia, hyödyntäkää toistenne osaamista ja valmista materiaalia</a:t>
            </a:r>
          </a:p>
        </p:txBody>
      </p:sp>
      <p:sp>
        <p:nvSpPr>
          <p:cNvPr id="11" name="Freeform 3">
            <a:extLst>
              <a:ext uri="{FF2B5EF4-FFF2-40B4-BE49-F238E27FC236}">
                <a16:creationId xmlns:a16="http://schemas.microsoft.com/office/drawing/2014/main" id="{A26AA629-7472-2CF6-CD93-2F4080237046}"/>
              </a:ext>
              <a:ext uri="{C183D7F6-B498-43B3-948B-1728B52AA6E4}">
                <adec:decorative xmlns:adec="http://schemas.microsoft.com/office/drawing/2017/decorative" val="1"/>
              </a:ext>
            </a:extLst>
          </p:cNvPr>
          <p:cNvSpPr/>
          <p:nvPr/>
        </p:nvSpPr>
        <p:spPr>
          <a:xfrm rot="-600000">
            <a:off x="7440009" y="2571562"/>
            <a:ext cx="4905690" cy="1453027"/>
          </a:xfrm>
          <a:custGeom>
            <a:avLst/>
            <a:gdLst/>
            <a:ahLst/>
            <a:cxnLst/>
            <a:rect l="l" t="t" r="r" b="b"/>
            <a:pathLst>
              <a:path w="4262389" h="1653346">
                <a:moveTo>
                  <a:pt x="0" y="0"/>
                </a:moveTo>
                <a:lnTo>
                  <a:pt x="4262389" y="0"/>
                </a:lnTo>
                <a:lnTo>
                  <a:pt x="4262389" y="1653346"/>
                </a:lnTo>
                <a:lnTo>
                  <a:pt x="0" y="1653346"/>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lIns="91440" tIns="45720" rIns="91440" bIns="4572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3600" b="1">
                <a:ea typeface="Calibri"/>
                <a:cs typeface="Calibri"/>
              </a:rPr>
              <a:t>  Kiitos mielenkiinnosta!</a:t>
            </a:r>
          </a:p>
        </p:txBody>
      </p:sp>
      <p:pic>
        <p:nvPicPr>
          <p:cNvPr id="3" name="Picture 2">
            <a:extLst>
              <a:ext uri="{FF2B5EF4-FFF2-40B4-BE49-F238E27FC236}">
                <a16:creationId xmlns:a16="http://schemas.microsoft.com/office/drawing/2014/main" id="{843CB691-308F-F53C-5028-F4B33A22D53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3602" y="164792"/>
            <a:ext cx="4198778" cy="2007223"/>
          </a:xfrm>
          <a:prstGeom prst="rect">
            <a:avLst/>
          </a:prstGeom>
        </p:spPr>
      </p:pic>
      <p:pic>
        <p:nvPicPr>
          <p:cNvPr id="5" name="Picture 4">
            <a:extLst>
              <a:ext uri="{FF2B5EF4-FFF2-40B4-BE49-F238E27FC236}">
                <a16:creationId xmlns:a16="http://schemas.microsoft.com/office/drawing/2014/main" id="{97847EED-5697-E5F9-894D-C700BB7361A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18068" y="40600"/>
            <a:ext cx="6553529" cy="4218590"/>
          </a:xfrm>
          <a:prstGeom prst="rect">
            <a:avLst/>
          </a:prstGeom>
        </p:spPr>
      </p:pic>
      <p:pic>
        <p:nvPicPr>
          <p:cNvPr id="10" name="Picture 4">
            <a:extLst>
              <a:ext uri="{FF2B5EF4-FFF2-40B4-BE49-F238E27FC236}">
                <a16:creationId xmlns:a16="http://schemas.microsoft.com/office/drawing/2014/main" id="{0EF7F2CE-8EDB-1B7C-46FA-77746315F6D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V="1">
            <a:off x="3125786" y="5772787"/>
            <a:ext cx="6553529" cy="4171783"/>
          </a:xfrm>
          <a:prstGeom prst="rect">
            <a:avLst/>
          </a:prstGeom>
        </p:spPr>
      </p:pic>
      <p:pic>
        <p:nvPicPr>
          <p:cNvPr id="12" name="Picture 2">
            <a:extLst>
              <a:ext uri="{FF2B5EF4-FFF2-40B4-BE49-F238E27FC236}">
                <a16:creationId xmlns:a16="http://schemas.microsoft.com/office/drawing/2014/main" id="{4FFC6EEC-3687-9021-B526-C2B169AD184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113700" y="403440"/>
            <a:ext cx="5255513" cy="2567939"/>
          </a:xfrm>
          <a:prstGeom prst="rect">
            <a:avLst/>
          </a:prstGeom>
        </p:spPr>
      </p:pic>
      <p:pic>
        <p:nvPicPr>
          <p:cNvPr id="14" name="Picture 2">
            <a:extLst>
              <a:ext uri="{FF2B5EF4-FFF2-40B4-BE49-F238E27FC236}">
                <a16:creationId xmlns:a16="http://schemas.microsoft.com/office/drawing/2014/main" id="{33A8D61D-0E8B-B3AC-FC3C-0FEA5963A34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274239" y="6728557"/>
            <a:ext cx="6090083" cy="2930796"/>
          </a:xfrm>
          <a:prstGeom prst="rect">
            <a:avLst/>
          </a:prstGeom>
        </p:spPr>
      </p:pic>
      <p:pic>
        <p:nvPicPr>
          <p:cNvPr id="15" name="Picture 2">
            <a:extLst>
              <a:ext uri="{FF2B5EF4-FFF2-40B4-BE49-F238E27FC236}">
                <a16:creationId xmlns:a16="http://schemas.microsoft.com/office/drawing/2014/main" id="{8B9EC323-EFC1-0E83-F30E-571210BA641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flipV="1">
            <a:off x="-57743" y="3882961"/>
            <a:ext cx="4413963" cy="2330633"/>
          </a:xfrm>
          <a:prstGeom prst="rect">
            <a:avLst/>
          </a:prstGeom>
        </p:spPr>
      </p:pic>
      <p:sp>
        <p:nvSpPr>
          <p:cNvPr id="16" name="Tekstiruutu 15">
            <a:extLst>
              <a:ext uri="{FF2B5EF4-FFF2-40B4-BE49-F238E27FC236}">
                <a16:creationId xmlns:a16="http://schemas.microsoft.com/office/drawing/2014/main" id="{6386AE96-92A5-E041-1F5C-AA8678F3B135}"/>
              </a:ext>
            </a:extLst>
          </p:cNvPr>
          <p:cNvSpPr txBox="1"/>
          <p:nvPr/>
        </p:nvSpPr>
        <p:spPr>
          <a:xfrm>
            <a:off x="7060647" y="803858"/>
            <a:ext cx="38860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cs typeface="Calibri"/>
              </a:rPr>
              <a:t>Organisaatiokuvaukset</a:t>
            </a:r>
            <a:endParaRPr lang="fi-FI" sz="2000" b="1">
              <a:ea typeface="Calibri"/>
              <a:cs typeface="Calibri"/>
            </a:endParaRPr>
          </a:p>
          <a:p>
            <a:r>
              <a:rPr lang="fi-FI" sz="2000" b="1">
                <a:cs typeface="Calibri"/>
              </a:rPr>
              <a:t>Prosessikartat ja linkitykset kuvausten välillä</a:t>
            </a:r>
            <a:endParaRPr lang="fi-FI" sz="2000" b="1">
              <a:ea typeface="Calibri"/>
              <a:cs typeface="Calibri"/>
            </a:endParaRPr>
          </a:p>
        </p:txBody>
      </p:sp>
      <p:sp>
        <p:nvSpPr>
          <p:cNvPr id="17" name="Tekstiruutu 16">
            <a:extLst>
              <a:ext uri="{FF2B5EF4-FFF2-40B4-BE49-F238E27FC236}">
                <a16:creationId xmlns:a16="http://schemas.microsoft.com/office/drawing/2014/main" id="{90B3A6A2-B8EC-F803-1FF5-1B62097AD932}"/>
              </a:ext>
            </a:extLst>
          </p:cNvPr>
          <p:cNvSpPr txBox="1"/>
          <p:nvPr/>
        </p:nvSpPr>
        <p:spPr>
          <a:xfrm>
            <a:off x="1548073" y="1121018"/>
            <a:ext cx="155897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cs typeface="Calibri"/>
              </a:rPr>
              <a:t>Tilannekuva</a:t>
            </a:r>
          </a:p>
        </p:txBody>
      </p:sp>
      <p:sp>
        <p:nvSpPr>
          <p:cNvPr id="18" name="Tekstiruutu 17">
            <a:extLst>
              <a:ext uri="{FF2B5EF4-FFF2-40B4-BE49-F238E27FC236}">
                <a16:creationId xmlns:a16="http://schemas.microsoft.com/office/drawing/2014/main" id="{11BB74DD-F6C3-1CC0-9570-0A27AD306A5B}"/>
              </a:ext>
            </a:extLst>
          </p:cNvPr>
          <p:cNvSpPr txBox="1"/>
          <p:nvPr/>
        </p:nvSpPr>
        <p:spPr>
          <a:xfrm>
            <a:off x="4444391" y="3370026"/>
            <a:ext cx="19248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ea typeface="Calibri"/>
                <a:cs typeface="Calibri"/>
              </a:rPr>
              <a:t>Vastuutaulukko</a:t>
            </a:r>
          </a:p>
          <a:p>
            <a:pPr algn="ctr"/>
            <a:r>
              <a:rPr lang="fi-FI" sz="2000" b="1">
                <a:ea typeface="Calibri"/>
                <a:cs typeface="Calibri"/>
              </a:rPr>
              <a:t>RACI</a:t>
            </a:r>
          </a:p>
        </p:txBody>
      </p:sp>
      <p:sp>
        <p:nvSpPr>
          <p:cNvPr id="19" name="Tekstiruutu 18">
            <a:extLst>
              <a:ext uri="{FF2B5EF4-FFF2-40B4-BE49-F238E27FC236}">
                <a16:creationId xmlns:a16="http://schemas.microsoft.com/office/drawing/2014/main" id="{36902DE3-B602-8D4D-8482-D9726216981F}"/>
              </a:ext>
            </a:extLst>
          </p:cNvPr>
          <p:cNvSpPr txBox="1"/>
          <p:nvPr/>
        </p:nvSpPr>
        <p:spPr>
          <a:xfrm>
            <a:off x="608996" y="4554262"/>
            <a:ext cx="379639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cs typeface="Calibri"/>
              </a:rPr>
              <a:t>Roolilla nähdään siihen liittyvät kuvaukset elementeittäin.</a:t>
            </a:r>
            <a:endParaRPr lang="fi-FI" sz="2000" b="1">
              <a:ea typeface="Calibri"/>
              <a:cs typeface="Calibri"/>
            </a:endParaRPr>
          </a:p>
          <a:p>
            <a:endParaRPr lang="fi-FI" sz="2000" b="1">
              <a:ea typeface="Calibri"/>
              <a:cs typeface="Calibri"/>
            </a:endParaRPr>
          </a:p>
        </p:txBody>
      </p:sp>
      <p:sp>
        <p:nvSpPr>
          <p:cNvPr id="20" name="Tekstiruutu 19">
            <a:extLst>
              <a:ext uri="{FF2B5EF4-FFF2-40B4-BE49-F238E27FC236}">
                <a16:creationId xmlns:a16="http://schemas.microsoft.com/office/drawing/2014/main" id="{DE84F86D-5A3B-3CD7-2F95-E6F151700B33}"/>
              </a:ext>
            </a:extLst>
          </p:cNvPr>
          <p:cNvSpPr txBox="1"/>
          <p:nvPr/>
        </p:nvSpPr>
        <p:spPr>
          <a:xfrm>
            <a:off x="13065996" y="1447591"/>
            <a:ext cx="375871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ea typeface="Calibri"/>
                <a:cs typeface="Calibri"/>
              </a:rPr>
              <a:t>Kuvauksiin aina organisaatiotieto </a:t>
            </a:r>
          </a:p>
          <a:p>
            <a:pPr marL="342900" indent="-342900">
              <a:buFont typeface="Wingdings"/>
              <a:buChar char="Ø"/>
            </a:pPr>
            <a:r>
              <a:rPr lang="fi-FI" sz="2000" b="1">
                <a:ea typeface="Calibri"/>
                <a:cs typeface="Calibri"/>
              </a:rPr>
              <a:t>Kuvaukset näkyvät organisaatiokuvauksissa</a:t>
            </a:r>
          </a:p>
        </p:txBody>
      </p:sp>
      <p:sp>
        <p:nvSpPr>
          <p:cNvPr id="21" name="Tekstiruutu 20">
            <a:extLst>
              <a:ext uri="{FF2B5EF4-FFF2-40B4-BE49-F238E27FC236}">
                <a16:creationId xmlns:a16="http://schemas.microsoft.com/office/drawing/2014/main" id="{A3DB407F-504E-A921-07CE-8F9343090670}"/>
              </a:ext>
            </a:extLst>
          </p:cNvPr>
          <p:cNvSpPr txBox="1"/>
          <p:nvPr/>
        </p:nvSpPr>
        <p:spPr>
          <a:xfrm>
            <a:off x="5585765" y="8245776"/>
            <a:ext cx="362054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ea typeface="Calibri"/>
                <a:cs typeface="Calibri"/>
              </a:rPr>
              <a:t>Tiedonhallintamallin hyödyntäminen muutostilanteissa</a:t>
            </a:r>
          </a:p>
        </p:txBody>
      </p:sp>
      <p:sp>
        <p:nvSpPr>
          <p:cNvPr id="22" name="Tekstiruutu 21">
            <a:extLst>
              <a:ext uri="{FF2B5EF4-FFF2-40B4-BE49-F238E27FC236}">
                <a16:creationId xmlns:a16="http://schemas.microsoft.com/office/drawing/2014/main" id="{60788587-E3CD-AF97-087F-E4FFD3A0C127}"/>
              </a:ext>
            </a:extLst>
          </p:cNvPr>
          <p:cNvSpPr txBox="1"/>
          <p:nvPr/>
        </p:nvSpPr>
        <p:spPr>
          <a:xfrm>
            <a:off x="14540638" y="7815239"/>
            <a:ext cx="362054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ea typeface="Calibri"/>
                <a:cs typeface="Calibri"/>
              </a:rPr>
              <a:t>Palvelu- ja tehtäväluokituksen hyödyntäminen palvelukokonaisuuden hallinnassa</a:t>
            </a:r>
          </a:p>
        </p:txBody>
      </p:sp>
      <p:sp>
        <p:nvSpPr>
          <p:cNvPr id="23" name="Tekstiruutu 22">
            <a:extLst>
              <a:ext uri="{FF2B5EF4-FFF2-40B4-BE49-F238E27FC236}">
                <a16:creationId xmlns:a16="http://schemas.microsoft.com/office/drawing/2014/main" id="{519C7494-F75A-5467-6937-F00FCAA75B08}"/>
              </a:ext>
            </a:extLst>
          </p:cNvPr>
          <p:cNvSpPr txBox="1"/>
          <p:nvPr/>
        </p:nvSpPr>
        <p:spPr>
          <a:xfrm>
            <a:off x="3251142" y="6064305"/>
            <a:ext cx="26785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cs typeface="Calibri"/>
              </a:rPr>
              <a:t>Toimittajatietojen hyödyntäminen</a:t>
            </a:r>
            <a:endParaRPr lang="fi-FI"/>
          </a:p>
        </p:txBody>
      </p:sp>
      <p:pic>
        <p:nvPicPr>
          <p:cNvPr id="24" name="Picture 4">
            <a:extLst>
              <a:ext uri="{FF2B5EF4-FFF2-40B4-BE49-F238E27FC236}">
                <a16:creationId xmlns:a16="http://schemas.microsoft.com/office/drawing/2014/main" id="{9E702223-E5B4-531E-6D16-BD6956027E7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959155" y="3552334"/>
            <a:ext cx="6487027" cy="4141515"/>
          </a:xfrm>
          <a:prstGeom prst="rect">
            <a:avLst/>
          </a:prstGeom>
        </p:spPr>
      </p:pic>
      <p:sp>
        <p:nvSpPr>
          <p:cNvPr id="25" name="Tekstiruutu 24">
            <a:extLst>
              <a:ext uri="{FF2B5EF4-FFF2-40B4-BE49-F238E27FC236}">
                <a16:creationId xmlns:a16="http://schemas.microsoft.com/office/drawing/2014/main" id="{8CF993E6-8E65-A865-286D-EBE67AB6A762}"/>
              </a:ext>
            </a:extLst>
          </p:cNvPr>
          <p:cNvSpPr txBox="1"/>
          <p:nvPr/>
        </p:nvSpPr>
        <p:spPr>
          <a:xfrm>
            <a:off x="15053172" y="4445039"/>
            <a:ext cx="26785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ea typeface="Calibri"/>
                <a:cs typeface="Calibri"/>
              </a:rPr>
              <a:t>Tiedonhallintamallin</a:t>
            </a:r>
          </a:p>
          <a:p>
            <a:pPr algn="ctr"/>
            <a:r>
              <a:rPr lang="fi-FI" sz="2000" b="1">
                <a:ea typeface="Calibri"/>
                <a:cs typeface="Calibri"/>
              </a:rPr>
              <a:t>Tilannekuva johdolle</a:t>
            </a:r>
          </a:p>
        </p:txBody>
      </p:sp>
      <p:sp>
        <p:nvSpPr>
          <p:cNvPr id="26" name="Tekstiruutu 25">
            <a:extLst>
              <a:ext uri="{FF2B5EF4-FFF2-40B4-BE49-F238E27FC236}">
                <a16:creationId xmlns:a16="http://schemas.microsoft.com/office/drawing/2014/main" id="{98E8A119-3DDF-2258-247D-39069DA51507}"/>
              </a:ext>
            </a:extLst>
          </p:cNvPr>
          <p:cNvSpPr txBox="1"/>
          <p:nvPr/>
        </p:nvSpPr>
        <p:spPr>
          <a:xfrm>
            <a:off x="11722331" y="6774947"/>
            <a:ext cx="35639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a:cs typeface="Calibri"/>
              </a:rPr>
              <a:t>Tiedonhallintamallin itsearviointi</a:t>
            </a:r>
            <a:endParaRPr lang="fi-FI"/>
          </a:p>
        </p:txBody>
      </p:sp>
      <p:sp>
        <p:nvSpPr>
          <p:cNvPr id="28" name="Tekstiruutu 27">
            <a:extLst>
              <a:ext uri="{FF2B5EF4-FFF2-40B4-BE49-F238E27FC236}">
                <a16:creationId xmlns:a16="http://schemas.microsoft.com/office/drawing/2014/main" id="{DAA50C4A-E21F-A036-5EC3-3A328608A149}"/>
              </a:ext>
            </a:extLst>
          </p:cNvPr>
          <p:cNvSpPr txBox="1"/>
          <p:nvPr/>
        </p:nvSpPr>
        <p:spPr>
          <a:xfrm>
            <a:off x="10114292" y="8443756"/>
            <a:ext cx="379639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cs typeface="Calibri"/>
              </a:rPr>
              <a:t>Digitalisointiaste-taulukko työkaluksi prosessien digitalisointiin ja automatisointiin</a:t>
            </a:r>
            <a:endParaRPr lang="fi-FI" sz="2000" b="1">
              <a:ea typeface="Calibri"/>
              <a:cs typeface="Calibri"/>
            </a:endParaRPr>
          </a:p>
          <a:p>
            <a:endParaRPr lang="fi-FI" sz="2000" b="1">
              <a:ea typeface="Calibri"/>
              <a:cs typeface="Calibri"/>
            </a:endParaRPr>
          </a:p>
        </p:txBody>
      </p:sp>
      <p:sp>
        <p:nvSpPr>
          <p:cNvPr id="4" name="Freeform 7">
            <a:extLst>
              <a:ext uri="{FF2B5EF4-FFF2-40B4-BE49-F238E27FC236}">
                <a16:creationId xmlns:a16="http://schemas.microsoft.com/office/drawing/2014/main" id="{B0C8DD44-6332-9268-BD24-B463C2D70BA5}"/>
              </a:ext>
              <a:ext uri="{C183D7F6-B498-43B3-948B-1728B52AA6E4}">
                <adec:decorative xmlns:adec="http://schemas.microsoft.com/office/drawing/2017/decorative" val="1"/>
              </a:ext>
            </a:extLst>
          </p:cNvPr>
          <p:cNvSpPr/>
          <p:nvPr/>
        </p:nvSpPr>
        <p:spPr>
          <a:xfrm>
            <a:off x="293740" y="7856093"/>
            <a:ext cx="3712052" cy="2144836"/>
          </a:xfrm>
          <a:custGeom>
            <a:avLst/>
            <a:gdLst/>
            <a:ahLst/>
            <a:cxnLst/>
            <a:rect l="l" t="t" r="r" b="b"/>
            <a:pathLst>
              <a:path w="1399930" h="808884">
                <a:moveTo>
                  <a:pt x="0" y="0"/>
                </a:moveTo>
                <a:lnTo>
                  <a:pt x="1399930" y="0"/>
                </a:lnTo>
                <a:lnTo>
                  <a:pt x="1399930" y="808884"/>
                </a:lnTo>
                <a:lnTo>
                  <a:pt x="0" y="808884"/>
                </a:lnTo>
                <a:lnTo>
                  <a:pt x="0" y="0"/>
                </a:lnTo>
                <a:close/>
              </a:path>
            </a:pathLst>
          </a:custGeom>
          <a:blipFill>
            <a:blip r:embed="rId6"/>
            <a:stretch>
              <a:fillRect/>
            </a:stretch>
          </a:blipFill>
        </p:spPr>
        <p:txBody>
          <a:bodyPr/>
          <a:lstStyle/>
          <a:p>
            <a:endParaRPr lang="fi-FI"/>
          </a:p>
        </p:txBody>
      </p:sp>
      <p:pic>
        <p:nvPicPr>
          <p:cNvPr id="2" name="Picture 2">
            <a:extLst>
              <a:ext uri="{FF2B5EF4-FFF2-40B4-BE49-F238E27FC236}">
                <a16:creationId xmlns:a16="http://schemas.microsoft.com/office/drawing/2014/main" id="{56018D70-A17E-04E6-A8F3-6ACDC6F6E76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9" y="6467604"/>
            <a:ext cx="4349741" cy="1489639"/>
          </a:xfrm>
          <a:prstGeom prst="rect">
            <a:avLst/>
          </a:prstGeom>
        </p:spPr>
      </p:pic>
      <p:sp>
        <p:nvSpPr>
          <p:cNvPr id="6" name="Tekstiruutu 5">
            <a:extLst>
              <a:ext uri="{FF2B5EF4-FFF2-40B4-BE49-F238E27FC236}">
                <a16:creationId xmlns:a16="http://schemas.microsoft.com/office/drawing/2014/main" id="{9ABC47BD-0F4C-1DAF-B8F6-0BB5D9369B03}"/>
              </a:ext>
            </a:extLst>
          </p:cNvPr>
          <p:cNvSpPr txBox="1"/>
          <p:nvPr/>
        </p:nvSpPr>
        <p:spPr>
          <a:xfrm>
            <a:off x="1410951" y="6949377"/>
            <a:ext cx="30254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cs typeface="Calibri"/>
              </a:rPr>
              <a:t>Tietoaineistojen laadunvalvonta</a:t>
            </a:r>
            <a:endParaRPr lang="fi-FI"/>
          </a:p>
        </p:txBody>
      </p:sp>
      <p:pic>
        <p:nvPicPr>
          <p:cNvPr id="29" name="Picture 2">
            <a:extLst>
              <a:ext uri="{FF2B5EF4-FFF2-40B4-BE49-F238E27FC236}">
                <a16:creationId xmlns:a16="http://schemas.microsoft.com/office/drawing/2014/main" id="{AE43E917-A2D0-4CFC-FCBC-FFB894C7974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306592" y="2895730"/>
            <a:ext cx="3674331" cy="1268832"/>
          </a:xfrm>
          <a:prstGeom prst="rect">
            <a:avLst/>
          </a:prstGeom>
        </p:spPr>
      </p:pic>
      <p:sp>
        <p:nvSpPr>
          <p:cNvPr id="30" name="Tekstiruutu 29">
            <a:extLst>
              <a:ext uri="{FF2B5EF4-FFF2-40B4-BE49-F238E27FC236}">
                <a16:creationId xmlns:a16="http://schemas.microsoft.com/office/drawing/2014/main" id="{8017EEF6-8283-5B55-9E99-9CAFCDCD5365}"/>
              </a:ext>
            </a:extLst>
          </p:cNvPr>
          <p:cNvSpPr txBox="1"/>
          <p:nvPr/>
        </p:nvSpPr>
        <p:spPr>
          <a:xfrm>
            <a:off x="12113587" y="3299570"/>
            <a:ext cx="30254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a:ea typeface="Calibri"/>
                <a:cs typeface="Calibri"/>
              </a:rPr>
              <a:t>Hallintosäännön pykälät</a:t>
            </a:r>
          </a:p>
          <a:p>
            <a:r>
              <a:rPr lang="fi-FI" sz="2000" b="1" err="1">
                <a:ea typeface="Calibri"/>
                <a:cs typeface="Calibri"/>
              </a:rPr>
              <a:t>tiedonhalintamalliin</a:t>
            </a:r>
          </a:p>
        </p:txBody>
      </p:sp>
      <p:sp>
        <p:nvSpPr>
          <p:cNvPr id="32" name="Päivämäärän paikkamerkki 31">
            <a:extLst>
              <a:ext uri="{FF2B5EF4-FFF2-40B4-BE49-F238E27FC236}">
                <a16:creationId xmlns:a16="http://schemas.microsoft.com/office/drawing/2014/main" id="{8CD2C898-F7BC-78C2-CB03-323E8FEE49D1}"/>
              </a:ext>
            </a:extLst>
          </p:cNvPr>
          <p:cNvSpPr>
            <a:spLocks noGrp="1"/>
          </p:cNvSpPr>
          <p:nvPr>
            <p:ph type="dt" sz="half" idx="10"/>
          </p:nvPr>
        </p:nvSpPr>
        <p:spPr>
          <a:xfrm>
            <a:off x="193961" y="9834634"/>
            <a:ext cx="2133600" cy="365125"/>
          </a:xfrm>
        </p:spPr>
        <p:txBody>
          <a:bodyPr/>
          <a:lstStyle/>
          <a:p>
            <a:fld id="{DDBC2789-A390-43F1-95BE-7BA2EDC0A118}" type="datetime1">
              <a:rPr lang="en-US" smtClean="0"/>
              <a:t>1/24/2025</a:t>
            </a:fld>
            <a:endParaRPr lang="en-US"/>
          </a:p>
        </p:txBody>
      </p:sp>
      <p:sp>
        <p:nvSpPr>
          <p:cNvPr id="35" name="Dian numeron paikkamerkki 34">
            <a:extLst>
              <a:ext uri="{FF2B5EF4-FFF2-40B4-BE49-F238E27FC236}">
                <a16:creationId xmlns:a16="http://schemas.microsoft.com/office/drawing/2014/main" id="{95BB9BF7-69C9-BEC0-69A3-B20275312E9D}"/>
              </a:ext>
            </a:extLst>
          </p:cNvPr>
          <p:cNvSpPr>
            <a:spLocks noGrp="1"/>
          </p:cNvSpPr>
          <p:nvPr>
            <p:ph type="sldNum" sz="quarter" idx="12"/>
          </p:nvPr>
        </p:nvSpPr>
        <p:spPr>
          <a:xfrm>
            <a:off x="16088471" y="9834634"/>
            <a:ext cx="2133600" cy="365125"/>
          </a:xfrm>
        </p:spPr>
        <p:txBody>
          <a:bodyPr/>
          <a:lstStyle/>
          <a:p>
            <a:fld id="{B6F15528-21DE-4FAA-801E-634DDDAF4B2B}" type="slidenum">
              <a:rPr lang="en-US" smtClean="0"/>
              <a:pPr/>
              <a:t>38</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25974" y="1547"/>
            <a:ext cx="18371793" cy="1282071"/>
            <a:chOff x="0" y="0"/>
            <a:chExt cx="5088528" cy="6550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1"/>
            <a:ext cx="18307367" cy="756581"/>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178774" y="1371775"/>
            <a:ext cx="15335251" cy="9168857"/>
          </a:xfrm>
          <a:prstGeom prst="rect">
            <a:avLst/>
          </a:prstGeom>
        </p:spPr>
        <p:txBody>
          <a:bodyPr wrap="square" lIns="0" tIns="0" rIns="0" bIns="0" rtlCol="0" anchor="t">
            <a:spAutoFit/>
          </a:bodyPr>
          <a:lstStyle/>
          <a:p>
            <a:pPr marL="269875" lvl="1"/>
            <a:r>
              <a:rPr lang="en-US" sz="2450" b="1" err="1">
                <a:latin typeface="Open Sans"/>
                <a:ea typeface="Open Sans"/>
                <a:cs typeface="Open Sans"/>
              </a:rPr>
              <a:t>Tiedonhallintamallin</a:t>
            </a:r>
            <a:r>
              <a:rPr lang="en-US" sz="2450" b="1">
                <a:latin typeface="Open Sans"/>
                <a:ea typeface="Open Sans"/>
                <a:cs typeface="Open Sans"/>
              </a:rPr>
              <a:t> on </a:t>
            </a:r>
            <a:r>
              <a:rPr lang="en-US" sz="2450" b="1" err="1">
                <a:latin typeface="Open Sans"/>
                <a:ea typeface="Open Sans"/>
                <a:cs typeface="Open Sans"/>
              </a:rPr>
              <a:t>sisällettävä</a:t>
            </a:r>
            <a:r>
              <a:rPr lang="en-US" sz="2450" b="1">
                <a:latin typeface="Open Sans"/>
                <a:ea typeface="Open Sans"/>
                <a:cs typeface="Open Sans"/>
              </a:rPr>
              <a:t> </a:t>
            </a:r>
            <a:r>
              <a:rPr lang="en-US" sz="2450" b="1" err="1">
                <a:latin typeface="Open Sans"/>
                <a:ea typeface="Open Sans"/>
                <a:cs typeface="Open Sans"/>
              </a:rPr>
              <a:t>vähintään</a:t>
            </a:r>
            <a:r>
              <a:rPr lang="en-US" sz="2450" b="1">
                <a:latin typeface="Open Sans"/>
                <a:ea typeface="Open Sans"/>
                <a:cs typeface="Open Sans"/>
              </a:rPr>
              <a:t> </a:t>
            </a:r>
            <a:r>
              <a:rPr lang="en-US" sz="2450" b="1" err="1">
                <a:latin typeface="Open Sans"/>
                <a:ea typeface="Open Sans"/>
                <a:cs typeface="Open Sans"/>
              </a:rPr>
              <a:t>tiedot</a:t>
            </a:r>
            <a:endParaRPr lang="en-US" sz="2450" b="1">
              <a:latin typeface="Open Sans"/>
              <a:ea typeface="Open Sans"/>
              <a:cs typeface="Open Sans"/>
            </a:endParaRPr>
          </a:p>
          <a:p>
            <a:pPr marL="269875" lvl="1"/>
            <a:endParaRPr lang="en-US" sz="2450" b="1">
              <a:latin typeface="Open Sans"/>
              <a:ea typeface="Open Sans"/>
              <a:cs typeface="Open Sans"/>
            </a:endParaRPr>
          </a:p>
          <a:p>
            <a:pPr marL="727075" lvl="1" indent="-457200">
              <a:buAutoNum type="arabicPeriod"/>
            </a:pPr>
            <a:r>
              <a:rPr lang="en-US" sz="2450" b="1" err="1">
                <a:latin typeface="Open Sans"/>
                <a:ea typeface="Open Sans"/>
                <a:cs typeface="Open Sans"/>
              </a:rPr>
              <a:t>Toimintaprosessien</a:t>
            </a:r>
            <a:r>
              <a:rPr lang="en-US" sz="2450" b="1">
                <a:latin typeface="Open Sans"/>
                <a:ea typeface="Open Sans"/>
                <a:cs typeface="Open Sans"/>
              </a:rPr>
              <a:t> </a:t>
            </a:r>
            <a:r>
              <a:rPr lang="en-US" sz="2450" err="1">
                <a:latin typeface="Open Sans"/>
                <a:ea typeface="Open Sans"/>
                <a:cs typeface="Open Sans"/>
              </a:rPr>
              <a:t>nimikkeet</a:t>
            </a:r>
            <a:r>
              <a:rPr lang="en-US" sz="2450">
                <a:latin typeface="Open Sans"/>
                <a:ea typeface="Open Sans"/>
                <a:cs typeface="Open Sans"/>
              </a:rPr>
              <a:t>, </a:t>
            </a:r>
            <a:r>
              <a:rPr lang="en-US" sz="2450" err="1">
                <a:latin typeface="Open Sans"/>
                <a:ea typeface="Open Sans"/>
                <a:cs typeface="Open Sans"/>
              </a:rPr>
              <a:t>prosessista</a:t>
            </a:r>
            <a:r>
              <a:rPr lang="en-US" sz="2450">
                <a:latin typeface="Open Sans"/>
                <a:ea typeface="Open Sans"/>
                <a:cs typeface="Open Sans"/>
              </a:rPr>
              <a:t> </a:t>
            </a:r>
            <a:r>
              <a:rPr lang="en-US" sz="2450" err="1">
                <a:latin typeface="Open Sans"/>
                <a:ea typeface="Open Sans"/>
                <a:cs typeface="Open Sans"/>
              </a:rPr>
              <a:t>vastaava</a:t>
            </a:r>
            <a:r>
              <a:rPr lang="en-US" sz="2450">
                <a:latin typeface="Open Sans"/>
                <a:ea typeface="Open Sans"/>
                <a:cs typeface="Open Sans"/>
              </a:rPr>
              <a:t> </a:t>
            </a:r>
            <a:r>
              <a:rPr lang="en-US" sz="2450" err="1">
                <a:latin typeface="Open Sans"/>
                <a:ea typeface="Open Sans"/>
                <a:cs typeface="Open Sans"/>
              </a:rPr>
              <a:t>viranomainen</a:t>
            </a:r>
            <a:r>
              <a:rPr lang="en-US" sz="2450">
                <a:latin typeface="Open Sans"/>
                <a:ea typeface="Open Sans"/>
                <a:cs typeface="Open Sans"/>
              </a:rPr>
              <a:t>, </a:t>
            </a:r>
            <a:r>
              <a:rPr lang="en-US" sz="2450" err="1">
                <a:latin typeface="Open Sans"/>
                <a:ea typeface="Open Sans"/>
                <a:cs typeface="Open Sans"/>
              </a:rPr>
              <a:t>prosessin</a:t>
            </a:r>
            <a:r>
              <a:rPr lang="en-US" sz="2450">
                <a:latin typeface="Open Sans"/>
                <a:ea typeface="Open Sans"/>
                <a:cs typeface="Open Sans"/>
              </a:rPr>
              <a:t> </a:t>
            </a:r>
            <a:r>
              <a:rPr lang="en-US" sz="2450" err="1">
                <a:latin typeface="Open Sans"/>
                <a:ea typeface="Open Sans"/>
                <a:cs typeface="Open Sans"/>
              </a:rPr>
              <a:t>käyttötarkoitus</a:t>
            </a:r>
            <a:r>
              <a:rPr lang="en-US" sz="2450">
                <a:latin typeface="Open Sans"/>
                <a:ea typeface="Open Sans"/>
                <a:cs typeface="Open Sans"/>
              </a:rPr>
              <a:t> ja </a:t>
            </a:r>
            <a:r>
              <a:rPr lang="en-US" sz="2450" err="1">
                <a:latin typeface="Open Sans"/>
                <a:ea typeface="Open Sans"/>
                <a:cs typeface="Open Sans"/>
              </a:rPr>
              <a:t>prosessin</a:t>
            </a:r>
            <a:r>
              <a:rPr lang="en-US" sz="2450">
                <a:latin typeface="Open Sans"/>
                <a:ea typeface="Open Sans"/>
                <a:cs typeface="Open Sans"/>
              </a:rPr>
              <a:t> </a:t>
            </a:r>
            <a:r>
              <a:rPr lang="en-US" sz="2450" err="1">
                <a:latin typeface="Open Sans"/>
                <a:ea typeface="Open Sans"/>
                <a:cs typeface="Open Sans"/>
              </a:rPr>
              <a:t>sidokset</a:t>
            </a:r>
            <a:r>
              <a:rPr lang="en-US" sz="2450">
                <a:latin typeface="Open Sans"/>
                <a:ea typeface="Open Sans"/>
                <a:cs typeface="Open Sans"/>
              </a:rPr>
              <a:t> </a:t>
            </a:r>
            <a:r>
              <a:rPr lang="en-US" sz="2450" err="1">
                <a:latin typeface="Open Sans"/>
                <a:ea typeface="Open Sans"/>
                <a:cs typeface="Open Sans"/>
              </a:rPr>
              <a:t>muihin</a:t>
            </a:r>
            <a:r>
              <a:rPr lang="en-US" sz="2450">
                <a:latin typeface="Open Sans"/>
                <a:ea typeface="Open Sans"/>
                <a:cs typeface="Open Sans"/>
              </a:rPr>
              <a:t> </a:t>
            </a:r>
            <a:r>
              <a:rPr lang="en-US" sz="2450" err="1">
                <a:latin typeface="Open Sans"/>
                <a:ea typeface="Open Sans"/>
                <a:cs typeface="Open Sans"/>
              </a:rPr>
              <a:t>prosesseihin</a:t>
            </a:r>
            <a:br>
              <a:rPr lang="en-US"/>
            </a:br>
            <a:endParaRPr lang="en-US" sz="2450">
              <a:latin typeface="Open Sans"/>
              <a:ea typeface="Open Sans"/>
              <a:cs typeface="Open Sans"/>
            </a:endParaRPr>
          </a:p>
          <a:p>
            <a:pPr marL="727075" lvl="1" indent="-457200">
              <a:buAutoNum type="arabicPeriod"/>
            </a:pPr>
            <a:r>
              <a:rPr lang="en-US" sz="2450" b="1" err="1">
                <a:latin typeface="Open Sans"/>
                <a:ea typeface="Open Sans"/>
                <a:cs typeface="Open Sans"/>
              </a:rPr>
              <a:t>Tietovarantojen</a:t>
            </a:r>
            <a:r>
              <a:rPr lang="en-US" sz="2450" b="1">
                <a:latin typeface="Open Sans"/>
                <a:ea typeface="Open Sans"/>
                <a:cs typeface="Open Sans"/>
              </a:rPr>
              <a:t> </a:t>
            </a:r>
            <a:r>
              <a:rPr lang="en-US" sz="2450" err="1">
                <a:latin typeface="Open Sans"/>
                <a:ea typeface="Open Sans"/>
                <a:cs typeface="Open Sans"/>
              </a:rPr>
              <a:t>nimikkeet</a:t>
            </a:r>
            <a:r>
              <a:rPr lang="en-US" sz="2450">
                <a:latin typeface="Open Sans"/>
                <a:ea typeface="Open Sans"/>
                <a:cs typeface="Open Sans"/>
              </a:rPr>
              <a:t>, </a:t>
            </a:r>
            <a:r>
              <a:rPr lang="en-US" sz="2450" err="1">
                <a:latin typeface="Open Sans"/>
                <a:ea typeface="Open Sans"/>
                <a:cs typeface="Open Sans"/>
              </a:rPr>
              <a:t>kuvaukset</a:t>
            </a:r>
            <a:r>
              <a:rPr lang="en-US" sz="2450">
                <a:latin typeface="Open Sans"/>
                <a:ea typeface="Open Sans"/>
                <a:cs typeface="Open Sans"/>
              </a:rPr>
              <a:t> </a:t>
            </a:r>
            <a:r>
              <a:rPr lang="en-US" sz="2450" err="1">
                <a:latin typeface="Open Sans"/>
                <a:ea typeface="Open Sans"/>
                <a:cs typeface="Open Sans"/>
              </a:rPr>
              <a:t>tietovarantojen</a:t>
            </a:r>
            <a:r>
              <a:rPr lang="en-US" sz="2450">
                <a:latin typeface="Open Sans"/>
                <a:ea typeface="Open Sans"/>
                <a:cs typeface="Open Sans"/>
              </a:rPr>
              <a:t> </a:t>
            </a:r>
            <a:r>
              <a:rPr lang="en-US" sz="2450" err="1">
                <a:latin typeface="Open Sans"/>
                <a:ea typeface="Open Sans"/>
                <a:cs typeface="Open Sans"/>
              </a:rPr>
              <a:t>sidoksista</a:t>
            </a:r>
            <a:r>
              <a:rPr lang="en-US" sz="2450">
                <a:latin typeface="Open Sans"/>
                <a:ea typeface="Open Sans"/>
                <a:cs typeface="Open Sans"/>
              </a:rPr>
              <a:t> </a:t>
            </a:r>
            <a:r>
              <a:rPr lang="en-US" sz="2450" err="1">
                <a:latin typeface="Open Sans"/>
                <a:ea typeface="Open Sans"/>
                <a:cs typeface="Open Sans"/>
              </a:rPr>
              <a:t>toimintaprosesseihin</a:t>
            </a:r>
            <a:r>
              <a:rPr lang="en-US" sz="2450">
                <a:latin typeface="Open Sans"/>
                <a:ea typeface="Open Sans"/>
                <a:cs typeface="Open Sans"/>
              </a:rPr>
              <a:t> ja </a:t>
            </a:r>
            <a:r>
              <a:rPr lang="en-US" sz="2450" err="1">
                <a:latin typeface="Open Sans"/>
                <a:ea typeface="Open Sans"/>
                <a:cs typeface="Open Sans"/>
              </a:rPr>
              <a:t>tietojärjestelmiin</a:t>
            </a:r>
            <a:r>
              <a:rPr lang="en-US" sz="2450">
                <a:latin typeface="Open Sans"/>
                <a:ea typeface="Open Sans"/>
                <a:cs typeface="Open Sans"/>
              </a:rPr>
              <a:t>. </a:t>
            </a:r>
            <a:r>
              <a:rPr lang="en-US" sz="2450" err="1">
                <a:latin typeface="Open Sans"/>
                <a:ea typeface="Open Sans"/>
                <a:cs typeface="Open Sans"/>
              </a:rPr>
              <a:t>Tietovarannon</a:t>
            </a:r>
            <a:r>
              <a:rPr lang="en-US" sz="2450">
                <a:latin typeface="Open Sans"/>
                <a:ea typeface="Open Sans"/>
                <a:cs typeface="Open Sans"/>
              </a:rPr>
              <a:t> </a:t>
            </a:r>
            <a:r>
              <a:rPr lang="en-US" sz="2450" err="1">
                <a:latin typeface="Open Sans"/>
                <a:ea typeface="Open Sans"/>
                <a:cs typeface="Open Sans"/>
              </a:rPr>
              <a:t>vastaava</a:t>
            </a:r>
            <a:r>
              <a:rPr lang="en-US" sz="2450">
                <a:latin typeface="Open Sans"/>
                <a:ea typeface="Open Sans"/>
                <a:cs typeface="Open Sans"/>
              </a:rPr>
              <a:t> </a:t>
            </a:r>
            <a:r>
              <a:rPr lang="en-US" sz="2450" err="1">
                <a:latin typeface="Open Sans"/>
                <a:ea typeface="Open Sans"/>
                <a:cs typeface="Open Sans"/>
              </a:rPr>
              <a:t>virhanomainen</a:t>
            </a:r>
            <a:r>
              <a:rPr lang="en-US" sz="2450">
                <a:latin typeface="Open Sans"/>
                <a:ea typeface="Open Sans"/>
                <a:cs typeface="Open Sans"/>
              </a:rPr>
              <a:t>, </a:t>
            </a:r>
            <a:r>
              <a:rPr lang="en-US" sz="2450" err="1">
                <a:latin typeface="Open Sans"/>
                <a:ea typeface="Open Sans"/>
                <a:cs typeface="Open Sans"/>
              </a:rPr>
              <a:t>varannon</a:t>
            </a:r>
            <a:r>
              <a:rPr lang="en-US" sz="2450">
                <a:latin typeface="Open Sans"/>
                <a:ea typeface="Open Sans"/>
                <a:cs typeface="Open Sans"/>
              </a:rPr>
              <a:t> </a:t>
            </a:r>
            <a:r>
              <a:rPr lang="en-US" sz="2450" err="1">
                <a:latin typeface="Open Sans"/>
                <a:ea typeface="Open Sans"/>
                <a:cs typeface="Open Sans"/>
              </a:rPr>
              <a:t>käyttötarkoitus</a:t>
            </a:r>
            <a:r>
              <a:rPr lang="en-US" sz="2450">
                <a:latin typeface="Open Sans"/>
                <a:ea typeface="Open Sans"/>
                <a:cs typeface="Open Sans"/>
              </a:rPr>
              <a:t>, </a:t>
            </a:r>
            <a:r>
              <a:rPr lang="en-US" sz="2450" err="1">
                <a:latin typeface="Open Sans"/>
                <a:ea typeface="Open Sans"/>
                <a:cs typeface="Open Sans"/>
              </a:rPr>
              <a:t>keskeiset</a:t>
            </a:r>
            <a:r>
              <a:rPr lang="en-US" sz="2450">
                <a:latin typeface="Open Sans"/>
                <a:ea typeface="Open Sans"/>
                <a:cs typeface="Open Sans"/>
              </a:rPr>
              <a:t> </a:t>
            </a:r>
            <a:r>
              <a:rPr lang="en-US" sz="2450" err="1">
                <a:latin typeface="Open Sans"/>
                <a:ea typeface="Open Sans"/>
                <a:cs typeface="Open Sans"/>
              </a:rPr>
              <a:t>tietotyhmät</a:t>
            </a:r>
            <a:r>
              <a:rPr lang="en-US" sz="2450">
                <a:latin typeface="Open Sans"/>
                <a:ea typeface="Open Sans"/>
                <a:cs typeface="Open Sans"/>
              </a:rPr>
              <a:t>, </a:t>
            </a:r>
            <a:r>
              <a:rPr lang="en-US" sz="2450" err="1">
                <a:latin typeface="Open Sans"/>
                <a:ea typeface="Open Sans"/>
                <a:cs typeface="Open Sans"/>
              </a:rPr>
              <a:t>tietojen</a:t>
            </a:r>
            <a:r>
              <a:rPr lang="en-US" sz="2450">
                <a:latin typeface="Open Sans"/>
                <a:ea typeface="Open Sans"/>
                <a:cs typeface="Open Sans"/>
              </a:rPr>
              <a:t> </a:t>
            </a:r>
            <a:r>
              <a:rPr lang="en-US" sz="2450" err="1">
                <a:latin typeface="Open Sans"/>
                <a:ea typeface="Open Sans"/>
                <a:cs typeface="Open Sans"/>
              </a:rPr>
              <a:t>luovutuskohteet</a:t>
            </a:r>
            <a:r>
              <a:rPr lang="en-US" sz="2450">
                <a:latin typeface="Open Sans"/>
                <a:ea typeface="Open Sans"/>
                <a:cs typeface="Open Sans"/>
              </a:rPr>
              <a:t> ja </a:t>
            </a:r>
            <a:r>
              <a:rPr lang="en-US" sz="2450" err="1">
                <a:latin typeface="Open Sans"/>
                <a:ea typeface="Open Sans"/>
                <a:cs typeface="Open Sans"/>
              </a:rPr>
              <a:t>säilytysajat</a:t>
            </a:r>
            <a:r>
              <a:rPr lang="en-US" sz="2450">
                <a:latin typeface="Open Sans"/>
                <a:ea typeface="Open Sans"/>
                <a:cs typeface="Open Sans"/>
              </a:rPr>
              <a:t>. </a:t>
            </a:r>
            <a:r>
              <a:rPr lang="en-US" sz="2450" err="1">
                <a:latin typeface="Open Sans"/>
                <a:ea typeface="Open Sans"/>
                <a:cs typeface="Open Sans"/>
              </a:rPr>
              <a:t>Mikäli</a:t>
            </a:r>
            <a:r>
              <a:rPr lang="en-US" sz="2450">
                <a:latin typeface="Open Sans"/>
                <a:ea typeface="Open Sans"/>
                <a:cs typeface="Open Sans"/>
              </a:rPr>
              <a:t> </a:t>
            </a:r>
            <a:r>
              <a:rPr lang="en-US" sz="2450" err="1">
                <a:latin typeface="Open Sans"/>
                <a:ea typeface="Open Sans"/>
                <a:cs typeface="Open Sans"/>
              </a:rPr>
              <a:t>tietovaranto</a:t>
            </a:r>
            <a:r>
              <a:rPr lang="en-US" sz="2450">
                <a:latin typeface="Open Sans"/>
                <a:ea typeface="Open Sans"/>
                <a:cs typeface="Open Sans"/>
              </a:rPr>
              <a:t> </a:t>
            </a:r>
            <a:r>
              <a:rPr lang="en-US" sz="2450" err="1">
                <a:latin typeface="Open Sans"/>
                <a:ea typeface="Open Sans"/>
                <a:cs typeface="Open Sans"/>
              </a:rPr>
              <a:t>sisältää</a:t>
            </a:r>
            <a:r>
              <a:rPr lang="en-US" sz="2450">
                <a:latin typeface="Open Sans"/>
                <a:ea typeface="Open Sans"/>
                <a:cs typeface="Open Sans"/>
              </a:rPr>
              <a:t> </a:t>
            </a:r>
            <a:r>
              <a:rPr lang="en-US" sz="2450" err="1">
                <a:latin typeface="Open Sans"/>
                <a:ea typeface="Open Sans"/>
                <a:cs typeface="Open Sans"/>
              </a:rPr>
              <a:t>henkilötietoja</a:t>
            </a:r>
            <a:r>
              <a:rPr lang="en-US" sz="2450">
                <a:latin typeface="Open Sans"/>
                <a:ea typeface="Open Sans"/>
                <a:cs typeface="Open Sans"/>
              </a:rPr>
              <a:t>, </a:t>
            </a:r>
            <a:r>
              <a:rPr lang="en-US" sz="2450" err="1">
                <a:latin typeface="Open Sans"/>
                <a:ea typeface="Open Sans"/>
                <a:cs typeface="Open Sans"/>
              </a:rPr>
              <a:t>tarvitaan</a:t>
            </a:r>
            <a:r>
              <a:rPr lang="en-US" sz="2450">
                <a:latin typeface="Open Sans"/>
                <a:ea typeface="Open Sans"/>
                <a:cs typeface="Open Sans"/>
              </a:rPr>
              <a:t> </a:t>
            </a:r>
            <a:r>
              <a:rPr lang="en-US" sz="2500" err="1">
                <a:latin typeface="Open Sans"/>
                <a:ea typeface="Open Sans"/>
                <a:cs typeface="Open Sans"/>
              </a:rPr>
              <a:t>tietosuoja-asetuksen</a:t>
            </a:r>
            <a:r>
              <a:rPr lang="en-US" sz="2500">
                <a:latin typeface="Open Sans"/>
                <a:ea typeface="Open Sans"/>
                <a:cs typeface="Open Sans"/>
              </a:rPr>
              <a:t> </a:t>
            </a:r>
            <a:r>
              <a:rPr lang="en-US" sz="2500">
                <a:solidFill>
                  <a:srgbClr val="000000"/>
                </a:solidFill>
                <a:latin typeface="Open Sans"/>
                <a:ea typeface="Open Sans"/>
                <a:cs typeface="Open Sans"/>
              </a:rPr>
              <a:t>(EU) 2016/679</a:t>
            </a:r>
            <a:r>
              <a:rPr lang="en-US" sz="2500">
                <a:latin typeface="Open Sans"/>
                <a:ea typeface="Open Sans"/>
                <a:cs typeface="Open Sans"/>
              </a:rPr>
              <a:t> </a:t>
            </a:r>
            <a:r>
              <a:rPr lang="en-US" sz="2500" err="1">
                <a:latin typeface="Open Sans"/>
                <a:ea typeface="Open Sans"/>
                <a:cs typeface="Open Sans"/>
              </a:rPr>
              <a:t>mukainen</a:t>
            </a:r>
            <a:r>
              <a:rPr lang="en-US" sz="2500">
                <a:latin typeface="Open Sans"/>
                <a:ea typeface="Open Sans"/>
                <a:cs typeface="Open Sans"/>
              </a:rPr>
              <a:t> </a:t>
            </a:r>
            <a:r>
              <a:rPr lang="en-US" sz="2450" b="1" err="1">
                <a:latin typeface="Open Sans"/>
                <a:ea typeface="Open Sans"/>
                <a:cs typeface="Open Sans"/>
              </a:rPr>
              <a:t>seloste</a:t>
            </a:r>
            <a:r>
              <a:rPr lang="en-US" sz="2450" b="1">
                <a:latin typeface="Open Sans"/>
                <a:ea typeface="Open Sans"/>
                <a:cs typeface="Open Sans"/>
              </a:rPr>
              <a:t> </a:t>
            </a:r>
            <a:r>
              <a:rPr lang="en-US" sz="2450" b="1" err="1">
                <a:latin typeface="Open Sans"/>
                <a:ea typeface="Open Sans"/>
                <a:cs typeface="Open Sans"/>
              </a:rPr>
              <a:t>henkilötietojen</a:t>
            </a:r>
            <a:r>
              <a:rPr lang="en-US" sz="2450" b="1">
                <a:latin typeface="Open Sans"/>
                <a:ea typeface="Open Sans"/>
                <a:cs typeface="Open Sans"/>
              </a:rPr>
              <a:t> </a:t>
            </a:r>
            <a:r>
              <a:rPr lang="en-US" sz="2450" b="1" err="1">
                <a:latin typeface="Open Sans"/>
                <a:ea typeface="Open Sans"/>
                <a:cs typeface="Open Sans"/>
              </a:rPr>
              <a:t>käsittelystä</a:t>
            </a:r>
            <a:br>
              <a:rPr lang="en-US" sz="2450">
                <a:latin typeface="Open Sans"/>
                <a:ea typeface="Open Sans"/>
                <a:cs typeface="Open Sans"/>
              </a:rPr>
            </a:br>
            <a:endParaRPr lang="en-US" sz="2450">
              <a:solidFill>
                <a:srgbClr val="000000"/>
              </a:solidFill>
              <a:latin typeface="Open Sans"/>
              <a:ea typeface="Open Sans"/>
              <a:cs typeface="Open Sans"/>
            </a:endParaRPr>
          </a:p>
          <a:p>
            <a:pPr marL="727075" lvl="1" indent="-457200">
              <a:buAutoNum type="arabicPeriod"/>
            </a:pPr>
            <a:r>
              <a:rPr lang="en-US" sz="2450" b="1" err="1">
                <a:solidFill>
                  <a:srgbClr val="000000"/>
                </a:solidFill>
                <a:latin typeface="Open Sans"/>
                <a:ea typeface="Open Sans"/>
                <a:cs typeface="Open Sans"/>
              </a:rPr>
              <a:t>Tietoaineiston</a:t>
            </a:r>
            <a:r>
              <a:rPr lang="en-US" sz="2450" b="1">
                <a:solidFill>
                  <a:srgbClr val="000000"/>
                </a:solidFill>
                <a:latin typeface="Open Sans"/>
                <a:ea typeface="Open Sans"/>
                <a:cs typeface="Open Sans"/>
              </a:rPr>
              <a:t> </a:t>
            </a:r>
            <a:r>
              <a:rPr lang="en-US" sz="2450" err="1">
                <a:solidFill>
                  <a:srgbClr val="000000"/>
                </a:solidFill>
                <a:latin typeface="Open Sans"/>
                <a:ea typeface="Open Sans"/>
                <a:cs typeface="Open Sans"/>
              </a:rPr>
              <a:t>arkistoon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siirtämisestä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arkistointitavasta</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arkistointipaikasta</a:t>
            </a:r>
            <a:r>
              <a:rPr lang="en-US" sz="2450">
                <a:solidFill>
                  <a:srgbClr val="000000"/>
                </a:solidFill>
                <a:latin typeface="Open Sans"/>
                <a:ea typeface="Open Sans"/>
                <a:cs typeface="Open Sans"/>
              </a:rPr>
              <a:t> tai </a:t>
            </a:r>
            <a:r>
              <a:rPr lang="en-US" sz="2450" err="1">
                <a:solidFill>
                  <a:srgbClr val="000000"/>
                </a:solidFill>
                <a:latin typeface="Open Sans"/>
                <a:ea typeface="Open Sans"/>
                <a:cs typeface="Open Sans"/>
              </a:rPr>
              <a:t>tuhoamisesta</a:t>
            </a:r>
            <a:br>
              <a:rPr lang="en-US" sz="2450">
                <a:solidFill>
                  <a:srgbClr val="000000"/>
                </a:solidFill>
                <a:latin typeface="Open Sans"/>
                <a:ea typeface="Open Sans"/>
                <a:cs typeface="Open Sans"/>
              </a:rPr>
            </a:br>
            <a:endParaRPr lang="en-US" sz="2450">
              <a:solidFill>
                <a:srgbClr val="000000"/>
              </a:solidFill>
              <a:latin typeface="Open Sans"/>
              <a:ea typeface="Open Sans"/>
              <a:cs typeface="Open Sans"/>
            </a:endParaRPr>
          </a:p>
          <a:p>
            <a:pPr marL="727075" lvl="1" indent="-457200">
              <a:buAutoNum type="arabicPeriod"/>
            </a:pPr>
            <a:r>
              <a:rPr lang="en-US" sz="2450" b="1" err="1">
                <a:solidFill>
                  <a:srgbClr val="000000"/>
                </a:solidFill>
                <a:latin typeface="Open Sans"/>
                <a:ea typeface="Open Sans"/>
                <a:cs typeface="Open Sans"/>
              </a:rPr>
              <a:t>Tietojärjestelmien</a:t>
            </a:r>
            <a:r>
              <a:rPr lang="en-US" sz="2450" b="1">
                <a:solidFill>
                  <a:srgbClr val="000000"/>
                </a:solidFill>
                <a:latin typeface="Open Sans"/>
                <a:ea typeface="Open Sans"/>
                <a:cs typeface="Open Sans"/>
              </a:rPr>
              <a:t> </a:t>
            </a:r>
            <a:r>
              <a:rPr lang="en-US" sz="2450" err="1">
                <a:solidFill>
                  <a:srgbClr val="000000"/>
                </a:solidFill>
                <a:latin typeface="Open Sans"/>
                <a:ea typeface="Open Sans"/>
                <a:cs typeface="Open Sans"/>
              </a:rPr>
              <a:t>nimikkeistä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tietojärjestelmästä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vastaavasta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viranomaisesta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tietojärjestelmän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käyttötarkoituksesta</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liittymisestä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muihin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tietojärjestelmiin</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liittymissä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käytettävistä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tiedonsiirtotavoista</a:t>
            </a:r>
            <a:r>
              <a:rPr lang="en-US" sz="2450">
                <a:solidFill>
                  <a:srgbClr val="000000"/>
                </a:solidFill>
                <a:latin typeface="Open Sans"/>
                <a:ea typeface="Open Sans"/>
                <a:cs typeface="Open Sans"/>
              </a:rPr>
              <a:t> (</a:t>
            </a:r>
            <a:r>
              <a:rPr lang="en-US" sz="2450" b="1" err="1">
                <a:solidFill>
                  <a:srgbClr val="000000"/>
                </a:solidFill>
                <a:latin typeface="Open Sans"/>
                <a:ea typeface="Open Sans"/>
                <a:cs typeface="Open Sans"/>
              </a:rPr>
              <a:t>rajapintamäärittelyt</a:t>
            </a:r>
            <a:r>
              <a:rPr lang="en-US" sz="2450">
                <a:solidFill>
                  <a:srgbClr val="000000"/>
                </a:solidFill>
                <a:latin typeface="Open Sans"/>
                <a:ea typeface="Open Sans"/>
                <a:cs typeface="Open Sans"/>
              </a:rPr>
              <a:t>). </a:t>
            </a:r>
            <a:br>
              <a:rPr lang="en-US" sz="2450">
                <a:solidFill>
                  <a:srgbClr val="000000"/>
                </a:solidFill>
                <a:latin typeface="Open Sans"/>
                <a:ea typeface="Open Sans"/>
                <a:cs typeface="Open Sans"/>
              </a:rPr>
            </a:br>
            <a:endParaRPr lang="en-US" sz="2450">
              <a:solidFill>
                <a:srgbClr val="000000"/>
              </a:solidFill>
              <a:latin typeface="Open Sans"/>
              <a:ea typeface="Open Sans"/>
              <a:cs typeface="Open Sans"/>
            </a:endParaRPr>
          </a:p>
          <a:p>
            <a:pPr marL="727075" lvl="1" indent="-457200">
              <a:buAutoNum type="arabicPeriod"/>
            </a:pPr>
            <a:r>
              <a:rPr lang="en-US" sz="2450" b="1" err="1">
                <a:solidFill>
                  <a:srgbClr val="000000"/>
                </a:solidFill>
                <a:latin typeface="Open Sans"/>
                <a:ea typeface="Open Sans"/>
                <a:cs typeface="Open Sans"/>
              </a:rPr>
              <a:t>Tietoturvallisuustoimenpiteistä</a:t>
            </a:r>
            <a:r>
              <a:rPr lang="en-US" sz="2450" b="1">
                <a:solidFill>
                  <a:srgbClr val="000000"/>
                </a:solidFill>
                <a:latin typeface="Open Sans"/>
                <a:ea typeface="Open Sans"/>
                <a:cs typeface="Open Sans"/>
              </a:rPr>
              <a:t> </a:t>
            </a:r>
            <a:r>
              <a:rPr lang="en-US" sz="2450" err="1">
                <a:solidFill>
                  <a:srgbClr val="000000"/>
                </a:solidFill>
                <a:latin typeface="Open Sans"/>
                <a:ea typeface="Open Sans"/>
                <a:cs typeface="Open Sans"/>
              </a:rPr>
              <a:t>kun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suunnitellaan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hallinnollisia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uudistuksia</a:t>
            </a:r>
            <a:r>
              <a:rPr lang="en-US" sz="2450">
                <a:solidFill>
                  <a:srgbClr val="000000"/>
                </a:solidFill>
                <a:latin typeface="Open Sans"/>
                <a:ea typeface="Open Sans"/>
                <a:cs typeface="Open Sans"/>
              </a:rPr>
              <a:t> tai </a:t>
            </a:r>
            <a:r>
              <a:rPr lang="en-US" sz="2450" err="1">
                <a:solidFill>
                  <a:srgbClr val="000000"/>
                </a:solidFill>
                <a:latin typeface="Open Sans"/>
                <a:ea typeface="Open Sans"/>
                <a:cs typeface="Open Sans"/>
              </a:rPr>
              <a:t>tietojärjestelmien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käyttöönottoa</a:t>
            </a:r>
            <a:r>
              <a:rPr lang="en-US" sz="2450">
                <a:solidFill>
                  <a:srgbClr val="000000"/>
                </a:solidFill>
                <a:latin typeface="Open Sans"/>
                <a:ea typeface="Open Sans"/>
                <a:cs typeface="Open Sans"/>
              </a:rPr>
              <a:t>. Ennen </a:t>
            </a:r>
            <a:r>
              <a:rPr lang="en-US" sz="2450" err="1">
                <a:solidFill>
                  <a:srgbClr val="000000"/>
                </a:solidFill>
                <a:latin typeface="Open Sans"/>
                <a:ea typeface="Open Sans"/>
                <a:cs typeface="Open Sans"/>
              </a:rPr>
              <a:t>muutoksia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täytyy</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arvioida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hallintoon</a:t>
            </a:r>
            <a:r>
              <a:rPr lang="en-US" sz="2450">
                <a:solidFill>
                  <a:srgbClr val="000000"/>
                </a:solidFill>
                <a:latin typeface="Open Sans"/>
                <a:ea typeface="Open Sans"/>
                <a:cs typeface="Open Sans"/>
              </a:rPr>
              <a:t> tai </a:t>
            </a:r>
            <a:r>
              <a:rPr lang="en-US" sz="2450" err="1">
                <a:solidFill>
                  <a:srgbClr val="000000"/>
                </a:solidFill>
                <a:latin typeface="Open Sans"/>
                <a:ea typeface="Open Sans"/>
                <a:cs typeface="Open Sans"/>
              </a:rPr>
              <a:t>tietojärjestelmiin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kohdistuvat</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muutokset</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niiden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vaiktukset</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suhteessa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tiedonhallinnan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vastuisiin</a:t>
            </a:r>
            <a:r>
              <a:rPr lang="en-US" sz="2450">
                <a:solidFill>
                  <a:srgbClr val="000000"/>
                </a:solidFill>
                <a:latin typeface="Open Sans"/>
                <a:ea typeface="Open Sans"/>
                <a:cs typeface="Open Sans"/>
              </a:rPr>
              <a:t>. </a:t>
            </a:r>
            <a:r>
              <a:rPr lang="en-US" sz="2450" b="1" err="1">
                <a:solidFill>
                  <a:srgbClr val="000000"/>
                </a:solidFill>
                <a:latin typeface="Open Sans"/>
                <a:ea typeface="Open Sans"/>
                <a:cs typeface="Open Sans"/>
              </a:rPr>
              <a:t>Muutosvaikutusten</a:t>
            </a:r>
            <a:r>
              <a:rPr lang="en-US" sz="2450" b="1">
                <a:solidFill>
                  <a:srgbClr val="000000"/>
                </a:solidFill>
                <a:latin typeface="Open Sans"/>
                <a:ea typeface="Open Sans"/>
                <a:cs typeface="Open Sans"/>
              </a:rPr>
              <a:t> </a:t>
            </a:r>
            <a:r>
              <a:rPr lang="en-US" sz="2450" b="1" err="1">
                <a:solidFill>
                  <a:srgbClr val="000000"/>
                </a:solidFill>
                <a:latin typeface="Open Sans"/>
                <a:ea typeface="Open Sans"/>
                <a:cs typeface="Open Sans"/>
              </a:rPr>
              <a:t>arvioinnin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perusteella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tiedonhallintayksikössä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varmistetaan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iedonhallintalain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lukujen</a:t>
            </a:r>
            <a:r>
              <a:rPr lang="en-US" sz="2450">
                <a:solidFill>
                  <a:srgbClr val="000000"/>
                </a:solidFill>
                <a:latin typeface="Open Sans"/>
                <a:ea typeface="Open Sans"/>
                <a:cs typeface="Open Sans"/>
              </a:rPr>
              <a:t> 4, 5 ja 6 </a:t>
            </a:r>
            <a:r>
              <a:rPr lang="en-US" sz="2450" err="1">
                <a:solidFill>
                  <a:srgbClr val="000000"/>
                </a:solidFill>
                <a:latin typeface="Open Sans"/>
                <a:ea typeface="Open Sans"/>
                <a:cs typeface="Open Sans"/>
              </a:rPr>
              <a:t>säädettyjen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vaatimusten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noudattaminen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muutoksessa</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muutoksen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jälkeen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Tietosuojaa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koskevasta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vaikutusen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arvioinnista</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siihen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liittyvästä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ennakkokuulemisesta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säädetään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erikseen</a:t>
            </a:r>
            <a:r>
              <a:rPr lang="en-US" sz="2450">
                <a:solidFill>
                  <a:srgbClr val="000000"/>
                </a:solidFill>
                <a:latin typeface="Open Sans"/>
                <a:ea typeface="Open Sans"/>
                <a:cs typeface="Open Sans"/>
              </a:rPr>
              <a:t>. </a:t>
            </a:r>
          </a:p>
          <a:p>
            <a:pPr marL="539115" lvl="1" indent="-269240">
              <a:lnSpc>
                <a:spcPts val="3499"/>
              </a:lnSpc>
              <a:buAutoNum type="arabicPeriod"/>
            </a:pPr>
            <a:endParaRPr lang="en-US" sz="2450">
              <a:solidFill>
                <a:srgbClr val="000000"/>
              </a:solidFill>
              <a:latin typeface="Open Sans"/>
              <a:ea typeface="Open Sans"/>
              <a:cs typeface="Open Sans"/>
            </a:endParaRPr>
          </a:p>
          <a:p>
            <a:pPr marL="539115" lvl="1" indent="-269240">
              <a:lnSpc>
                <a:spcPts val="3499"/>
              </a:lnSpc>
              <a:buAutoNum type="arabicPeriod"/>
            </a:pPr>
            <a:endParaRPr lang="en-US" sz="2450">
              <a:solidFill>
                <a:srgbClr val="000000"/>
              </a:solidFill>
              <a:latin typeface="Open Sans"/>
              <a:ea typeface="Open Sans"/>
              <a:cs typeface="Open Sans"/>
            </a:endParaRPr>
          </a:p>
        </p:txBody>
      </p:sp>
      <p:sp>
        <p:nvSpPr>
          <p:cNvPr id="9" name="TextBox 9">
            <a:extLst>
              <a:ext uri="{FF2B5EF4-FFF2-40B4-BE49-F238E27FC236}">
                <a16:creationId xmlns:a16="http://schemas.microsoft.com/office/drawing/2014/main" id="{B3F127D9-FD67-9625-CB45-0183C49307D2}"/>
              </a:ext>
            </a:extLst>
          </p:cNvPr>
          <p:cNvSpPr txBox="1"/>
          <p:nvPr/>
        </p:nvSpPr>
        <p:spPr>
          <a:xfrm>
            <a:off x="366562" y="302549"/>
            <a:ext cx="16490755" cy="768224"/>
          </a:xfrm>
          <a:prstGeom prst="rect">
            <a:avLst/>
          </a:prstGeom>
        </p:spPr>
        <p:txBody>
          <a:bodyPr lIns="0" tIns="0" rIns="0" bIns="0" rtlCol="0" anchor="t">
            <a:spAutoFit/>
          </a:bodyPr>
          <a:lstStyle/>
          <a:p>
            <a:pPr algn="ctr">
              <a:lnSpc>
                <a:spcPts val="5814"/>
              </a:lnSpc>
              <a:spcBef>
                <a:spcPct val="0"/>
              </a:spcBef>
            </a:pPr>
            <a:r>
              <a:rPr lang="en-US" sz="6300">
                <a:solidFill>
                  <a:srgbClr val="0165B0"/>
                </a:solidFill>
                <a:latin typeface="Montserrat Bold"/>
              </a:rPr>
              <a:t>TIHL:N MINIMIVAATIMUKSET</a:t>
            </a:r>
          </a:p>
        </p:txBody>
      </p:sp>
      <p:sp>
        <p:nvSpPr>
          <p:cNvPr id="11" name="Päivämäärän paikkamerkki 10">
            <a:extLst>
              <a:ext uri="{FF2B5EF4-FFF2-40B4-BE49-F238E27FC236}">
                <a16:creationId xmlns:a16="http://schemas.microsoft.com/office/drawing/2014/main" id="{07AE4170-1E96-5FFD-83BA-E963DF9BF0D9}"/>
              </a:ext>
            </a:extLst>
          </p:cNvPr>
          <p:cNvSpPr>
            <a:spLocks noGrp="1"/>
          </p:cNvSpPr>
          <p:nvPr>
            <p:ph type="dt" sz="half" idx="10"/>
          </p:nvPr>
        </p:nvSpPr>
        <p:spPr>
          <a:xfrm>
            <a:off x="1271949" y="9818538"/>
            <a:ext cx="2133600" cy="365125"/>
          </a:xfrm>
        </p:spPr>
        <p:txBody>
          <a:bodyPr/>
          <a:lstStyle/>
          <a:p>
            <a:fld id="{83748EB4-E31D-425D-9543-992EA8E18A6F}" type="datetime1">
              <a:rPr lang="en-US" smtClean="0"/>
              <a:t>1/24/2025</a:t>
            </a:fld>
            <a:endParaRPr lang="en-US"/>
          </a:p>
        </p:txBody>
      </p:sp>
      <p:sp>
        <p:nvSpPr>
          <p:cNvPr id="12" name="Dian numeron paikkamerkki 11">
            <a:extLst>
              <a:ext uri="{FF2B5EF4-FFF2-40B4-BE49-F238E27FC236}">
                <a16:creationId xmlns:a16="http://schemas.microsoft.com/office/drawing/2014/main" id="{0909013F-7F94-C4BA-6E3C-AF658668FEFD}"/>
              </a:ext>
            </a:extLst>
          </p:cNvPr>
          <p:cNvSpPr>
            <a:spLocks noGrp="1"/>
          </p:cNvSpPr>
          <p:nvPr>
            <p:ph type="sldNum" sz="quarter" idx="12"/>
          </p:nvPr>
        </p:nvSpPr>
        <p:spPr>
          <a:xfrm>
            <a:off x="15733258" y="9984451"/>
            <a:ext cx="2133600" cy="365125"/>
          </a:xfrm>
        </p:spPr>
        <p:txBody>
          <a:bodyPr/>
          <a:lstStyle/>
          <a:p>
            <a:fld id="{B6F15528-21DE-4FAA-801E-634DDDAF4B2B}" type="slidenum">
              <a:rPr lang="en-US" smtClean="0"/>
              <a:pPr/>
              <a:t>4</a:t>
            </a:fld>
            <a:endParaRPr lang="en-US"/>
          </a:p>
        </p:txBody>
      </p:sp>
      <p:pic>
        <p:nvPicPr>
          <p:cNvPr id="10" name="Kuva 9" descr="Etusivu - Vapaa-ajattelijain Liitto ry">
            <a:extLst>
              <a:ext uri="{FF2B5EF4-FFF2-40B4-BE49-F238E27FC236}">
                <a16:creationId xmlns:a16="http://schemas.microsoft.com/office/drawing/2014/main" id="{133E7553-4F2D-4F0E-A174-B9C7DA0457C5}"/>
              </a:ext>
            </a:extLst>
          </p:cNvPr>
          <p:cNvPicPr>
            <a:picLocks noChangeAspect="1"/>
          </p:cNvPicPr>
          <p:nvPr/>
        </p:nvPicPr>
        <p:blipFill>
          <a:blip r:embed="rId5"/>
          <a:stretch>
            <a:fillRect/>
          </a:stretch>
        </p:blipFill>
        <p:spPr>
          <a:xfrm>
            <a:off x="15514025" y="2462212"/>
            <a:ext cx="2324100" cy="2333625"/>
          </a:xfrm>
          <a:prstGeom prst="rect">
            <a:avLst/>
          </a:prstGeom>
        </p:spPr>
      </p:pic>
    </p:spTree>
    <p:extLst>
      <p:ext uri="{BB962C8B-B14F-4D97-AF65-F5344CB8AC3E}">
        <p14:creationId xmlns:p14="http://schemas.microsoft.com/office/powerpoint/2010/main" val="1436020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25974" y="1547"/>
            <a:ext cx="18371793" cy="1282071"/>
            <a:chOff x="0" y="0"/>
            <a:chExt cx="5088528" cy="6550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2"/>
            <a:ext cx="18307367" cy="575676"/>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295675" y="1436634"/>
            <a:ext cx="11541897" cy="4457310"/>
          </a:xfrm>
          <a:prstGeom prst="rect">
            <a:avLst/>
          </a:prstGeom>
        </p:spPr>
        <p:txBody>
          <a:bodyPr wrap="square" lIns="0" tIns="0" rIns="0" bIns="0" rtlCol="0" anchor="t">
            <a:spAutoFit/>
          </a:bodyPr>
          <a:lstStyle/>
          <a:p>
            <a:pPr marL="539115" lvl="1" indent="-269240">
              <a:lnSpc>
                <a:spcPts val="3499"/>
              </a:lnSpc>
              <a:buFont typeface="Arial"/>
              <a:buChar char="•"/>
            </a:pPr>
            <a:r>
              <a:rPr lang="en-US" sz="2450">
                <a:solidFill>
                  <a:srgbClr val="000000"/>
                </a:solidFill>
                <a:latin typeface="Open Sans"/>
                <a:ea typeface="Open Sans"/>
                <a:cs typeface="Open Sans"/>
              </a:rPr>
              <a:t>Ei ole </a:t>
            </a:r>
            <a:r>
              <a:rPr lang="en-US" sz="2450" err="1">
                <a:solidFill>
                  <a:srgbClr val="000000"/>
                </a:solidFill>
                <a:latin typeface="Open Sans"/>
                <a:ea typeface="Open Sans"/>
                <a:cs typeface="Open Sans"/>
              </a:rPr>
              <a:t>järjestelmäriippuvainen</a:t>
            </a:r>
            <a:endParaRPr lang="en-US" sz="2450">
              <a:solidFill>
                <a:srgbClr val="000000"/>
              </a:solidFill>
              <a:latin typeface="Open Sans"/>
              <a:ea typeface="Open Sans"/>
              <a:cs typeface="Open Sans"/>
            </a:endParaRPr>
          </a:p>
          <a:p>
            <a:pPr marL="539115" lvl="1" indent="-269240">
              <a:lnSpc>
                <a:spcPts val="3499"/>
              </a:lnSpc>
              <a:buFont typeface="Arial"/>
              <a:buChar char="•"/>
            </a:pPr>
            <a:r>
              <a:rPr lang="en-US" sz="2450" err="1">
                <a:solidFill>
                  <a:srgbClr val="000000"/>
                </a:solidFill>
                <a:latin typeface="Open Sans"/>
                <a:ea typeface="Open Sans"/>
                <a:cs typeface="Open Sans"/>
              </a:rPr>
              <a:t>Tiedonhallintamallin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voi</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luoda</a:t>
            </a:r>
            <a:endParaRPr lang="en-US" sz="2450">
              <a:solidFill>
                <a:srgbClr val="000000"/>
              </a:solidFill>
              <a:latin typeface="Open Sans"/>
              <a:ea typeface="Open Sans"/>
              <a:cs typeface="Open Sans"/>
            </a:endParaRPr>
          </a:p>
          <a:p>
            <a:pPr marL="996315" lvl="2" indent="-269240">
              <a:lnSpc>
                <a:spcPts val="3499"/>
              </a:lnSpc>
              <a:buFont typeface="Wingdings"/>
              <a:buChar char="§"/>
            </a:pPr>
            <a:r>
              <a:rPr lang="en-US" sz="2450" err="1">
                <a:solidFill>
                  <a:srgbClr val="000000"/>
                </a:solidFill>
                <a:latin typeface="Open Sans"/>
                <a:ea typeface="Open Sans"/>
                <a:cs typeface="Open Sans"/>
              </a:rPr>
              <a:t>Siihen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rakennettuun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sovelluksen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esim</a:t>
            </a:r>
            <a:r>
              <a:rPr lang="en-US" sz="2450">
                <a:solidFill>
                  <a:srgbClr val="000000"/>
                </a:solidFill>
                <a:latin typeface="Open Sans"/>
                <a:ea typeface="Open Sans"/>
                <a:cs typeface="Open Sans"/>
              </a:rPr>
              <a:t>. ARC&amp;IMS, </a:t>
            </a:r>
            <a:r>
              <a:rPr lang="en-US" sz="2450" err="1">
                <a:solidFill>
                  <a:srgbClr val="000000"/>
                </a:solidFill>
                <a:latin typeface="Open Sans"/>
                <a:ea typeface="Open Sans"/>
                <a:cs typeface="Open Sans"/>
              </a:rPr>
              <a:t>Digiturvamalli</a:t>
            </a:r>
            <a:r>
              <a:rPr lang="en-US" sz="2450">
                <a:solidFill>
                  <a:srgbClr val="000000"/>
                </a:solidFill>
                <a:latin typeface="Open Sans"/>
                <a:ea typeface="Open Sans"/>
                <a:cs typeface="Open Sans"/>
              </a:rPr>
              <a:t>)</a:t>
            </a:r>
            <a:endParaRPr lang="en-US">
              <a:cs typeface="Calibri"/>
            </a:endParaRPr>
          </a:p>
          <a:p>
            <a:pPr marL="996315" lvl="2" indent="-269240">
              <a:lnSpc>
                <a:spcPts val="3499"/>
              </a:lnSpc>
              <a:buFont typeface="Wingdings"/>
              <a:buChar char="§"/>
            </a:pPr>
            <a:r>
              <a:rPr lang="en-US" sz="2450" err="1">
                <a:solidFill>
                  <a:srgbClr val="000000"/>
                </a:solidFill>
                <a:latin typeface="Open Sans"/>
                <a:ea typeface="Open Sans"/>
                <a:cs typeface="Open Sans"/>
              </a:rPr>
              <a:t>Luoda</a:t>
            </a:r>
            <a:r>
              <a:rPr lang="en-US" sz="2450">
                <a:solidFill>
                  <a:srgbClr val="000000"/>
                </a:solidFill>
                <a:latin typeface="Open Sans"/>
                <a:ea typeface="Open Sans"/>
                <a:cs typeface="Open Sans"/>
              </a:rPr>
              <a:t> se </a:t>
            </a:r>
            <a:r>
              <a:rPr lang="en-US" sz="2450" err="1">
                <a:solidFill>
                  <a:srgbClr val="000000"/>
                </a:solidFill>
                <a:latin typeface="Open Sans"/>
                <a:ea typeface="Open Sans"/>
                <a:cs typeface="Open Sans"/>
              </a:rPr>
              <a:t>metatietopohjaiseen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sovellukseen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esim</a:t>
            </a:r>
            <a:r>
              <a:rPr lang="en-US" sz="2450">
                <a:solidFill>
                  <a:srgbClr val="000000"/>
                </a:solidFill>
                <a:latin typeface="Open Sans"/>
                <a:ea typeface="Open Sans"/>
                <a:cs typeface="Open Sans"/>
              </a:rPr>
              <a:t>. M-Files)</a:t>
            </a:r>
          </a:p>
          <a:p>
            <a:pPr marL="996315" lvl="2" indent="-269240">
              <a:lnSpc>
                <a:spcPts val="3499"/>
              </a:lnSpc>
              <a:buFont typeface="Wingdings"/>
              <a:buChar char="§"/>
            </a:pPr>
            <a:r>
              <a:rPr lang="en-US" sz="2450" err="1">
                <a:solidFill>
                  <a:srgbClr val="000000"/>
                </a:solidFill>
                <a:latin typeface="Open Sans"/>
                <a:ea typeface="Open Sans"/>
                <a:cs typeface="Open Sans"/>
              </a:rPr>
              <a:t>Luoda</a:t>
            </a:r>
            <a:r>
              <a:rPr lang="en-US" sz="2450">
                <a:solidFill>
                  <a:srgbClr val="000000"/>
                </a:solidFill>
                <a:latin typeface="Open Sans"/>
                <a:ea typeface="Open Sans"/>
                <a:cs typeface="Open Sans"/>
              </a:rPr>
              <a:t> se </a:t>
            </a:r>
            <a:r>
              <a:rPr lang="en-US" sz="2450" err="1">
                <a:solidFill>
                  <a:srgbClr val="000000"/>
                </a:solidFill>
                <a:latin typeface="Open Sans"/>
                <a:ea typeface="Open Sans"/>
                <a:cs typeface="Open Sans"/>
              </a:rPr>
              <a:t>selainpohjaiseen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sovellukseen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esim</a:t>
            </a:r>
            <a:r>
              <a:rPr lang="en-US" sz="2450">
                <a:solidFill>
                  <a:srgbClr val="000000"/>
                </a:solidFill>
                <a:latin typeface="Open Sans"/>
                <a:ea typeface="Open Sans"/>
                <a:cs typeface="Open Sans"/>
              </a:rPr>
              <a:t>. Confluence)</a:t>
            </a:r>
          </a:p>
          <a:p>
            <a:pPr marL="996315" lvl="2" indent="-269240">
              <a:lnSpc>
                <a:spcPts val="3499"/>
              </a:lnSpc>
              <a:buFont typeface="Wingdings"/>
              <a:buChar char="§"/>
            </a:pPr>
            <a:r>
              <a:rPr lang="en-US" sz="2450" err="1">
                <a:solidFill>
                  <a:srgbClr val="000000"/>
                </a:solidFill>
                <a:latin typeface="Open Sans"/>
                <a:ea typeface="Open Sans"/>
                <a:cs typeface="Open Sans"/>
              </a:rPr>
              <a:t>Luoda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asiakirjoina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intraan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esim</a:t>
            </a:r>
            <a:r>
              <a:rPr lang="en-US" sz="2450">
                <a:solidFill>
                  <a:srgbClr val="000000"/>
                </a:solidFill>
                <a:latin typeface="Open Sans"/>
                <a:ea typeface="Open Sans"/>
                <a:cs typeface="Open Sans"/>
              </a:rPr>
              <a:t>. SharePoint)</a:t>
            </a:r>
          </a:p>
          <a:p>
            <a:pPr marL="996315" lvl="2" indent="-269240">
              <a:lnSpc>
                <a:spcPts val="3499"/>
              </a:lnSpc>
              <a:buFont typeface="Wingdings"/>
              <a:buChar char="§"/>
            </a:pPr>
            <a:r>
              <a:rPr lang="en-US" sz="2450" err="1">
                <a:solidFill>
                  <a:srgbClr val="000000"/>
                </a:solidFill>
                <a:latin typeface="Open Sans"/>
                <a:ea typeface="Open Sans"/>
                <a:cs typeface="Open Sans"/>
              </a:rPr>
              <a:t>Rakentaa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kansiohierarkia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resurssien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hallinnassa</a:t>
            </a:r>
            <a:r>
              <a:rPr lang="en-US" sz="2450">
                <a:solidFill>
                  <a:srgbClr val="000000"/>
                </a:solidFill>
                <a:latin typeface="Open Sans"/>
                <a:ea typeface="Open Sans"/>
                <a:cs typeface="Open Sans"/>
              </a:rPr>
              <a:t> tai </a:t>
            </a:r>
            <a:r>
              <a:rPr lang="en-US" sz="2450" err="1">
                <a:solidFill>
                  <a:srgbClr val="000000"/>
                </a:solidFill>
                <a:latin typeface="Open Sans"/>
                <a:ea typeface="Open Sans"/>
                <a:cs typeface="Open Sans"/>
              </a:rPr>
              <a:t>projektipankissa</a:t>
            </a:r>
            <a:endParaRPr lang="en-US" sz="2450">
              <a:solidFill>
                <a:srgbClr val="000000"/>
              </a:solidFill>
              <a:latin typeface="Open Sans"/>
              <a:ea typeface="Open Sans"/>
              <a:cs typeface="Open Sans"/>
            </a:endParaRPr>
          </a:p>
          <a:p>
            <a:pPr marL="996315" lvl="2" indent="-269240">
              <a:lnSpc>
                <a:spcPts val="3499"/>
              </a:lnSpc>
              <a:buFont typeface="Wingdings"/>
              <a:buChar char="§"/>
            </a:pPr>
            <a:r>
              <a:rPr lang="en-US" sz="2450" err="1">
                <a:solidFill>
                  <a:srgbClr val="000000"/>
                </a:solidFill>
                <a:latin typeface="Open Sans"/>
                <a:ea typeface="Open Sans"/>
                <a:cs typeface="Open Sans"/>
              </a:rPr>
              <a:t>Tunnistaa</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kuvata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tiedonhallintamallin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elementit</a:t>
            </a:r>
            <a:r>
              <a:rPr lang="en-US" sz="2450">
                <a:solidFill>
                  <a:srgbClr val="000000"/>
                </a:solidFill>
                <a:latin typeface="Open Sans"/>
                <a:ea typeface="Open Sans"/>
                <a:cs typeface="Open Sans"/>
              </a:rPr>
              <a:t> excel-</a:t>
            </a:r>
            <a:r>
              <a:rPr lang="en-US" sz="2450" err="1">
                <a:solidFill>
                  <a:srgbClr val="000000"/>
                </a:solidFill>
                <a:latin typeface="Open Sans"/>
                <a:ea typeface="Open Sans"/>
                <a:cs typeface="Open Sans"/>
              </a:rPr>
              <a:t>taulukossa</a:t>
            </a:r>
            <a:endParaRPr lang="en-US" sz="2450">
              <a:solidFill>
                <a:srgbClr val="000000"/>
              </a:solidFill>
              <a:latin typeface="Open Sans"/>
              <a:ea typeface="Open Sans"/>
              <a:cs typeface="Open Sans"/>
            </a:endParaRPr>
          </a:p>
          <a:p>
            <a:pPr marL="539115" lvl="1" indent="-269240">
              <a:lnSpc>
                <a:spcPts val="3499"/>
              </a:lnSpc>
              <a:buFont typeface="Arial"/>
              <a:buChar char="•"/>
            </a:pPr>
            <a:endParaRPr lang="en-US" sz="2450">
              <a:solidFill>
                <a:srgbClr val="000000"/>
              </a:solidFill>
              <a:latin typeface="Open Sans"/>
              <a:ea typeface="Open Sans"/>
              <a:cs typeface="Open Sans"/>
            </a:endParaRPr>
          </a:p>
          <a:p>
            <a:pPr marL="539115" lvl="1" indent="-269240">
              <a:lnSpc>
                <a:spcPts val="3499"/>
              </a:lnSpc>
              <a:buFont typeface="Arial"/>
              <a:buChar char="•"/>
            </a:pPr>
            <a:endParaRPr lang="en-US" sz="2450">
              <a:solidFill>
                <a:srgbClr val="000000"/>
              </a:solidFill>
              <a:latin typeface="Open Sans"/>
              <a:ea typeface="Open Sans"/>
              <a:cs typeface="Open Sans"/>
            </a:endParaRPr>
          </a:p>
        </p:txBody>
      </p:sp>
      <p:sp>
        <p:nvSpPr>
          <p:cNvPr id="9" name="TextBox 9">
            <a:extLst>
              <a:ext uri="{FF2B5EF4-FFF2-40B4-BE49-F238E27FC236}">
                <a16:creationId xmlns:a16="http://schemas.microsoft.com/office/drawing/2014/main" id="{B3F127D9-FD67-9625-CB45-0183C49307D2}"/>
              </a:ext>
            </a:extLst>
          </p:cNvPr>
          <p:cNvSpPr txBox="1"/>
          <p:nvPr/>
        </p:nvSpPr>
        <p:spPr>
          <a:xfrm>
            <a:off x="298527" y="302549"/>
            <a:ext cx="16490755" cy="748154"/>
          </a:xfrm>
          <a:prstGeom prst="rect">
            <a:avLst/>
          </a:prstGeom>
        </p:spPr>
        <p:txBody>
          <a:bodyPr lIns="0" tIns="0" rIns="0" bIns="0" rtlCol="0" anchor="t">
            <a:spAutoFit/>
          </a:bodyPr>
          <a:lstStyle/>
          <a:p>
            <a:pPr algn="ctr">
              <a:lnSpc>
                <a:spcPts val="5814"/>
              </a:lnSpc>
              <a:spcBef>
                <a:spcPct val="0"/>
              </a:spcBef>
            </a:pPr>
            <a:r>
              <a:rPr lang="en-US" sz="5700">
                <a:solidFill>
                  <a:srgbClr val="0165B0"/>
                </a:solidFill>
                <a:latin typeface="Montserrat Bold"/>
              </a:rPr>
              <a:t>TIEDONHALLINTAMALLI YMPÄRISTÖNÄ</a:t>
            </a:r>
            <a:endParaRPr lang="fi-FI"/>
          </a:p>
        </p:txBody>
      </p:sp>
      <p:sp>
        <p:nvSpPr>
          <p:cNvPr id="10" name="TextBox 7">
            <a:extLst>
              <a:ext uri="{FF2B5EF4-FFF2-40B4-BE49-F238E27FC236}">
                <a16:creationId xmlns:a16="http://schemas.microsoft.com/office/drawing/2014/main" id="{67FFEFC3-FFC8-6B7F-2F35-DFFDAD409E7D}"/>
              </a:ext>
            </a:extLst>
          </p:cNvPr>
          <p:cNvSpPr txBox="1"/>
          <p:nvPr/>
        </p:nvSpPr>
        <p:spPr>
          <a:xfrm>
            <a:off x="295674" y="5418697"/>
            <a:ext cx="11541897" cy="3110788"/>
          </a:xfrm>
          <a:prstGeom prst="rect">
            <a:avLst/>
          </a:prstGeom>
        </p:spPr>
        <p:txBody>
          <a:bodyPr wrap="square" lIns="0" tIns="0" rIns="0" bIns="0" rtlCol="0" anchor="t">
            <a:spAutoFit/>
          </a:bodyPr>
          <a:lstStyle/>
          <a:p>
            <a:pPr marL="269875" lvl="1">
              <a:lnSpc>
                <a:spcPts val="3499"/>
              </a:lnSpc>
            </a:pPr>
            <a:r>
              <a:rPr lang="en-US" sz="2450" err="1">
                <a:solidFill>
                  <a:srgbClr val="000000"/>
                </a:solidFill>
                <a:latin typeface="Open Sans"/>
                <a:ea typeface="Open Sans"/>
                <a:cs typeface="Open Sans"/>
              </a:rPr>
              <a:t>Tiedonhallintamallin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hyödynnettävyys</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saadaan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järjestelmissä</a:t>
            </a:r>
            <a:r>
              <a:rPr lang="en-US" sz="2450">
                <a:solidFill>
                  <a:srgbClr val="000000"/>
                </a:solidFill>
                <a:latin typeface="Open Sans"/>
                <a:ea typeface="Open Sans"/>
                <a:cs typeface="Open Sans"/>
              </a:rPr>
              <a:t>, </a:t>
            </a:r>
          </a:p>
          <a:p>
            <a:pPr marL="612775" lvl="1" indent="-342900">
              <a:lnSpc>
                <a:spcPts val="3499"/>
              </a:lnSpc>
              <a:buFont typeface="Arial"/>
              <a:buChar char="•"/>
            </a:pPr>
            <a:r>
              <a:rPr lang="en-US" sz="2450" err="1">
                <a:solidFill>
                  <a:srgbClr val="000000"/>
                </a:solidFill>
                <a:latin typeface="Open Sans"/>
                <a:ea typeface="Open Sans"/>
                <a:cs typeface="Open Sans"/>
              </a:rPr>
              <a:t>Jotka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perustuvat</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metatietoihin</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niissä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oleviin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valintalistoihin</a:t>
            </a:r>
            <a:endParaRPr lang="en-US" sz="2450">
              <a:solidFill>
                <a:srgbClr val="000000"/>
              </a:solidFill>
              <a:latin typeface="Open Sans"/>
              <a:ea typeface="Open Sans"/>
              <a:cs typeface="Open Sans"/>
            </a:endParaRPr>
          </a:p>
          <a:p>
            <a:pPr marL="612775" lvl="1" indent="-342900">
              <a:lnSpc>
                <a:spcPts val="3499"/>
              </a:lnSpc>
              <a:buFont typeface="Arial"/>
              <a:buChar char="•"/>
            </a:pPr>
            <a:r>
              <a:rPr lang="en-US" sz="2450">
                <a:solidFill>
                  <a:srgbClr val="000000"/>
                </a:solidFill>
                <a:latin typeface="Open Sans"/>
                <a:ea typeface="Open Sans"/>
                <a:cs typeface="Open Sans"/>
              </a:rPr>
              <a:t>Jossa </a:t>
            </a:r>
            <a:r>
              <a:rPr lang="en-US" sz="2450" err="1">
                <a:solidFill>
                  <a:srgbClr val="000000"/>
                </a:solidFill>
                <a:latin typeface="Open Sans"/>
                <a:ea typeface="Open Sans"/>
                <a:cs typeface="Open Sans"/>
              </a:rPr>
              <a:t>yksittäisiä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kuvauksia</a:t>
            </a:r>
            <a:r>
              <a:rPr lang="en-US" sz="2450">
                <a:solidFill>
                  <a:srgbClr val="000000"/>
                </a:solidFill>
                <a:latin typeface="Open Sans"/>
                <a:ea typeface="Open Sans"/>
                <a:cs typeface="Open Sans"/>
              </a:rPr>
              <a:t> on </a:t>
            </a:r>
            <a:r>
              <a:rPr lang="en-US" sz="2450" err="1">
                <a:solidFill>
                  <a:srgbClr val="000000"/>
                </a:solidFill>
                <a:latin typeface="Open Sans"/>
                <a:ea typeface="Open Sans"/>
                <a:cs typeface="Open Sans"/>
              </a:rPr>
              <a:t>mahdollista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linkittää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keskenään</a:t>
            </a:r>
            <a:endParaRPr lang="en-US" sz="2450">
              <a:solidFill>
                <a:srgbClr val="000000"/>
              </a:solidFill>
              <a:latin typeface="Open Sans"/>
              <a:ea typeface="Open Sans"/>
              <a:cs typeface="Open Sans"/>
            </a:endParaRPr>
          </a:p>
          <a:p>
            <a:pPr marL="612775" lvl="1" indent="-342900">
              <a:lnSpc>
                <a:spcPts val="3499"/>
              </a:lnSpc>
              <a:buFont typeface="Arial"/>
              <a:buChar char="•"/>
            </a:pPr>
            <a:r>
              <a:rPr lang="en-US" sz="2450" err="1">
                <a:solidFill>
                  <a:srgbClr val="000000"/>
                </a:solidFill>
                <a:latin typeface="Open Sans"/>
                <a:ea typeface="Open Sans"/>
                <a:cs typeface="Open Sans"/>
              </a:rPr>
              <a:t>Luoda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näkymiä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talletettuja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hakuja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erilaisiin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käyttötarkoituksiin</a:t>
            </a:r>
            <a:endParaRPr lang="en-US" sz="2450">
              <a:solidFill>
                <a:srgbClr val="000000"/>
              </a:solidFill>
              <a:latin typeface="Open Sans"/>
              <a:ea typeface="Open Sans"/>
              <a:cs typeface="Open Sans"/>
            </a:endParaRPr>
          </a:p>
          <a:p>
            <a:pPr marL="612775" lvl="1" indent="-342900">
              <a:lnSpc>
                <a:spcPts val="3499"/>
              </a:lnSpc>
              <a:buFont typeface="Arial"/>
              <a:buChar char="•"/>
            </a:pPr>
            <a:endParaRPr lang="en-US" sz="2450">
              <a:solidFill>
                <a:srgbClr val="000000"/>
              </a:solidFill>
              <a:latin typeface="Open Sans"/>
              <a:ea typeface="Open Sans"/>
              <a:cs typeface="Open Sans"/>
            </a:endParaRPr>
          </a:p>
          <a:p>
            <a:pPr marL="269875" lvl="1">
              <a:lnSpc>
                <a:spcPts val="3499"/>
              </a:lnSpc>
            </a:pPr>
            <a:r>
              <a:rPr lang="en-US" sz="2450" err="1">
                <a:solidFill>
                  <a:srgbClr val="000000"/>
                </a:solidFill>
                <a:latin typeface="Open Sans"/>
                <a:ea typeface="Open Sans"/>
                <a:cs typeface="Open Sans"/>
              </a:rPr>
              <a:t>Koneluettavuus</a:t>
            </a:r>
            <a:r>
              <a:rPr lang="en-US" sz="2450">
                <a:solidFill>
                  <a:srgbClr val="000000"/>
                </a:solidFill>
                <a:latin typeface="Open Sans"/>
                <a:ea typeface="Open Sans"/>
                <a:cs typeface="Open Sans"/>
              </a:rPr>
              <a:t> on </a:t>
            </a:r>
            <a:r>
              <a:rPr lang="en-US" sz="2450" err="1">
                <a:solidFill>
                  <a:srgbClr val="000000"/>
                </a:solidFill>
                <a:latin typeface="Open Sans"/>
                <a:ea typeface="Open Sans"/>
                <a:cs typeface="Open Sans"/>
              </a:rPr>
              <a:t>suositus</a:t>
            </a:r>
            <a:r>
              <a:rPr lang="en-US" sz="2450">
                <a:solidFill>
                  <a:srgbClr val="000000"/>
                </a:solidFill>
                <a:latin typeface="Open Sans"/>
                <a:ea typeface="Open Sans"/>
                <a:cs typeface="Open Sans"/>
              </a:rPr>
              <a:t>, se </a:t>
            </a:r>
            <a:r>
              <a:rPr lang="en-US" sz="2450" err="1">
                <a:solidFill>
                  <a:srgbClr val="000000"/>
                </a:solidFill>
                <a:latin typeface="Open Sans"/>
                <a:ea typeface="Open Sans"/>
                <a:cs typeface="Open Sans"/>
              </a:rPr>
              <a:t>helpottaa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tietojen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ylläpitoa</a:t>
            </a:r>
            <a:r>
              <a:rPr lang="en-US" sz="2450">
                <a:solidFill>
                  <a:srgbClr val="000000"/>
                </a:solidFill>
                <a:latin typeface="Open Sans"/>
                <a:ea typeface="Open Sans"/>
                <a:cs typeface="Open Sans"/>
              </a:rPr>
              <a:t> ja </a:t>
            </a:r>
            <a:br>
              <a:rPr lang="en-US" sz="2450">
                <a:solidFill>
                  <a:srgbClr val="000000"/>
                </a:solidFill>
                <a:latin typeface="Open Sans"/>
                <a:ea typeface="Open Sans"/>
                <a:cs typeface="Open Sans"/>
              </a:rPr>
            </a:br>
            <a:r>
              <a:rPr lang="en-US" sz="2450" err="1">
                <a:solidFill>
                  <a:srgbClr val="000000"/>
                </a:solidFill>
                <a:latin typeface="Open Sans"/>
                <a:ea typeface="Open Sans"/>
                <a:cs typeface="Open Sans"/>
              </a:rPr>
              <a:t>mahdollistaa</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järjestelmien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väliset</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integraatiot</a:t>
            </a:r>
            <a:r>
              <a:rPr lang="en-US" sz="2450">
                <a:solidFill>
                  <a:srgbClr val="000000"/>
                </a:solidFill>
                <a:latin typeface="Open Sans"/>
                <a:ea typeface="Open Sans"/>
                <a:cs typeface="Open Sans"/>
              </a:rPr>
              <a:t>.</a:t>
            </a:r>
          </a:p>
        </p:txBody>
      </p:sp>
      <p:pic>
        <p:nvPicPr>
          <p:cNvPr id="11" name="Kuva 10">
            <a:extLst>
              <a:ext uri="{FF2B5EF4-FFF2-40B4-BE49-F238E27FC236}">
                <a16:creationId xmlns:a16="http://schemas.microsoft.com/office/drawing/2014/main" id="{A9902521-797A-5EE4-AD38-1AE6545C358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900677" y="2247673"/>
            <a:ext cx="1485900" cy="1038225"/>
          </a:xfrm>
          <a:prstGeom prst="rect">
            <a:avLst/>
          </a:prstGeom>
        </p:spPr>
      </p:pic>
      <p:pic>
        <p:nvPicPr>
          <p:cNvPr id="13" name="Kuva 12">
            <a:extLst>
              <a:ext uri="{FF2B5EF4-FFF2-40B4-BE49-F238E27FC236}">
                <a16:creationId xmlns:a16="http://schemas.microsoft.com/office/drawing/2014/main" id="{7D7CC547-0F83-5BC0-0926-B9B740F7B7E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6610465" y="2285034"/>
            <a:ext cx="1354087" cy="1036075"/>
          </a:xfrm>
          <a:prstGeom prst="rect">
            <a:avLst/>
          </a:prstGeom>
        </p:spPr>
      </p:pic>
      <p:pic>
        <p:nvPicPr>
          <p:cNvPr id="14" name="Kuva 13">
            <a:extLst>
              <a:ext uri="{FF2B5EF4-FFF2-40B4-BE49-F238E27FC236}">
                <a16:creationId xmlns:a16="http://schemas.microsoft.com/office/drawing/2014/main" id="{FFBC1812-F8AF-0EED-EFBF-11540C304B7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3909353" y="3399459"/>
            <a:ext cx="4046588" cy="761385"/>
          </a:xfrm>
          <a:prstGeom prst="rect">
            <a:avLst/>
          </a:prstGeom>
        </p:spPr>
      </p:pic>
      <p:pic>
        <p:nvPicPr>
          <p:cNvPr id="15" name="Kuva 14">
            <a:extLst>
              <a:ext uri="{FF2B5EF4-FFF2-40B4-BE49-F238E27FC236}">
                <a16:creationId xmlns:a16="http://schemas.microsoft.com/office/drawing/2014/main" id="{9385455B-8BD8-2D66-B909-12C25F088663}"/>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4290202" y="5268123"/>
            <a:ext cx="2113145" cy="742071"/>
          </a:xfrm>
          <a:prstGeom prst="rect">
            <a:avLst/>
          </a:prstGeom>
        </p:spPr>
      </p:pic>
      <p:pic>
        <p:nvPicPr>
          <p:cNvPr id="17" name="Kuva 16">
            <a:extLst>
              <a:ext uri="{FF2B5EF4-FFF2-40B4-BE49-F238E27FC236}">
                <a16:creationId xmlns:a16="http://schemas.microsoft.com/office/drawing/2014/main" id="{CAD5C88F-2BE7-3131-D7B8-BBE77F81376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5386577" y="4563706"/>
            <a:ext cx="2135443" cy="569656"/>
          </a:xfrm>
          <a:prstGeom prst="rect">
            <a:avLst/>
          </a:prstGeom>
        </p:spPr>
      </p:pic>
      <p:pic>
        <p:nvPicPr>
          <p:cNvPr id="18" name="Kuva 17">
            <a:extLst>
              <a:ext uri="{FF2B5EF4-FFF2-40B4-BE49-F238E27FC236}">
                <a16:creationId xmlns:a16="http://schemas.microsoft.com/office/drawing/2014/main" id="{D9B2197C-AECF-E51E-B3EF-73D0900C3AAB}"/>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378049" y="1914444"/>
            <a:ext cx="2238375" cy="4095750"/>
          </a:xfrm>
          <a:prstGeom prst="rect">
            <a:avLst/>
          </a:prstGeom>
        </p:spPr>
      </p:pic>
      <p:pic>
        <p:nvPicPr>
          <p:cNvPr id="19" name="Kuva 18">
            <a:extLst>
              <a:ext uri="{FF2B5EF4-FFF2-40B4-BE49-F238E27FC236}">
                <a16:creationId xmlns:a16="http://schemas.microsoft.com/office/drawing/2014/main" id="{C4B05848-9602-8A91-BEBA-E2B9042608D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408843" y="6551396"/>
            <a:ext cx="7879156" cy="2298970"/>
          </a:xfrm>
          <a:prstGeom prst="rect">
            <a:avLst/>
          </a:prstGeom>
        </p:spPr>
      </p:pic>
      <p:pic>
        <p:nvPicPr>
          <p:cNvPr id="8" name="Kuva 7">
            <a:extLst>
              <a:ext uri="{FF2B5EF4-FFF2-40B4-BE49-F238E27FC236}">
                <a16:creationId xmlns:a16="http://schemas.microsoft.com/office/drawing/2014/main" id="{3645B7B6-C7FA-C5A7-7CCD-EA8E267E5F43}"/>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14792325" y="1435677"/>
            <a:ext cx="2237509" cy="544656"/>
          </a:xfrm>
          <a:prstGeom prst="rect">
            <a:avLst/>
          </a:prstGeom>
        </p:spPr>
      </p:pic>
      <p:sp>
        <p:nvSpPr>
          <p:cNvPr id="16" name="Päivämäärän paikkamerkki 15">
            <a:extLst>
              <a:ext uri="{FF2B5EF4-FFF2-40B4-BE49-F238E27FC236}">
                <a16:creationId xmlns:a16="http://schemas.microsoft.com/office/drawing/2014/main" id="{BD30E8E2-2577-4311-B865-926BC66A4096}"/>
              </a:ext>
            </a:extLst>
          </p:cNvPr>
          <p:cNvSpPr>
            <a:spLocks noGrp="1"/>
          </p:cNvSpPr>
          <p:nvPr>
            <p:ph type="dt" sz="half" idx="10"/>
          </p:nvPr>
        </p:nvSpPr>
        <p:spPr>
          <a:xfrm>
            <a:off x="295674" y="9801888"/>
            <a:ext cx="2133600" cy="365125"/>
          </a:xfrm>
        </p:spPr>
        <p:txBody>
          <a:bodyPr/>
          <a:lstStyle/>
          <a:p>
            <a:fld id="{0AEA034D-F5EE-4A7F-928B-2BA9F8024E18}" type="datetime1">
              <a:rPr lang="en-US" smtClean="0"/>
              <a:t>1/24/2025</a:t>
            </a:fld>
            <a:endParaRPr lang="en-US"/>
          </a:p>
        </p:txBody>
      </p:sp>
      <p:sp>
        <p:nvSpPr>
          <p:cNvPr id="20" name="Dian numeron paikkamerkki 19">
            <a:extLst>
              <a:ext uri="{FF2B5EF4-FFF2-40B4-BE49-F238E27FC236}">
                <a16:creationId xmlns:a16="http://schemas.microsoft.com/office/drawing/2014/main" id="{D02340EA-A9FC-8495-D47B-E694F84AA420}"/>
              </a:ext>
            </a:extLst>
          </p:cNvPr>
          <p:cNvSpPr>
            <a:spLocks noGrp="1"/>
          </p:cNvSpPr>
          <p:nvPr>
            <p:ph type="sldNum" sz="quarter" idx="12"/>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249175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25974" y="1547"/>
            <a:ext cx="18371793" cy="1282071"/>
            <a:chOff x="0" y="0"/>
            <a:chExt cx="5088528" cy="6550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2"/>
            <a:ext cx="18307367" cy="575676"/>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383792" y="1286238"/>
            <a:ext cx="17678717" cy="396262"/>
          </a:xfrm>
          <a:prstGeom prst="rect">
            <a:avLst/>
          </a:prstGeom>
        </p:spPr>
        <p:txBody>
          <a:bodyPr wrap="square" lIns="0" tIns="0" rIns="0" bIns="0" rtlCol="0" anchor="t">
            <a:spAutoFit/>
          </a:bodyPr>
          <a:lstStyle/>
          <a:p>
            <a:pPr marL="727075" lvl="2">
              <a:lnSpc>
                <a:spcPts val="3499"/>
              </a:lnSpc>
            </a:pPr>
            <a:r>
              <a:rPr lang="en-US" err="1">
                <a:solidFill>
                  <a:srgbClr val="000000"/>
                </a:solidFill>
                <a:latin typeface="Open Sans"/>
                <a:ea typeface="Open Sans"/>
                <a:cs typeface="Open Sans"/>
              </a:rPr>
              <a:t>Esimerkki</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miten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tiedonhallintamallityötä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voisi</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organisoida</a:t>
            </a:r>
            <a:r>
              <a:rPr lang="en-US">
                <a:solidFill>
                  <a:srgbClr val="000000"/>
                </a:solidFill>
                <a:latin typeface="Open Sans"/>
                <a:ea typeface="Open Sans"/>
                <a:cs typeface="Open Sans"/>
              </a:rPr>
              <a:t> omasa </a:t>
            </a:r>
            <a:r>
              <a:rPr lang="en-US" err="1">
                <a:solidFill>
                  <a:srgbClr val="000000"/>
                </a:solidFill>
                <a:latin typeface="Open Sans"/>
                <a:ea typeface="Open Sans"/>
                <a:cs typeface="Open Sans"/>
              </a:rPr>
              <a:t>organisaatiossaan</a:t>
            </a:r>
            <a:r>
              <a:rPr lang="en-US">
                <a:solidFill>
                  <a:srgbClr val="000000"/>
                </a:solidFill>
                <a:latin typeface="Open Sans"/>
                <a:ea typeface="Open Sans"/>
                <a:cs typeface="Open Sans"/>
              </a:rPr>
              <a:t>.</a:t>
            </a:r>
            <a:endParaRPr lang="en-US">
              <a:latin typeface="Open Sans"/>
              <a:ea typeface="Open Sans"/>
              <a:cs typeface="Open Sans"/>
            </a:endParaRPr>
          </a:p>
        </p:txBody>
      </p:sp>
      <p:sp>
        <p:nvSpPr>
          <p:cNvPr id="8" name="Freeform 8">
            <a:extLst>
              <a:ext uri="{FF2B5EF4-FFF2-40B4-BE49-F238E27FC236}">
                <a16:creationId xmlns:a16="http://schemas.microsoft.com/office/drawing/2014/main" id="{693A0C54-5AC0-5654-912E-2090E78D2971}"/>
              </a:ext>
              <a:ext uri="{C183D7F6-B498-43B3-948B-1728B52AA6E4}">
                <adec:decorative xmlns:adec="http://schemas.microsoft.com/office/drawing/2017/decorative" val="1"/>
              </a:ext>
            </a:extLst>
          </p:cNvPr>
          <p:cNvSpPr/>
          <p:nvPr/>
        </p:nvSpPr>
        <p:spPr>
          <a:xfrm>
            <a:off x="596976" y="7843240"/>
            <a:ext cx="3504637" cy="2197670"/>
          </a:xfrm>
          <a:custGeom>
            <a:avLst/>
            <a:gdLst/>
            <a:ahLst/>
            <a:cxnLst/>
            <a:rect l="l" t="t" r="r" b="b"/>
            <a:pathLst>
              <a:path w="6058759" h="4990215">
                <a:moveTo>
                  <a:pt x="0" y="0"/>
                </a:moveTo>
                <a:lnTo>
                  <a:pt x="6058760" y="0"/>
                </a:lnTo>
                <a:lnTo>
                  <a:pt x="6058760" y="4990215"/>
                </a:lnTo>
                <a:lnTo>
                  <a:pt x="0" y="49902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i-FI"/>
          </a:p>
        </p:txBody>
      </p:sp>
      <p:sp>
        <p:nvSpPr>
          <p:cNvPr id="9" name="TextBox 9">
            <a:extLst>
              <a:ext uri="{FF2B5EF4-FFF2-40B4-BE49-F238E27FC236}">
                <a16:creationId xmlns:a16="http://schemas.microsoft.com/office/drawing/2014/main" id="{B3F127D9-FD67-9625-CB45-0183C49307D2}"/>
              </a:ext>
            </a:extLst>
          </p:cNvPr>
          <p:cNvSpPr txBox="1"/>
          <p:nvPr/>
        </p:nvSpPr>
        <p:spPr>
          <a:xfrm>
            <a:off x="366562" y="302549"/>
            <a:ext cx="16490755" cy="743793"/>
          </a:xfrm>
          <a:prstGeom prst="rect">
            <a:avLst/>
          </a:prstGeom>
        </p:spPr>
        <p:txBody>
          <a:bodyPr lIns="0" tIns="0" rIns="0" bIns="0" rtlCol="0" anchor="t">
            <a:spAutoFit/>
          </a:bodyPr>
          <a:lstStyle/>
          <a:p>
            <a:pPr algn="ctr">
              <a:lnSpc>
                <a:spcPts val="5814"/>
              </a:lnSpc>
              <a:spcBef>
                <a:spcPct val="0"/>
              </a:spcBef>
            </a:pPr>
            <a:r>
              <a:rPr lang="en-US" sz="5700">
                <a:solidFill>
                  <a:srgbClr val="0165B0"/>
                </a:solidFill>
                <a:latin typeface="Montserrat Bold"/>
              </a:rPr>
              <a:t>TIHM PALVELUPOLKU</a:t>
            </a:r>
          </a:p>
        </p:txBody>
      </p:sp>
      <p:sp>
        <p:nvSpPr>
          <p:cNvPr id="17" name="Tekstiruutu 16">
            <a:extLst>
              <a:ext uri="{FF2B5EF4-FFF2-40B4-BE49-F238E27FC236}">
                <a16:creationId xmlns:a16="http://schemas.microsoft.com/office/drawing/2014/main" id="{7D1588AE-F961-CB19-455D-6F3F3B2052A6}"/>
              </a:ext>
            </a:extLst>
          </p:cNvPr>
          <p:cNvSpPr txBox="1"/>
          <p:nvPr/>
        </p:nvSpPr>
        <p:spPr>
          <a:xfrm>
            <a:off x="1274876" y="3471040"/>
            <a:ext cx="2818685" cy="646331"/>
          </a:xfrm>
          <a:prstGeom prst="rect">
            <a:avLst/>
          </a:prstGeom>
          <a:solidFill>
            <a:schemeClr val="accent5">
              <a:lumMod val="60000"/>
              <a:lumOff val="4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Tiedonhallintamallin hyödyntäminen (ABC)</a:t>
            </a:r>
            <a:endParaRPr lang="fi-FI">
              <a:ea typeface="Calibri"/>
              <a:cs typeface="Calibri"/>
            </a:endParaRPr>
          </a:p>
        </p:txBody>
      </p:sp>
      <p:sp>
        <p:nvSpPr>
          <p:cNvPr id="23" name="Tekstiruutu 22">
            <a:extLst>
              <a:ext uri="{FF2B5EF4-FFF2-40B4-BE49-F238E27FC236}">
                <a16:creationId xmlns:a16="http://schemas.microsoft.com/office/drawing/2014/main" id="{55F22015-C6A9-9343-6DDC-E3A85D799BC0}"/>
              </a:ext>
            </a:extLst>
          </p:cNvPr>
          <p:cNvSpPr txBox="1"/>
          <p:nvPr/>
        </p:nvSpPr>
        <p:spPr>
          <a:xfrm>
            <a:off x="4724389" y="5840812"/>
            <a:ext cx="3971752" cy="923330"/>
          </a:xfrm>
          <a:prstGeom prst="rect">
            <a:avLst/>
          </a:prstGeom>
          <a:solidFill>
            <a:schemeClr val="accent6">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A3) Tiedonhallintatyöryhmälle perehdytys ja koulutustarpeiden kartoitus ja koulutukset</a:t>
            </a:r>
            <a:endParaRPr lang="fi-FI"/>
          </a:p>
        </p:txBody>
      </p:sp>
      <p:sp>
        <p:nvSpPr>
          <p:cNvPr id="28" name="Tekstiruutu 27">
            <a:extLst>
              <a:ext uri="{FF2B5EF4-FFF2-40B4-BE49-F238E27FC236}">
                <a16:creationId xmlns:a16="http://schemas.microsoft.com/office/drawing/2014/main" id="{C019D083-8F0A-CD2F-34AC-67D69B0173E1}"/>
              </a:ext>
            </a:extLst>
          </p:cNvPr>
          <p:cNvSpPr txBox="1"/>
          <p:nvPr/>
        </p:nvSpPr>
        <p:spPr>
          <a:xfrm>
            <a:off x="9188336" y="6709246"/>
            <a:ext cx="3842203" cy="1200329"/>
          </a:xfrm>
          <a:prstGeom prst="rect">
            <a:avLst/>
          </a:prstGeom>
          <a:solidFill>
            <a:schemeClr val="accent6">
              <a:lumMod val="7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ea typeface="Calibri"/>
                <a:cs typeface="Calibri"/>
              </a:rPr>
              <a:t>B1) Järjestelmän käyttöönotto: osaaminen, metatietomalli, kuvauspohjat, kuvausohjeet, mallikuvaukset ja raportit</a:t>
            </a:r>
            <a:endParaRPr lang="fi-FI"/>
          </a:p>
        </p:txBody>
      </p:sp>
      <p:sp>
        <p:nvSpPr>
          <p:cNvPr id="30" name="Tekstiruutu 29">
            <a:extLst>
              <a:ext uri="{FF2B5EF4-FFF2-40B4-BE49-F238E27FC236}">
                <a16:creationId xmlns:a16="http://schemas.microsoft.com/office/drawing/2014/main" id="{136338B7-A8EB-C677-5036-BC94368D71F7}"/>
              </a:ext>
            </a:extLst>
          </p:cNvPr>
          <p:cNvSpPr txBox="1"/>
          <p:nvPr/>
        </p:nvSpPr>
        <p:spPr>
          <a:xfrm>
            <a:off x="13804313" y="2974350"/>
            <a:ext cx="3839222" cy="1323439"/>
          </a:xfrm>
          <a:prstGeom prst="rect">
            <a:avLst/>
          </a:prstGeom>
          <a:solidFill>
            <a:srgbClr val="92D0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C1) Mallin laatiminen, käyttö- ja ylläpito, muutoshallinta, laadunvalvonta, katselmoinnit, koulutuksen koordinointi, johdon </a:t>
            </a:r>
            <a:r>
              <a:rPr lang="fi-FI" sz="1600" err="1">
                <a:ea typeface="Calibri"/>
                <a:cs typeface="Calibri"/>
              </a:rPr>
              <a:t>TiHM</a:t>
            </a:r>
            <a:r>
              <a:rPr lang="fi-FI" sz="1600">
                <a:ea typeface="Calibri"/>
                <a:cs typeface="Calibri"/>
              </a:rPr>
              <a:t> raportointi </a:t>
            </a:r>
            <a:r>
              <a:rPr lang="fi-FI" sz="1600" err="1">
                <a:ea typeface="Calibri"/>
                <a:cs typeface="Calibri"/>
              </a:rPr>
              <a:t>esim</a:t>
            </a:r>
            <a:r>
              <a:rPr lang="fi-FI" sz="1600">
                <a:ea typeface="Calibri"/>
                <a:cs typeface="Calibri"/>
              </a:rPr>
              <a:t> kvartaaleittain</a:t>
            </a:r>
          </a:p>
        </p:txBody>
      </p:sp>
      <p:sp>
        <p:nvSpPr>
          <p:cNvPr id="32" name="Tekstiruutu 31">
            <a:extLst>
              <a:ext uri="{FF2B5EF4-FFF2-40B4-BE49-F238E27FC236}">
                <a16:creationId xmlns:a16="http://schemas.microsoft.com/office/drawing/2014/main" id="{16A5F7AA-5557-1815-6EA3-386A8E0DE9CB}"/>
              </a:ext>
            </a:extLst>
          </p:cNvPr>
          <p:cNvSpPr txBox="1"/>
          <p:nvPr/>
        </p:nvSpPr>
        <p:spPr>
          <a:xfrm>
            <a:off x="13792423" y="4743633"/>
            <a:ext cx="3839222" cy="584775"/>
          </a:xfrm>
          <a:prstGeom prst="rect">
            <a:avLst/>
          </a:prstGeom>
          <a:solidFill>
            <a:srgbClr val="92D0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C2) </a:t>
            </a:r>
            <a:r>
              <a:rPr lang="fi-FI" sz="1600" err="1">
                <a:ea typeface="Calibri"/>
                <a:cs typeface="Calibri"/>
              </a:rPr>
              <a:t>TiHM</a:t>
            </a:r>
            <a:r>
              <a:rPr lang="fi-FI" sz="1600">
                <a:ea typeface="Calibri"/>
                <a:cs typeface="Calibri"/>
              </a:rPr>
              <a:t> mallin laadunvalvonta, raportointi, seuranta ja jatkokehitys</a:t>
            </a:r>
          </a:p>
        </p:txBody>
      </p:sp>
      <p:sp>
        <p:nvSpPr>
          <p:cNvPr id="39" name="Nuoli: Raita oikealla 38">
            <a:extLst>
              <a:ext uri="{FF2B5EF4-FFF2-40B4-BE49-F238E27FC236}">
                <a16:creationId xmlns:a16="http://schemas.microsoft.com/office/drawing/2014/main" id="{441AC562-7079-C7A3-BA8E-7B08AFBE3F85}"/>
              </a:ext>
              <a:ext uri="{C183D7F6-B498-43B3-948B-1728B52AA6E4}">
                <adec:decorative xmlns:adec="http://schemas.microsoft.com/office/drawing/2017/decorative" val="1"/>
              </a:ext>
            </a:extLst>
          </p:cNvPr>
          <p:cNvSpPr/>
          <p:nvPr/>
        </p:nvSpPr>
        <p:spPr>
          <a:xfrm rot="5400000">
            <a:off x="10694570" y="8007096"/>
            <a:ext cx="598714" cy="258536"/>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Nuoli: Raita oikealla 39">
            <a:extLst>
              <a:ext uri="{FF2B5EF4-FFF2-40B4-BE49-F238E27FC236}">
                <a16:creationId xmlns:a16="http://schemas.microsoft.com/office/drawing/2014/main" id="{7EBEA592-61FA-0333-7A94-F01A090ABBE2}"/>
              </a:ext>
              <a:ext uri="{C183D7F6-B498-43B3-948B-1728B52AA6E4}">
                <adec:decorative xmlns:adec="http://schemas.microsoft.com/office/drawing/2017/decorative" val="1"/>
              </a:ext>
            </a:extLst>
          </p:cNvPr>
          <p:cNvSpPr/>
          <p:nvPr/>
        </p:nvSpPr>
        <p:spPr>
          <a:xfrm rot="20220000">
            <a:off x="11735516" y="4807149"/>
            <a:ext cx="517071" cy="299357"/>
          </a:xfrm>
          <a:prstGeom prst="stripedRightArrow">
            <a:avLst/>
          </a:prstGeom>
          <a:solidFill>
            <a:schemeClr val="accent6">
              <a:lumMod val="20000"/>
              <a:lumOff val="8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9" name="Sydän 58">
            <a:extLst>
              <a:ext uri="{FF2B5EF4-FFF2-40B4-BE49-F238E27FC236}">
                <a16:creationId xmlns:a16="http://schemas.microsoft.com/office/drawing/2014/main" id="{CB680E71-2155-9762-D5B9-D43E903AAD8A}"/>
              </a:ext>
              <a:ext uri="{C183D7F6-B498-43B3-948B-1728B52AA6E4}">
                <adec:decorative xmlns:adec="http://schemas.microsoft.com/office/drawing/2017/decorative" val="1"/>
              </a:ext>
            </a:extLst>
          </p:cNvPr>
          <p:cNvSpPr/>
          <p:nvPr/>
        </p:nvSpPr>
        <p:spPr>
          <a:xfrm>
            <a:off x="3433909" y="3609739"/>
            <a:ext cx="472965" cy="472965"/>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9" name="Tekstiruutu 48">
            <a:extLst>
              <a:ext uri="{FF2B5EF4-FFF2-40B4-BE49-F238E27FC236}">
                <a16:creationId xmlns:a16="http://schemas.microsoft.com/office/drawing/2014/main" id="{DB0C7F85-266F-6209-55E7-92BF952C490B}"/>
              </a:ext>
            </a:extLst>
          </p:cNvPr>
          <p:cNvSpPr txBox="1"/>
          <p:nvPr/>
        </p:nvSpPr>
        <p:spPr>
          <a:xfrm>
            <a:off x="13795242" y="5840923"/>
            <a:ext cx="3848292" cy="830997"/>
          </a:xfrm>
          <a:prstGeom prst="rect">
            <a:avLst/>
          </a:prstGeom>
          <a:solidFill>
            <a:srgbClr val="92D0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C3) Mallin hyödyntäminen arjessa johtamisessa, toiminnan esittelyssä, perehdyttämisessä, kehittämisessä</a:t>
            </a:r>
          </a:p>
        </p:txBody>
      </p:sp>
      <p:sp>
        <p:nvSpPr>
          <p:cNvPr id="51" name="Sydän 50">
            <a:extLst>
              <a:ext uri="{FF2B5EF4-FFF2-40B4-BE49-F238E27FC236}">
                <a16:creationId xmlns:a16="http://schemas.microsoft.com/office/drawing/2014/main" id="{C3FD91C0-631D-A925-798A-58C4135D9B04}"/>
              </a:ext>
              <a:ext uri="{C183D7F6-B498-43B3-948B-1728B52AA6E4}">
                <adec:decorative xmlns:adec="http://schemas.microsoft.com/office/drawing/2017/decorative" val="1"/>
              </a:ext>
            </a:extLst>
          </p:cNvPr>
          <p:cNvSpPr/>
          <p:nvPr/>
        </p:nvSpPr>
        <p:spPr>
          <a:xfrm>
            <a:off x="17013185" y="6043425"/>
            <a:ext cx="472965" cy="472965"/>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2686EDF0-0FBB-6235-CE73-CD8683729E92}"/>
              </a:ext>
            </a:extLst>
          </p:cNvPr>
          <p:cNvSpPr txBox="1"/>
          <p:nvPr/>
        </p:nvSpPr>
        <p:spPr>
          <a:xfrm>
            <a:off x="9159922" y="4746159"/>
            <a:ext cx="3858519" cy="830997"/>
          </a:xfrm>
          <a:prstGeom prst="rect">
            <a:avLst/>
          </a:prstGeom>
          <a:solidFill>
            <a:schemeClr val="accent6">
              <a:lumMod val="7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B2) </a:t>
            </a:r>
            <a:r>
              <a:rPr lang="fi-FI" sz="1600" err="1">
                <a:ea typeface="Calibri"/>
                <a:cs typeface="Calibri"/>
              </a:rPr>
              <a:t>TiHM</a:t>
            </a:r>
            <a:r>
              <a:rPr lang="fi-FI" sz="1600">
                <a:ea typeface="Calibri"/>
                <a:cs typeface="Calibri"/>
              </a:rPr>
              <a:t>-koulutukset vastuullisille viranhaltijoille, esihenkilöille, kuvausten laatijoille, kirjoittajille ja tukitoiminnoille</a:t>
            </a:r>
          </a:p>
        </p:txBody>
      </p:sp>
      <p:sp>
        <p:nvSpPr>
          <p:cNvPr id="20" name="Nuoli: Raita oikealla 19">
            <a:extLst>
              <a:ext uri="{FF2B5EF4-FFF2-40B4-BE49-F238E27FC236}">
                <a16:creationId xmlns:a16="http://schemas.microsoft.com/office/drawing/2014/main" id="{A5A53D4C-6F08-C27F-6097-8A76AE4D5C62}"/>
              </a:ext>
              <a:ext uri="{C183D7F6-B498-43B3-948B-1728B52AA6E4}">
                <adec:decorative xmlns:adec="http://schemas.microsoft.com/office/drawing/2017/decorative" val="1"/>
              </a:ext>
            </a:extLst>
          </p:cNvPr>
          <p:cNvSpPr/>
          <p:nvPr/>
        </p:nvSpPr>
        <p:spPr>
          <a:xfrm>
            <a:off x="4094394" y="3754898"/>
            <a:ext cx="625268" cy="331826"/>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Tekstiruutu 17">
            <a:extLst>
              <a:ext uri="{FF2B5EF4-FFF2-40B4-BE49-F238E27FC236}">
                <a16:creationId xmlns:a16="http://schemas.microsoft.com/office/drawing/2014/main" id="{398B8B7A-5ADD-C06A-322F-3ECF7CF4DB17}"/>
              </a:ext>
            </a:extLst>
          </p:cNvPr>
          <p:cNvSpPr txBox="1"/>
          <p:nvPr/>
        </p:nvSpPr>
        <p:spPr>
          <a:xfrm>
            <a:off x="4721625" y="4751413"/>
            <a:ext cx="3979828" cy="646331"/>
          </a:xfrm>
          <a:prstGeom prst="rect">
            <a:avLst/>
          </a:prstGeom>
          <a:solidFill>
            <a:schemeClr val="accent6">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A2) Perustetaan tiedonhallintatyöryhmä (</a:t>
            </a:r>
            <a:r>
              <a:rPr lang="fi-FI" err="1">
                <a:cs typeface="Calibri"/>
              </a:rPr>
              <a:t>TiHM</a:t>
            </a:r>
            <a:r>
              <a:rPr lang="fi-FI">
                <a:cs typeface="Calibri"/>
              </a:rPr>
              <a:t>-tiimi &amp; </a:t>
            </a:r>
            <a:r>
              <a:rPr lang="fi-FI" err="1">
                <a:cs typeface="Calibri"/>
              </a:rPr>
              <a:t>TiHM</a:t>
            </a:r>
            <a:r>
              <a:rPr lang="fi-FI">
                <a:cs typeface="Calibri"/>
              </a:rPr>
              <a:t> tuutorit)</a:t>
            </a:r>
          </a:p>
        </p:txBody>
      </p:sp>
      <p:sp>
        <p:nvSpPr>
          <p:cNvPr id="33" name="Tekstiruutu 32">
            <a:extLst>
              <a:ext uri="{FF2B5EF4-FFF2-40B4-BE49-F238E27FC236}">
                <a16:creationId xmlns:a16="http://schemas.microsoft.com/office/drawing/2014/main" id="{EB1F7426-70BB-E2A1-71CB-99FCEA6B2BB9}"/>
              </a:ext>
            </a:extLst>
          </p:cNvPr>
          <p:cNvSpPr txBox="1"/>
          <p:nvPr/>
        </p:nvSpPr>
        <p:spPr>
          <a:xfrm>
            <a:off x="4766373" y="3482915"/>
            <a:ext cx="3953180" cy="923330"/>
          </a:xfrm>
          <a:prstGeom prst="rect">
            <a:avLst/>
          </a:prstGeom>
          <a:solidFill>
            <a:schemeClr val="accent6">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A1) </a:t>
            </a:r>
            <a:r>
              <a:rPr lang="fi-FI" err="1">
                <a:cs typeface="Calibri"/>
              </a:rPr>
              <a:t>Jory</a:t>
            </a:r>
            <a:r>
              <a:rPr lang="fi-FI">
                <a:cs typeface="Calibri"/>
              </a:rPr>
              <a:t> määrittää tavoitteet, </a:t>
            </a:r>
            <a:r>
              <a:rPr lang="fi-FI" err="1">
                <a:cs typeface="Calibri"/>
              </a:rPr>
              <a:t>TiHM</a:t>
            </a:r>
            <a:r>
              <a:rPr lang="fi-FI">
                <a:cs typeface="Calibri"/>
              </a:rPr>
              <a:t> vastuullisen viranhaltijan,  koordinaattorin (= </a:t>
            </a:r>
            <a:r>
              <a:rPr lang="fi-FI" err="1">
                <a:cs typeface="Calibri"/>
              </a:rPr>
              <a:t>TiHM</a:t>
            </a:r>
            <a:r>
              <a:rPr lang="fi-FI">
                <a:cs typeface="Calibri"/>
              </a:rPr>
              <a:t> tiimi)</a:t>
            </a:r>
          </a:p>
        </p:txBody>
      </p:sp>
      <p:sp>
        <p:nvSpPr>
          <p:cNvPr id="22" name="Tekstiruutu 21">
            <a:extLst>
              <a:ext uri="{FF2B5EF4-FFF2-40B4-BE49-F238E27FC236}">
                <a16:creationId xmlns:a16="http://schemas.microsoft.com/office/drawing/2014/main" id="{90CFAF1B-3286-4B32-98A2-6017A789591A}"/>
              </a:ext>
            </a:extLst>
          </p:cNvPr>
          <p:cNvSpPr txBox="1"/>
          <p:nvPr/>
        </p:nvSpPr>
        <p:spPr>
          <a:xfrm>
            <a:off x="4710834" y="7258882"/>
            <a:ext cx="3969660" cy="646331"/>
          </a:xfrm>
          <a:prstGeom prst="rect">
            <a:avLst/>
          </a:prstGeom>
          <a:solidFill>
            <a:schemeClr val="accent6">
              <a:lumMod val="40000"/>
              <a:lumOff val="60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A3) </a:t>
            </a:r>
            <a:r>
              <a:rPr lang="fi-FI" err="1">
                <a:cs typeface="Calibri"/>
              </a:rPr>
              <a:t>TiHM</a:t>
            </a:r>
            <a:r>
              <a:rPr lang="fi-FI">
                <a:cs typeface="Calibri"/>
              </a:rPr>
              <a:t> tiimi laatii tavoitteiden ja resurssien pohjalta pelikirjan</a:t>
            </a:r>
          </a:p>
        </p:txBody>
      </p:sp>
      <p:sp>
        <p:nvSpPr>
          <p:cNvPr id="44" name="Nuoli: Raita oikealla 43">
            <a:extLst>
              <a:ext uri="{FF2B5EF4-FFF2-40B4-BE49-F238E27FC236}">
                <a16:creationId xmlns:a16="http://schemas.microsoft.com/office/drawing/2014/main" id="{484860D2-B066-E257-FEEF-EEDA0ECE6540}"/>
              </a:ext>
              <a:ext uri="{C183D7F6-B498-43B3-948B-1728B52AA6E4}">
                <adec:decorative xmlns:adec="http://schemas.microsoft.com/office/drawing/2017/decorative" val="1"/>
              </a:ext>
            </a:extLst>
          </p:cNvPr>
          <p:cNvSpPr/>
          <p:nvPr/>
        </p:nvSpPr>
        <p:spPr>
          <a:xfrm rot="5400000">
            <a:off x="6589831" y="4410950"/>
            <a:ext cx="324695" cy="286218"/>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6F431983-E134-E68B-1E27-08D6ADF058C2}"/>
              </a:ext>
            </a:extLst>
          </p:cNvPr>
          <p:cNvSpPr txBox="1"/>
          <p:nvPr/>
        </p:nvSpPr>
        <p:spPr>
          <a:xfrm>
            <a:off x="9187004" y="8409014"/>
            <a:ext cx="3806374" cy="923330"/>
          </a:xfrm>
          <a:prstGeom prst="rect">
            <a:avLst/>
          </a:prstGeom>
          <a:solidFill>
            <a:schemeClr val="bg1">
              <a:lumMod val="6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err="1">
                <a:cs typeface="Calibri"/>
              </a:rPr>
              <a:t>TiHM</a:t>
            </a:r>
            <a:r>
              <a:rPr lang="fi-FI">
                <a:cs typeface="Calibri"/>
              </a:rPr>
              <a:t> sovelluksen esiselvitys, tarjoukset ja hankinta jos sovellusta ei ole </a:t>
            </a:r>
            <a:endParaRPr lang="fi-FI"/>
          </a:p>
        </p:txBody>
      </p:sp>
      <p:sp>
        <p:nvSpPr>
          <p:cNvPr id="52" name="Tekstiruutu 51">
            <a:extLst>
              <a:ext uri="{FF2B5EF4-FFF2-40B4-BE49-F238E27FC236}">
                <a16:creationId xmlns:a16="http://schemas.microsoft.com/office/drawing/2014/main" id="{7E47DDC4-F748-6353-B68A-104D7B12A8EA}"/>
              </a:ext>
            </a:extLst>
          </p:cNvPr>
          <p:cNvSpPr txBox="1"/>
          <p:nvPr/>
        </p:nvSpPr>
        <p:spPr>
          <a:xfrm>
            <a:off x="13800720" y="7526951"/>
            <a:ext cx="3854250" cy="830997"/>
          </a:xfrm>
          <a:prstGeom prst="rect">
            <a:avLst/>
          </a:prstGeom>
          <a:solidFill>
            <a:srgbClr val="92D0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C4) </a:t>
            </a:r>
            <a:r>
              <a:rPr lang="fi-FI" sz="1600" err="1">
                <a:ea typeface="Calibri"/>
                <a:cs typeface="Calibri"/>
              </a:rPr>
              <a:t>TiHM</a:t>
            </a:r>
            <a:r>
              <a:rPr lang="fi-FI" sz="1600">
                <a:ea typeface="Calibri"/>
                <a:cs typeface="Calibri"/>
              </a:rPr>
              <a:t> pizzan laatiminen eli itsearviointi vuosittain ja todistuksen pohjalta </a:t>
            </a:r>
            <a:r>
              <a:rPr lang="fi-FI" sz="1600" err="1">
                <a:ea typeface="Calibri"/>
                <a:cs typeface="Calibri"/>
              </a:rPr>
              <a:t>TiHM</a:t>
            </a:r>
            <a:r>
              <a:rPr lang="fi-FI" sz="1600">
                <a:ea typeface="Calibri"/>
                <a:cs typeface="Calibri"/>
              </a:rPr>
              <a:t> tiekartan päivittäminen</a:t>
            </a:r>
          </a:p>
        </p:txBody>
      </p:sp>
      <p:sp>
        <p:nvSpPr>
          <p:cNvPr id="56" name="Tekstiruutu 55">
            <a:extLst>
              <a:ext uri="{FF2B5EF4-FFF2-40B4-BE49-F238E27FC236}">
                <a16:creationId xmlns:a16="http://schemas.microsoft.com/office/drawing/2014/main" id="{21F0FBFC-EF85-A8DE-3C44-ACC2A0D79CF9}"/>
              </a:ext>
            </a:extLst>
          </p:cNvPr>
          <p:cNvSpPr txBox="1"/>
          <p:nvPr/>
        </p:nvSpPr>
        <p:spPr>
          <a:xfrm>
            <a:off x="9176223" y="3498586"/>
            <a:ext cx="3851105" cy="830997"/>
          </a:xfrm>
          <a:prstGeom prst="rect">
            <a:avLst/>
          </a:prstGeom>
          <a:solidFill>
            <a:schemeClr val="accent6">
              <a:lumMod val="7500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B3) </a:t>
            </a:r>
            <a:r>
              <a:rPr lang="fi-FI" sz="1600" err="1">
                <a:ea typeface="Calibri"/>
                <a:cs typeface="Calibri"/>
              </a:rPr>
              <a:t>TiHM</a:t>
            </a:r>
            <a:r>
              <a:rPr lang="fi-FI" sz="1600">
                <a:ea typeface="Calibri"/>
                <a:cs typeface="Calibri"/>
              </a:rPr>
              <a:t>-mallin toteutustavan hyväksyminen kunnanhallituksessa</a:t>
            </a:r>
          </a:p>
          <a:p>
            <a:endParaRPr lang="fi-FI" sz="1600">
              <a:ea typeface="Calibri"/>
              <a:cs typeface="Calibri"/>
            </a:endParaRPr>
          </a:p>
        </p:txBody>
      </p:sp>
      <p:sp>
        <p:nvSpPr>
          <p:cNvPr id="57" name="Nuoli: Raita oikealla 56">
            <a:extLst>
              <a:ext uri="{FF2B5EF4-FFF2-40B4-BE49-F238E27FC236}">
                <a16:creationId xmlns:a16="http://schemas.microsoft.com/office/drawing/2014/main" id="{3DB0A36D-F8F6-A7A2-A57F-7608016BE954}"/>
              </a:ext>
              <a:ext uri="{C183D7F6-B498-43B3-948B-1728B52AA6E4}">
                <adec:decorative xmlns:adec="http://schemas.microsoft.com/office/drawing/2017/decorative" val="1"/>
              </a:ext>
            </a:extLst>
          </p:cNvPr>
          <p:cNvSpPr/>
          <p:nvPr/>
        </p:nvSpPr>
        <p:spPr>
          <a:xfrm rot="5400000">
            <a:off x="6528598" y="5465504"/>
            <a:ext cx="433552" cy="299825"/>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8" name="Nuoli: Raita oikealla 57">
            <a:extLst>
              <a:ext uri="{FF2B5EF4-FFF2-40B4-BE49-F238E27FC236}">
                <a16:creationId xmlns:a16="http://schemas.microsoft.com/office/drawing/2014/main" id="{4A891EE6-9107-1AF1-D670-62C8BD014EA4}"/>
              </a:ext>
              <a:ext uri="{C183D7F6-B498-43B3-948B-1728B52AA6E4}">
                <adec:decorative xmlns:adec="http://schemas.microsoft.com/office/drawing/2017/decorative" val="1"/>
              </a:ext>
            </a:extLst>
          </p:cNvPr>
          <p:cNvSpPr/>
          <p:nvPr/>
        </p:nvSpPr>
        <p:spPr>
          <a:xfrm rot="5400000">
            <a:off x="6501384" y="6826218"/>
            <a:ext cx="501589" cy="313432"/>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1" name="Nuoli: Raita oikealla 60">
            <a:extLst>
              <a:ext uri="{FF2B5EF4-FFF2-40B4-BE49-F238E27FC236}">
                <a16:creationId xmlns:a16="http://schemas.microsoft.com/office/drawing/2014/main" id="{2523F3D6-5E16-6705-49F7-08524DEAE5E7}"/>
              </a:ext>
              <a:ext uri="{C183D7F6-B498-43B3-948B-1728B52AA6E4}">
                <adec:decorative xmlns:adec="http://schemas.microsoft.com/office/drawing/2017/decorative" val="1"/>
              </a:ext>
            </a:extLst>
          </p:cNvPr>
          <p:cNvSpPr/>
          <p:nvPr/>
        </p:nvSpPr>
        <p:spPr>
          <a:xfrm rot="16200000">
            <a:off x="10483660" y="6000042"/>
            <a:ext cx="1047749" cy="312963"/>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2" name="Nuoli: Raita oikealla 61">
            <a:extLst>
              <a:ext uri="{FF2B5EF4-FFF2-40B4-BE49-F238E27FC236}">
                <a16:creationId xmlns:a16="http://schemas.microsoft.com/office/drawing/2014/main" id="{ABC31004-571A-AEFB-A30E-DC944337D8E0}"/>
              </a:ext>
              <a:ext uri="{C183D7F6-B498-43B3-948B-1728B52AA6E4}">
                <adec:decorative xmlns:adec="http://schemas.microsoft.com/office/drawing/2017/decorative" val="1"/>
              </a:ext>
            </a:extLst>
          </p:cNvPr>
          <p:cNvSpPr/>
          <p:nvPr/>
        </p:nvSpPr>
        <p:spPr>
          <a:xfrm rot="16200000">
            <a:off x="10755126" y="4327037"/>
            <a:ext cx="477597" cy="340178"/>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3" name="Tekstiruutu 62">
            <a:extLst>
              <a:ext uri="{FF2B5EF4-FFF2-40B4-BE49-F238E27FC236}">
                <a16:creationId xmlns:a16="http://schemas.microsoft.com/office/drawing/2014/main" id="{1EC5D829-29BB-DBAC-A9FA-4760883617AA}"/>
              </a:ext>
            </a:extLst>
          </p:cNvPr>
          <p:cNvSpPr txBox="1"/>
          <p:nvPr/>
        </p:nvSpPr>
        <p:spPr>
          <a:xfrm>
            <a:off x="13816258" y="8914229"/>
            <a:ext cx="3851105" cy="830997"/>
          </a:xfrm>
          <a:prstGeom prst="rect">
            <a:avLst/>
          </a:prstGeom>
          <a:solidFill>
            <a:srgbClr val="92D050"/>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a:ea typeface="Calibri"/>
                <a:cs typeface="Calibri"/>
              </a:rPr>
              <a:t>C5) </a:t>
            </a:r>
            <a:r>
              <a:rPr lang="fi-FI" sz="1600" err="1">
                <a:ea typeface="Calibri"/>
                <a:cs typeface="Calibri"/>
              </a:rPr>
              <a:t>TiHM</a:t>
            </a:r>
            <a:r>
              <a:rPr lang="fi-FI" sz="1600">
                <a:ea typeface="Calibri"/>
                <a:cs typeface="Calibri"/>
              </a:rPr>
              <a:t>-mallin nykytilan esittely ja hyväksyminen kunnanhallituksessa vuosittain</a:t>
            </a:r>
          </a:p>
        </p:txBody>
      </p:sp>
      <p:sp>
        <p:nvSpPr>
          <p:cNvPr id="65" name="Nuoli: Raita oikealla 64">
            <a:extLst>
              <a:ext uri="{FF2B5EF4-FFF2-40B4-BE49-F238E27FC236}">
                <a16:creationId xmlns:a16="http://schemas.microsoft.com/office/drawing/2014/main" id="{9FEA6EB3-45A8-95A8-5486-F838CED869EC}"/>
              </a:ext>
              <a:ext uri="{C183D7F6-B498-43B3-948B-1728B52AA6E4}">
                <adec:decorative xmlns:adec="http://schemas.microsoft.com/office/drawing/2017/decorative" val="1"/>
              </a:ext>
            </a:extLst>
          </p:cNvPr>
          <p:cNvSpPr/>
          <p:nvPr/>
        </p:nvSpPr>
        <p:spPr>
          <a:xfrm rot="5400000">
            <a:off x="15482099" y="5424682"/>
            <a:ext cx="556015" cy="313432"/>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6" name="Nuoli: Raita oikealla 65">
            <a:extLst>
              <a:ext uri="{FF2B5EF4-FFF2-40B4-BE49-F238E27FC236}">
                <a16:creationId xmlns:a16="http://schemas.microsoft.com/office/drawing/2014/main" id="{79E91D39-7827-4E70-2B9A-7FB9761E96CB}"/>
              </a:ext>
              <a:ext uri="{C183D7F6-B498-43B3-948B-1728B52AA6E4}">
                <adec:decorative xmlns:adec="http://schemas.microsoft.com/office/drawing/2017/decorative" val="1"/>
              </a:ext>
            </a:extLst>
          </p:cNvPr>
          <p:cNvSpPr/>
          <p:nvPr/>
        </p:nvSpPr>
        <p:spPr>
          <a:xfrm rot="5400000">
            <a:off x="15271188" y="6996306"/>
            <a:ext cx="868981" cy="286218"/>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7" name="Nuoli: Raita oikealla 66">
            <a:extLst>
              <a:ext uri="{FF2B5EF4-FFF2-40B4-BE49-F238E27FC236}">
                <a16:creationId xmlns:a16="http://schemas.microsoft.com/office/drawing/2014/main" id="{3205C0A2-C84B-2E7E-3A66-3184B65792BC}"/>
              </a:ext>
              <a:ext uri="{C183D7F6-B498-43B3-948B-1728B52AA6E4}">
                <adec:decorative xmlns:adec="http://schemas.microsoft.com/office/drawing/2017/decorative" val="1"/>
              </a:ext>
            </a:extLst>
          </p:cNvPr>
          <p:cNvSpPr/>
          <p:nvPr/>
        </p:nvSpPr>
        <p:spPr>
          <a:xfrm rot="5400000">
            <a:off x="15420866" y="8479486"/>
            <a:ext cx="556016" cy="299825"/>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9" name="Nuoli: Raita oikealla 68">
            <a:extLst>
              <a:ext uri="{FF2B5EF4-FFF2-40B4-BE49-F238E27FC236}">
                <a16:creationId xmlns:a16="http://schemas.microsoft.com/office/drawing/2014/main" id="{8C1A5306-B6D4-06F6-E47E-006A37403DF3}"/>
              </a:ext>
              <a:ext uri="{C183D7F6-B498-43B3-948B-1728B52AA6E4}">
                <adec:decorative xmlns:adec="http://schemas.microsoft.com/office/drawing/2017/decorative" val="1"/>
              </a:ext>
            </a:extLst>
          </p:cNvPr>
          <p:cNvSpPr/>
          <p:nvPr/>
        </p:nvSpPr>
        <p:spPr>
          <a:xfrm rot="5400000">
            <a:off x="15509312" y="4376932"/>
            <a:ext cx="433552" cy="299825"/>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1" name="Nuoli: Raita oikealla 70">
            <a:extLst>
              <a:ext uri="{FF2B5EF4-FFF2-40B4-BE49-F238E27FC236}">
                <a16:creationId xmlns:a16="http://schemas.microsoft.com/office/drawing/2014/main" id="{721E972C-A12A-497B-EF13-4AFB6FDBA3B2}"/>
              </a:ext>
              <a:ext uri="{C183D7F6-B498-43B3-948B-1728B52AA6E4}">
                <adec:decorative xmlns:adec="http://schemas.microsoft.com/office/drawing/2017/decorative" val="1"/>
              </a:ext>
            </a:extLst>
          </p:cNvPr>
          <p:cNvSpPr/>
          <p:nvPr/>
        </p:nvSpPr>
        <p:spPr>
          <a:xfrm>
            <a:off x="8676737" y="7430362"/>
            <a:ext cx="557891" cy="272143"/>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i-FI"/>
          </a:p>
        </p:txBody>
      </p:sp>
      <p:sp>
        <p:nvSpPr>
          <p:cNvPr id="72" name="Nuoli: Raita oikealla 71">
            <a:extLst>
              <a:ext uri="{FF2B5EF4-FFF2-40B4-BE49-F238E27FC236}">
                <a16:creationId xmlns:a16="http://schemas.microsoft.com/office/drawing/2014/main" id="{179D1526-AF92-E4E2-D461-2E72935363DD}"/>
              </a:ext>
              <a:ext uri="{C183D7F6-B498-43B3-948B-1728B52AA6E4}">
                <adec:decorative xmlns:adec="http://schemas.microsoft.com/office/drawing/2017/decorative" val="1"/>
              </a:ext>
            </a:extLst>
          </p:cNvPr>
          <p:cNvSpPr/>
          <p:nvPr/>
        </p:nvSpPr>
        <p:spPr>
          <a:xfrm>
            <a:off x="13034286" y="3605219"/>
            <a:ext cx="761339" cy="331826"/>
          </a:xfrm>
          <a:prstGeom prst="stripedRightArrow">
            <a:avLst/>
          </a:prstGeom>
          <a:solidFill>
            <a:schemeClr val="bg1">
              <a:lumMod val="50000"/>
            </a:schemeClr>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0" name="Sydän 59">
            <a:extLst>
              <a:ext uri="{FF2B5EF4-FFF2-40B4-BE49-F238E27FC236}">
                <a16:creationId xmlns:a16="http://schemas.microsoft.com/office/drawing/2014/main" id="{BC7B129E-3F80-2074-0095-F2B2C89A7F66}"/>
              </a:ext>
              <a:ext uri="{C183D7F6-B498-43B3-948B-1728B52AA6E4}">
                <adec:decorative xmlns:adec="http://schemas.microsoft.com/office/drawing/2017/decorative" val="1"/>
              </a:ext>
            </a:extLst>
          </p:cNvPr>
          <p:cNvSpPr/>
          <p:nvPr/>
        </p:nvSpPr>
        <p:spPr>
          <a:xfrm>
            <a:off x="8166747" y="7432248"/>
            <a:ext cx="472965" cy="472965"/>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4" name="Tekstiruutu 73">
            <a:extLst>
              <a:ext uri="{FF2B5EF4-FFF2-40B4-BE49-F238E27FC236}">
                <a16:creationId xmlns:a16="http://schemas.microsoft.com/office/drawing/2014/main" id="{AE3A5452-1EBB-A58E-660C-E51F5E31019B}"/>
              </a:ext>
            </a:extLst>
          </p:cNvPr>
          <p:cNvSpPr txBox="1"/>
          <p:nvPr/>
        </p:nvSpPr>
        <p:spPr>
          <a:xfrm>
            <a:off x="1257287" y="2970226"/>
            <a:ext cx="34414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ea typeface="Calibri"/>
                <a:cs typeface="Calibri"/>
              </a:rPr>
              <a:t>Kaikille pakollinen peruskoulutus</a:t>
            </a:r>
          </a:p>
        </p:txBody>
      </p:sp>
      <p:sp>
        <p:nvSpPr>
          <p:cNvPr id="75" name="Tekstiruutu 74">
            <a:extLst>
              <a:ext uri="{FF2B5EF4-FFF2-40B4-BE49-F238E27FC236}">
                <a16:creationId xmlns:a16="http://schemas.microsoft.com/office/drawing/2014/main" id="{B5C623EA-B5CB-217E-D34A-A3E4A9A7829B}"/>
              </a:ext>
            </a:extLst>
          </p:cNvPr>
          <p:cNvSpPr txBox="1"/>
          <p:nvPr/>
        </p:nvSpPr>
        <p:spPr>
          <a:xfrm>
            <a:off x="4770887" y="2970225"/>
            <a:ext cx="3962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ea typeface="Calibri"/>
                <a:cs typeface="Calibri"/>
              </a:rPr>
              <a:t>Organisoituminen ja tavoitteet</a:t>
            </a:r>
            <a:endParaRPr lang="fi-FI"/>
          </a:p>
        </p:txBody>
      </p:sp>
      <p:sp>
        <p:nvSpPr>
          <p:cNvPr id="76" name="Tekstiruutu 75">
            <a:extLst>
              <a:ext uri="{FF2B5EF4-FFF2-40B4-BE49-F238E27FC236}">
                <a16:creationId xmlns:a16="http://schemas.microsoft.com/office/drawing/2014/main" id="{9405D20D-0489-0714-818D-5F22736AFD0C}"/>
              </a:ext>
            </a:extLst>
          </p:cNvPr>
          <p:cNvSpPr txBox="1"/>
          <p:nvPr/>
        </p:nvSpPr>
        <p:spPr>
          <a:xfrm>
            <a:off x="9179602" y="2970226"/>
            <a:ext cx="29279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ea typeface="Calibri"/>
                <a:cs typeface="Calibri"/>
              </a:rPr>
              <a:t>Käyttöönotto</a:t>
            </a:r>
          </a:p>
        </p:txBody>
      </p:sp>
      <p:sp>
        <p:nvSpPr>
          <p:cNvPr id="77" name="Tekstiruutu 76">
            <a:extLst>
              <a:ext uri="{FF2B5EF4-FFF2-40B4-BE49-F238E27FC236}">
                <a16:creationId xmlns:a16="http://schemas.microsoft.com/office/drawing/2014/main" id="{F922F267-98F4-DAA5-EB38-17006C68D118}"/>
              </a:ext>
            </a:extLst>
          </p:cNvPr>
          <p:cNvSpPr txBox="1"/>
          <p:nvPr/>
        </p:nvSpPr>
        <p:spPr>
          <a:xfrm>
            <a:off x="13792423" y="2424532"/>
            <a:ext cx="29279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b="1">
                <a:ea typeface="Calibri"/>
                <a:cs typeface="Calibri"/>
              </a:rPr>
              <a:t>Käyttö- ja ylläpito</a:t>
            </a:r>
            <a:endParaRPr lang="fi-FI"/>
          </a:p>
        </p:txBody>
      </p:sp>
    </p:spTree>
    <p:extLst>
      <p:ext uri="{BB962C8B-B14F-4D97-AF65-F5344CB8AC3E}">
        <p14:creationId xmlns:p14="http://schemas.microsoft.com/office/powerpoint/2010/main" val="427324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5768" y="-232012"/>
            <a:ext cx="18293768" cy="2337794"/>
            <a:chOff x="0" y="-25290"/>
            <a:chExt cx="5170618" cy="680322"/>
          </a:xfrm>
        </p:grpSpPr>
        <p:sp>
          <p:nvSpPr>
            <p:cNvPr id="3" name="Freeform 3"/>
            <p:cNvSpPr/>
            <p:nvPr/>
          </p:nvSpPr>
          <p:spPr>
            <a:xfrm>
              <a:off x="0" y="0"/>
              <a:ext cx="517061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p:cNvSpPr txBox="1"/>
            <p:nvPr/>
          </p:nvSpPr>
          <p:spPr>
            <a:xfrm>
              <a:off x="0" y="-25290"/>
              <a:ext cx="5170618" cy="68032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C183D7F6-B498-43B3-948B-1728B52AA6E4}">
                <adec:decorative xmlns:adec="http://schemas.microsoft.com/office/drawing/2017/decorative" val="1"/>
              </a:ext>
            </a:extLst>
          </p:cNvPr>
          <p:cNvSpPr/>
          <p:nvPr/>
        </p:nvSpPr>
        <p:spPr>
          <a:xfrm>
            <a:off x="-19368" y="9772082"/>
            <a:ext cx="18459767" cy="575676"/>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5400000">
            <a:off x="17298016" y="258532"/>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9" name="TextBox 9"/>
          <p:cNvSpPr txBox="1"/>
          <p:nvPr/>
        </p:nvSpPr>
        <p:spPr>
          <a:xfrm>
            <a:off x="539090" y="2105782"/>
            <a:ext cx="15861277" cy="7019229"/>
          </a:xfrm>
          <a:prstGeom prst="rect">
            <a:avLst/>
          </a:prstGeom>
        </p:spPr>
        <p:txBody>
          <a:bodyPr wrap="square" lIns="0" tIns="0" rIns="0" bIns="0" rtlCol="0" anchor="t">
            <a:spAutoFit/>
          </a:bodyPr>
          <a:lstStyle/>
          <a:p>
            <a:pPr>
              <a:lnSpc>
                <a:spcPct val="150000"/>
              </a:lnSpc>
              <a:spcBef>
                <a:spcPct val="0"/>
              </a:spcBef>
            </a:pPr>
            <a:r>
              <a:rPr lang="en-US" b="1" i="1">
                <a:latin typeface="Open Sans"/>
                <a:ea typeface="Open Sans"/>
                <a:cs typeface="Open Sans"/>
              </a:rPr>
              <a:t>Kuinka </a:t>
            </a:r>
            <a:r>
              <a:rPr lang="en-US" b="1" i="1" err="1">
                <a:latin typeface="Open Sans"/>
                <a:ea typeface="Open Sans"/>
                <a:cs typeface="Open Sans"/>
              </a:rPr>
              <a:t>moni</a:t>
            </a:r>
            <a:r>
              <a:rPr lang="en-US" b="1" i="1">
                <a:latin typeface="Open Sans"/>
                <a:ea typeface="Open Sans"/>
                <a:cs typeface="Open Sans"/>
              </a:rPr>
              <a:t> </a:t>
            </a:r>
            <a:r>
              <a:rPr lang="en-US" b="1" i="1" err="1">
                <a:latin typeface="Open Sans"/>
                <a:ea typeface="Open Sans"/>
                <a:cs typeface="Open Sans"/>
              </a:rPr>
              <a:t>tunnistaa</a:t>
            </a:r>
            <a:r>
              <a:rPr lang="en-US" b="1" i="1">
                <a:latin typeface="Open Sans"/>
                <a:ea typeface="Open Sans"/>
                <a:cs typeface="Open Sans"/>
              </a:rPr>
              <a:t> </a:t>
            </a:r>
            <a:r>
              <a:rPr lang="en-US" b="1" i="1" err="1">
                <a:latin typeface="Open Sans"/>
                <a:ea typeface="Open Sans"/>
                <a:cs typeface="Open Sans"/>
              </a:rPr>
              <a:t>organisaatiossanne</a:t>
            </a:r>
            <a:r>
              <a:rPr lang="en-US" b="1" i="1">
                <a:latin typeface="Open Sans"/>
                <a:ea typeface="Open Sans"/>
                <a:cs typeface="Open Sans"/>
              </a:rPr>
              <a:t> </a:t>
            </a:r>
            <a:r>
              <a:rPr lang="en-US" b="1" i="1" err="1">
                <a:latin typeface="Open Sans"/>
                <a:ea typeface="Open Sans"/>
                <a:cs typeface="Open Sans"/>
              </a:rPr>
              <a:t>riskin</a:t>
            </a:r>
            <a:r>
              <a:rPr lang="en-US" i="1">
                <a:latin typeface="Open Sans"/>
                <a:ea typeface="Open Sans"/>
                <a:cs typeface="Open Sans"/>
              </a:rPr>
              <a:t>, </a:t>
            </a:r>
            <a:r>
              <a:rPr lang="en-US" i="1" err="1">
                <a:latin typeface="Open Sans"/>
                <a:ea typeface="Open Sans"/>
                <a:cs typeface="Open Sans"/>
              </a:rPr>
              <a:t>jossa</a:t>
            </a:r>
            <a:r>
              <a:rPr lang="en-US" i="1">
                <a:latin typeface="Open Sans"/>
                <a:ea typeface="Open Sans"/>
                <a:cs typeface="Open Sans"/>
              </a:rPr>
              <a:t> </a:t>
            </a:r>
            <a:r>
              <a:rPr lang="en-US" i="1" err="1">
                <a:latin typeface="Open Sans"/>
                <a:ea typeface="Open Sans"/>
                <a:cs typeface="Open Sans"/>
              </a:rPr>
              <a:t>parin</a:t>
            </a:r>
            <a:r>
              <a:rPr lang="en-US" i="1">
                <a:latin typeface="Open Sans"/>
                <a:ea typeface="Open Sans"/>
                <a:cs typeface="Open Sans"/>
              </a:rPr>
              <a:t> </a:t>
            </a:r>
            <a:r>
              <a:rPr lang="en-US" i="1" err="1">
                <a:latin typeface="Open Sans"/>
                <a:ea typeface="Open Sans"/>
                <a:cs typeface="Open Sans"/>
              </a:rPr>
              <a:t>vuoden</a:t>
            </a:r>
            <a:r>
              <a:rPr lang="en-US" i="1">
                <a:latin typeface="Open Sans"/>
                <a:ea typeface="Open Sans"/>
                <a:cs typeface="Open Sans"/>
              </a:rPr>
              <a:t> </a:t>
            </a:r>
            <a:r>
              <a:rPr lang="en-US" i="1" err="1">
                <a:latin typeface="Open Sans"/>
                <a:ea typeface="Open Sans"/>
                <a:cs typeface="Open Sans"/>
              </a:rPr>
              <a:t>päästä</a:t>
            </a:r>
            <a:r>
              <a:rPr lang="en-US" i="1">
                <a:latin typeface="Open Sans"/>
                <a:ea typeface="Open Sans"/>
                <a:cs typeface="Open Sans"/>
              </a:rPr>
              <a:t> </a:t>
            </a:r>
            <a:r>
              <a:rPr lang="en-US" i="1" err="1">
                <a:latin typeface="Open Sans"/>
                <a:ea typeface="Open Sans"/>
                <a:cs typeface="Open Sans"/>
              </a:rPr>
              <a:t>eläkkeelle</a:t>
            </a:r>
            <a:r>
              <a:rPr lang="en-US" i="1">
                <a:latin typeface="Open Sans"/>
                <a:ea typeface="Open Sans"/>
                <a:cs typeface="Open Sans"/>
              </a:rPr>
              <a:t> </a:t>
            </a:r>
            <a:r>
              <a:rPr lang="en-US" i="1" err="1">
                <a:latin typeface="Open Sans"/>
                <a:ea typeface="Open Sans"/>
                <a:cs typeface="Open Sans"/>
              </a:rPr>
              <a:t>siirtyvä</a:t>
            </a:r>
            <a:r>
              <a:rPr lang="en-US" i="1">
                <a:latin typeface="Open Sans"/>
                <a:ea typeface="Open Sans"/>
                <a:cs typeface="Open Sans"/>
              </a:rPr>
              <a:t> “Tuire” on </a:t>
            </a:r>
            <a:r>
              <a:rPr lang="en-US" i="1" err="1">
                <a:latin typeface="Open Sans"/>
                <a:ea typeface="Open Sans"/>
                <a:cs typeface="Open Sans"/>
              </a:rPr>
              <a:t>henkilö</a:t>
            </a:r>
            <a:r>
              <a:rPr lang="en-US" i="1">
                <a:latin typeface="Open Sans"/>
                <a:ea typeface="Open Sans"/>
                <a:cs typeface="Open Sans"/>
              </a:rPr>
              <a:t>, </a:t>
            </a:r>
            <a:r>
              <a:rPr lang="en-US" i="1" err="1">
                <a:latin typeface="Open Sans"/>
                <a:ea typeface="Open Sans"/>
                <a:cs typeface="Open Sans"/>
              </a:rPr>
              <a:t>joka</a:t>
            </a:r>
            <a:r>
              <a:rPr lang="en-US" i="1">
                <a:latin typeface="Open Sans"/>
                <a:ea typeface="Open Sans"/>
                <a:cs typeface="Open Sans"/>
              </a:rPr>
              <a:t> </a:t>
            </a:r>
            <a:r>
              <a:rPr lang="en-US" i="1" err="1">
                <a:latin typeface="Open Sans"/>
                <a:ea typeface="Open Sans"/>
                <a:cs typeface="Open Sans"/>
              </a:rPr>
              <a:t>hallitsee</a:t>
            </a:r>
            <a:r>
              <a:rPr lang="en-US" i="1">
                <a:latin typeface="Open Sans"/>
                <a:ea typeface="Open Sans"/>
                <a:cs typeface="Open Sans"/>
              </a:rPr>
              <a:t> </a:t>
            </a:r>
            <a:r>
              <a:rPr lang="en-US" i="1" err="1">
                <a:latin typeface="Open Sans"/>
                <a:ea typeface="Open Sans"/>
                <a:cs typeface="Open Sans"/>
              </a:rPr>
              <a:t>ainoana</a:t>
            </a:r>
            <a:r>
              <a:rPr lang="en-US" i="1">
                <a:latin typeface="Open Sans"/>
                <a:ea typeface="Open Sans"/>
                <a:cs typeface="Open Sans"/>
              </a:rPr>
              <a:t> </a:t>
            </a:r>
            <a:r>
              <a:rPr lang="en-US" i="1" err="1">
                <a:latin typeface="Open Sans"/>
                <a:ea typeface="Open Sans"/>
                <a:cs typeface="Open Sans"/>
              </a:rPr>
              <a:t>oman</a:t>
            </a:r>
            <a:r>
              <a:rPr lang="en-US" i="1">
                <a:latin typeface="Open Sans"/>
                <a:ea typeface="Open Sans"/>
                <a:cs typeface="Open Sans"/>
              </a:rPr>
              <a:t> </a:t>
            </a:r>
            <a:r>
              <a:rPr lang="en-US" i="1" err="1">
                <a:latin typeface="Open Sans"/>
                <a:ea typeface="Open Sans"/>
                <a:cs typeface="Open Sans"/>
              </a:rPr>
              <a:t>työnsä</a:t>
            </a:r>
            <a:r>
              <a:rPr lang="en-US" i="1">
                <a:latin typeface="Open Sans"/>
                <a:ea typeface="Open Sans"/>
                <a:cs typeface="Open Sans"/>
              </a:rPr>
              <a:t>, </a:t>
            </a:r>
            <a:r>
              <a:rPr lang="en-US" i="1" err="1">
                <a:latin typeface="Open Sans"/>
                <a:ea typeface="Open Sans"/>
                <a:cs typeface="Open Sans"/>
              </a:rPr>
              <a:t>mitään</a:t>
            </a:r>
            <a:r>
              <a:rPr lang="en-US" i="1">
                <a:latin typeface="Open Sans"/>
                <a:ea typeface="Open Sans"/>
                <a:cs typeface="Open Sans"/>
              </a:rPr>
              <a:t> </a:t>
            </a:r>
            <a:r>
              <a:rPr lang="en-US" i="1" err="1">
                <a:highlight>
                  <a:srgbClr val="E6B9B8"/>
                </a:highlight>
                <a:latin typeface="Open Sans"/>
                <a:ea typeface="Open Sans"/>
                <a:cs typeface="Open Sans"/>
              </a:rPr>
              <a:t>ohjeita</a:t>
            </a:r>
            <a:r>
              <a:rPr lang="en-US" i="1">
                <a:highlight>
                  <a:srgbClr val="E6B9B8"/>
                </a:highlight>
                <a:latin typeface="Open Sans"/>
                <a:ea typeface="Open Sans"/>
                <a:cs typeface="Open Sans"/>
              </a:rPr>
              <a:t> </a:t>
            </a:r>
            <a:r>
              <a:rPr lang="en-US" i="1" err="1">
                <a:highlight>
                  <a:srgbClr val="E6B9B8"/>
                </a:highlight>
                <a:latin typeface="Open Sans"/>
                <a:ea typeface="Open Sans"/>
                <a:cs typeface="Open Sans"/>
              </a:rPr>
              <a:t>ei</a:t>
            </a:r>
            <a:r>
              <a:rPr lang="en-US" i="1">
                <a:highlight>
                  <a:srgbClr val="E6B9B8"/>
                </a:highlight>
                <a:latin typeface="Open Sans"/>
                <a:ea typeface="Open Sans"/>
                <a:cs typeface="Open Sans"/>
              </a:rPr>
              <a:t> ole </a:t>
            </a:r>
            <a:r>
              <a:rPr lang="en-US" i="1" err="1">
                <a:highlight>
                  <a:srgbClr val="E6B9B8"/>
                </a:highlight>
                <a:latin typeface="Open Sans"/>
                <a:ea typeface="Open Sans"/>
                <a:cs typeface="Open Sans"/>
              </a:rPr>
              <a:t>kirjattuna</a:t>
            </a:r>
            <a:r>
              <a:rPr lang="en-US" i="1">
                <a:highlight>
                  <a:srgbClr val="E6B9B8"/>
                </a:highlight>
                <a:latin typeface="Open Sans"/>
                <a:ea typeface="Open Sans"/>
                <a:cs typeface="Open Sans"/>
              </a:rPr>
              <a:t> </a:t>
            </a:r>
            <a:r>
              <a:rPr lang="en-US" i="1" err="1">
                <a:highlight>
                  <a:srgbClr val="E6B9B8"/>
                </a:highlight>
                <a:latin typeface="Open Sans"/>
                <a:ea typeface="Open Sans"/>
                <a:cs typeface="Open Sans"/>
              </a:rPr>
              <a:t>ylös</a:t>
            </a:r>
            <a:r>
              <a:rPr lang="en-US" i="1">
                <a:highlight>
                  <a:srgbClr val="E6B9B8"/>
                </a:highlight>
                <a:latin typeface="Open Sans"/>
                <a:ea typeface="Open Sans"/>
                <a:cs typeface="Open Sans"/>
              </a:rPr>
              <a:t>?</a:t>
            </a:r>
            <a:r>
              <a:rPr lang="en-US" i="1">
                <a:latin typeface="Open Sans"/>
                <a:ea typeface="Open Sans"/>
                <a:cs typeface="Open Sans"/>
              </a:rPr>
              <a:t> Tuire on </a:t>
            </a:r>
            <a:r>
              <a:rPr lang="en-US" i="1" err="1">
                <a:highlight>
                  <a:srgbClr val="E6B9B8"/>
                </a:highlight>
                <a:latin typeface="Open Sans"/>
                <a:ea typeface="Open Sans"/>
                <a:cs typeface="Open Sans"/>
              </a:rPr>
              <a:t>ainut</a:t>
            </a:r>
            <a:r>
              <a:rPr lang="en-US" i="1">
                <a:highlight>
                  <a:srgbClr val="E6B9B8"/>
                </a:highlight>
                <a:latin typeface="Open Sans"/>
                <a:ea typeface="Open Sans"/>
                <a:cs typeface="Open Sans"/>
              </a:rPr>
              <a:t> </a:t>
            </a:r>
            <a:r>
              <a:rPr lang="en-US" i="1" err="1">
                <a:highlight>
                  <a:srgbClr val="E6B9B8"/>
                </a:highlight>
                <a:latin typeface="Open Sans"/>
                <a:ea typeface="Open Sans"/>
                <a:cs typeface="Open Sans"/>
              </a:rPr>
              <a:t>pääkäyttäjä</a:t>
            </a:r>
            <a:r>
              <a:rPr lang="en-US" i="1">
                <a:highlight>
                  <a:srgbClr val="E6B9B8"/>
                </a:highlight>
                <a:latin typeface="Open Sans"/>
                <a:ea typeface="Open Sans"/>
                <a:cs typeface="Open Sans"/>
              </a:rPr>
              <a:t> </a:t>
            </a:r>
            <a:r>
              <a:rPr lang="en-US" i="1" err="1">
                <a:latin typeface="Open Sans"/>
                <a:ea typeface="Open Sans"/>
                <a:cs typeface="Open Sans"/>
              </a:rPr>
              <a:t>käyttämilleen</a:t>
            </a:r>
            <a:r>
              <a:rPr lang="en-US" i="1">
                <a:latin typeface="Open Sans"/>
                <a:ea typeface="Open Sans"/>
                <a:cs typeface="Open Sans"/>
              </a:rPr>
              <a:t> </a:t>
            </a:r>
            <a:r>
              <a:rPr lang="en-US" i="1" err="1">
                <a:latin typeface="Open Sans"/>
                <a:ea typeface="Open Sans"/>
                <a:cs typeface="Open Sans"/>
              </a:rPr>
              <a:t>järjestelmille</a:t>
            </a:r>
            <a:r>
              <a:rPr lang="en-US" i="1">
                <a:latin typeface="Open Sans"/>
                <a:ea typeface="Open Sans"/>
                <a:cs typeface="Open Sans"/>
              </a:rPr>
              <a:t>. </a:t>
            </a:r>
            <a:r>
              <a:rPr lang="en-US" i="1" err="1">
                <a:latin typeface="Open Sans"/>
                <a:ea typeface="Open Sans"/>
                <a:cs typeface="Open Sans"/>
              </a:rPr>
              <a:t>Tuirella</a:t>
            </a:r>
            <a:r>
              <a:rPr lang="en-US" i="1">
                <a:latin typeface="Open Sans"/>
                <a:ea typeface="Open Sans"/>
                <a:cs typeface="Open Sans"/>
              </a:rPr>
              <a:t> on </a:t>
            </a:r>
            <a:r>
              <a:rPr lang="en-US" i="1" err="1">
                <a:latin typeface="Open Sans"/>
                <a:ea typeface="Open Sans"/>
                <a:cs typeface="Open Sans"/>
              </a:rPr>
              <a:t>oma</a:t>
            </a:r>
            <a:r>
              <a:rPr lang="en-US" i="1">
                <a:latin typeface="Open Sans"/>
                <a:ea typeface="Open Sans"/>
                <a:cs typeface="Open Sans"/>
              </a:rPr>
              <a:t> tapa </a:t>
            </a:r>
            <a:r>
              <a:rPr lang="en-US" i="1" err="1">
                <a:highlight>
                  <a:srgbClr val="E6B9B8"/>
                </a:highlight>
                <a:latin typeface="Open Sans"/>
                <a:ea typeface="Open Sans"/>
                <a:cs typeface="Open Sans"/>
              </a:rPr>
              <a:t>tallettaa</a:t>
            </a:r>
            <a:r>
              <a:rPr lang="en-US" i="1">
                <a:latin typeface="Open Sans"/>
                <a:ea typeface="Open Sans"/>
                <a:cs typeface="Open Sans"/>
              </a:rPr>
              <a:t> </a:t>
            </a:r>
            <a:r>
              <a:rPr lang="en-US" i="1" err="1">
                <a:highlight>
                  <a:srgbClr val="E6B9B8"/>
                </a:highlight>
                <a:latin typeface="Open Sans"/>
                <a:ea typeface="Open Sans"/>
                <a:cs typeface="Open Sans"/>
              </a:rPr>
              <a:t>tietojaan</a:t>
            </a:r>
            <a:r>
              <a:rPr lang="en-US" i="1">
                <a:highlight>
                  <a:srgbClr val="E6B9B8"/>
                </a:highlight>
                <a:latin typeface="Open Sans"/>
                <a:ea typeface="Open Sans"/>
                <a:cs typeface="Open Sans"/>
              </a:rPr>
              <a:t> </a:t>
            </a:r>
            <a:r>
              <a:rPr lang="en-US" i="1" err="1">
                <a:highlight>
                  <a:srgbClr val="E6B9B8"/>
                </a:highlight>
                <a:latin typeface="Open Sans"/>
                <a:ea typeface="Open Sans"/>
                <a:cs typeface="Open Sans"/>
              </a:rPr>
              <a:t>henkilökohtaiselle</a:t>
            </a:r>
            <a:r>
              <a:rPr lang="en-US" i="1">
                <a:highlight>
                  <a:srgbClr val="E6B9B8"/>
                </a:highlight>
                <a:latin typeface="Open Sans"/>
                <a:ea typeface="Open Sans"/>
                <a:cs typeface="Open Sans"/>
              </a:rPr>
              <a:t> </a:t>
            </a:r>
            <a:r>
              <a:rPr lang="en-US" i="1" err="1">
                <a:highlight>
                  <a:srgbClr val="E6B9B8"/>
                </a:highlight>
                <a:latin typeface="Open Sans"/>
                <a:ea typeface="Open Sans"/>
                <a:cs typeface="Open Sans"/>
              </a:rPr>
              <a:t>verkkolevylle</a:t>
            </a:r>
            <a:r>
              <a:rPr lang="en-US" i="1">
                <a:highlight>
                  <a:srgbClr val="E6B9B8"/>
                </a:highlight>
                <a:latin typeface="Open Sans"/>
                <a:ea typeface="Open Sans"/>
                <a:cs typeface="Open Sans"/>
              </a:rPr>
              <a:t>.</a:t>
            </a:r>
            <a:r>
              <a:rPr lang="en-US" i="1">
                <a:latin typeface="Open Sans"/>
                <a:ea typeface="Open Sans"/>
                <a:cs typeface="Open Sans"/>
              </a:rPr>
              <a:t> </a:t>
            </a:r>
            <a:r>
              <a:rPr lang="en-US" i="1" err="1">
                <a:latin typeface="Open Sans"/>
                <a:ea typeface="Open Sans"/>
                <a:cs typeface="Open Sans"/>
              </a:rPr>
              <a:t>Häneltä</a:t>
            </a:r>
            <a:r>
              <a:rPr lang="en-US" i="1">
                <a:latin typeface="Open Sans"/>
                <a:ea typeface="Open Sans"/>
                <a:cs typeface="Open Sans"/>
              </a:rPr>
              <a:t> </a:t>
            </a:r>
            <a:r>
              <a:rPr lang="en-US" i="1" err="1">
                <a:latin typeface="Open Sans"/>
                <a:ea typeface="Open Sans"/>
                <a:cs typeface="Open Sans"/>
              </a:rPr>
              <a:t>saattaa</a:t>
            </a:r>
            <a:r>
              <a:rPr lang="en-US" i="1">
                <a:latin typeface="Open Sans"/>
                <a:ea typeface="Open Sans"/>
                <a:cs typeface="Open Sans"/>
              </a:rPr>
              <a:t> </a:t>
            </a:r>
            <a:r>
              <a:rPr lang="en-US" i="1" err="1">
                <a:latin typeface="Open Sans"/>
                <a:ea typeface="Open Sans"/>
                <a:cs typeface="Open Sans"/>
              </a:rPr>
              <a:t>välillä</a:t>
            </a:r>
            <a:r>
              <a:rPr lang="en-US" i="1">
                <a:latin typeface="Open Sans"/>
                <a:ea typeface="Open Sans"/>
                <a:cs typeface="Open Sans"/>
              </a:rPr>
              <a:t> </a:t>
            </a:r>
            <a:r>
              <a:rPr lang="en-US" i="1" err="1">
                <a:latin typeface="Open Sans"/>
                <a:ea typeface="Open Sans"/>
                <a:cs typeface="Open Sans"/>
              </a:rPr>
              <a:t>unohtua</a:t>
            </a:r>
            <a:r>
              <a:rPr lang="en-US" i="1">
                <a:latin typeface="Open Sans"/>
                <a:ea typeface="Open Sans"/>
                <a:cs typeface="Open Sans"/>
              </a:rPr>
              <a:t> </a:t>
            </a:r>
            <a:r>
              <a:rPr lang="en-US" i="1" err="1">
                <a:latin typeface="Open Sans"/>
                <a:ea typeface="Open Sans"/>
                <a:cs typeface="Open Sans"/>
              </a:rPr>
              <a:t>esihenkilönä</a:t>
            </a:r>
            <a:r>
              <a:rPr lang="en-US" i="1">
                <a:latin typeface="Open Sans"/>
                <a:ea typeface="Open Sans"/>
                <a:cs typeface="Open Sans"/>
              </a:rPr>
              <a:t> </a:t>
            </a:r>
            <a:r>
              <a:rPr lang="en-US" i="1" err="1">
                <a:latin typeface="Open Sans"/>
                <a:ea typeface="Open Sans"/>
                <a:cs typeface="Open Sans"/>
              </a:rPr>
              <a:t>työntekijöiden</a:t>
            </a:r>
            <a:r>
              <a:rPr lang="en-US" i="1">
                <a:latin typeface="Open Sans"/>
                <a:ea typeface="Open Sans"/>
                <a:cs typeface="Open Sans"/>
              </a:rPr>
              <a:t> </a:t>
            </a:r>
            <a:r>
              <a:rPr lang="en-US" i="1" err="1">
                <a:latin typeface="Open Sans"/>
                <a:ea typeface="Open Sans"/>
                <a:cs typeface="Open Sans"/>
              </a:rPr>
              <a:t>sairaslomalappuja</a:t>
            </a:r>
            <a:r>
              <a:rPr lang="en-US" i="1">
                <a:latin typeface="Open Sans"/>
                <a:ea typeface="Open Sans"/>
                <a:cs typeface="Open Sans"/>
              </a:rPr>
              <a:t> (</a:t>
            </a:r>
            <a:r>
              <a:rPr lang="en-US" i="1" err="1">
                <a:highlight>
                  <a:srgbClr val="E6B9B8"/>
                </a:highlight>
                <a:latin typeface="Open Sans"/>
                <a:ea typeface="Open Sans"/>
                <a:cs typeface="Open Sans"/>
              </a:rPr>
              <a:t>henkilötietoja</a:t>
            </a:r>
            <a:r>
              <a:rPr lang="en-US" i="1">
                <a:latin typeface="Open Sans"/>
                <a:ea typeface="Open Sans"/>
                <a:cs typeface="Open Sans"/>
              </a:rPr>
              <a:t>) </a:t>
            </a:r>
            <a:r>
              <a:rPr lang="en-US" i="1" err="1">
                <a:latin typeface="Open Sans"/>
                <a:ea typeface="Open Sans"/>
                <a:cs typeface="Open Sans"/>
              </a:rPr>
              <a:t>työpöydälle</a:t>
            </a:r>
            <a:r>
              <a:rPr lang="en-US" i="1">
                <a:latin typeface="Open Sans"/>
                <a:ea typeface="Open Sans"/>
                <a:cs typeface="Open Sans"/>
              </a:rPr>
              <a:t>. </a:t>
            </a:r>
            <a:r>
              <a:rPr lang="en-US" i="1" err="1">
                <a:latin typeface="Open Sans"/>
                <a:ea typeface="Open Sans"/>
                <a:cs typeface="Open Sans"/>
              </a:rPr>
              <a:t>Tietokoneen</a:t>
            </a:r>
            <a:r>
              <a:rPr lang="en-US" i="1">
                <a:latin typeface="Open Sans"/>
                <a:ea typeface="Open Sans"/>
                <a:cs typeface="Open Sans"/>
              </a:rPr>
              <a:t> </a:t>
            </a:r>
            <a:r>
              <a:rPr lang="en-US" i="1" err="1">
                <a:highlight>
                  <a:srgbClr val="E6B9B8"/>
                </a:highlight>
                <a:latin typeface="Open Sans"/>
                <a:ea typeface="Open Sans"/>
                <a:cs typeface="Open Sans"/>
              </a:rPr>
              <a:t>näytönlukitus</a:t>
            </a:r>
            <a:r>
              <a:rPr lang="en-US" i="1">
                <a:latin typeface="Open Sans"/>
                <a:ea typeface="Open Sans"/>
                <a:cs typeface="Open Sans"/>
              </a:rPr>
              <a:t> </a:t>
            </a:r>
            <a:r>
              <a:rPr lang="en-US" i="1" err="1">
                <a:latin typeface="Open Sans"/>
                <a:ea typeface="Open Sans"/>
                <a:cs typeface="Open Sans"/>
              </a:rPr>
              <a:t>ei</a:t>
            </a:r>
            <a:r>
              <a:rPr lang="en-US" i="1">
                <a:latin typeface="Open Sans"/>
                <a:ea typeface="Open Sans"/>
                <a:cs typeface="Open Sans"/>
              </a:rPr>
              <a:t> ole </a:t>
            </a:r>
            <a:r>
              <a:rPr lang="en-US" i="1" err="1">
                <a:latin typeface="Open Sans"/>
                <a:ea typeface="Open Sans"/>
                <a:cs typeface="Open Sans"/>
              </a:rPr>
              <a:t>rutiini</a:t>
            </a:r>
            <a:r>
              <a:rPr lang="en-US" i="1">
                <a:latin typeface="Open Sans"/>
                <a:ea typeface="Open Sans"/>
                <a:cs typeface="Open Sans"/>
              </a:rPr>
              <a:t>, </a:t>
            </a:r>
            <a:r>
              <a:rPr lang="en-US" i="1" err="1">
                <a:latin typeface="Open Sans"/>
                <a:ea typeface="Open Sans"/>
                <a:cs typeface="Open Sans"/>
              </a:rPr>
              <a:t>välillä</a:t>
            </a:r>
            <a:r>
              <a:rPr lang="en-US" i="1">
                <a:latin typeface="Open Sans"/>
                <a:ea typeface="Open Sans"/>
                <a:cs typeface="Open Sans"/>
              </a:rPr>
              <a:t> </a:t>
            </a:r>
            <a:r>
              <a:rPr lang="en-US" i="1" err="1">
                <a:latin typeface="Open Sans"/>
                <a:ea typeface="Open Sans"/>
                <a:cs typeface="Open Sans"/>
              </a:rPr>
              <a:t>kahvitauoilla</a:t>
            </a:r>
            <a:r>
              <a:rPr lang="en-US" i="1">
                <a:latin typeface="Open Sans"/>
                <a:ea typeface="Open Sans"/>
                <a:cs typeface="Open Sans"/>
              </a:rPr>
              <a:t> se </a:t>
            </a:r>
            <a:r>
              <a:rPr lang="en-US" i="1" err="1">
                <a:latin typeface="Open Sans"/>
                <a:ea typeface="Open Sans"/>
                <a:cs typeface="Open Sans"/>
              </a:rPr>
              <a:t>jää</a:t>
            </a:r>
            <a:r>
              <a:rPr lang="en-US" i="1">
                <a:latin typeface="Open Sans"/>
                <a:ea typeface="Open Sans"/>
                <a:cs typeface="Open Sans"/>
              </a:rPr>
              <a:t> </a:t>
            </a:r>
            <a:r>
              <a:rPr lang="en-US" i="1" err="1">
                <a:latin typeface="Open Sans"/>
                <a:ea typeface="Open Sans"/>
                <a:cs typeface="Open Sans"/>
              </a:rPr>
              <a:t>tekemättä</a:t>
            </a:r>
            <a:r>
              <a:rPr lang="en-US" i="1">
                <a:latin typeface="Open Sans"/>
                <a:ea typeface="Open Sans"/>
                <a:cs typeface="Open Sans"/>
              </a:rPr>
              <a:t> ja </a:t>
            </a:r>
            <a:r>
              <a:rPr lang="en-US" i="1" err="1">
                <a:latin typeface="Open Sans"/>
                <a:ea typeface="Open Sans"/>
                <a:cs typeface="Open Sans"/>
              </a:rPr>
              <a:t>koneelle</a:t>
            </a:r>
            <a:r>
              <a:rPr lang="en-US" i="1">
                <a:latin typeface="Open Sans"/>
                <a:ea typeface="Open Sans"/>
                <a:cs typeface="Open Sans"/>
              </a:rPr>
              <a:t> on </a:t>
            </a:r>
            <a:r>
              <a:rPr lang="en-US" i="1" err="1">
                <a:latin typeface="Open Sans"/>
                <a:ea typeface="Open Sans"/>
                <a:cs typeface="Open Sans"/>
              </a:rPr>
              <a:t>sivullisilla</a:t>
            </a:r>
            <a:r>
              <a:rPr lang="en-US" i="1">
                <a:latin typeface="Open Sans"/>
                <a:ea typeface="Open Sans"/>
                <a:cs typeface="Open Sans"/>
              </a:rPr>
              <a:t> </a:t>
            </a:r>
            <a:r>
              <a:rPr lang="en-US" i="1" err="1">
                <a:latin typeface="Open Sans"/>
                <a:ea typeface="Open Sans"/>
                <a:cs typeface="Open Sans"/>
              </a:rPr>
              <a:t>vapaa</a:t>
            </a:r>
            <a:r>
              <a:rPr lang="en-US" i="1">
                <a:latin typeface="Open Sans"/>
                <a:ea typeface="Open Sans"/>
                <a:cs typeface="Open Sans"/>
              </a:rPr>
              <a:t> </a:t>
            </a:r>
            <a:r>
              <a:rPr lang="en-US" i="1" err="1">
                <a:latin typeface="Open Sans"/>
                <a:ea typeface="Open Sans"/>
                <a:cs typeface="Open Sans"/>
              </a:rPr>
              <a:t>pääsy</a:t>
            </a:r>
            <a:r>
              <a:rPr lang="en-US" i="1">
                <a:latin typeface="Open Sans"/>
                <a:ea typeface="Open Sans"/>
                <a:cs typeface="Open Sans"/>
              </a:rPr>
              <a:t>. </a:t>
            </a:r>
            <a:r>
              <a:rPr lang="en-US" i="1" err="1">
                <a:latin typeface="Open Sans"/>
                <a:ea typeface="Open Sans"/>
                <a:cs typeface="Open Sans"/>
              </a:rPr>
              <a:t>Kenelläkään</a:t>
            </a:r>
            <a:r>
              <a:rPr lang="en-US" i="1">
                <a:latin typeface="Open Sans"/>
                <a:ea typeface="Open Sans"/>
                <a:cs typeface="Open Sans"/>
              </a:rPr>
              <a:t> </a:t>
            </a:r>
            <a:r>
              <a:rPr lang="en-US" i="1" err="1">
                <a:latin typeface="Open Sans"/>
                <a:ea typeface="Open Sans"/>
                <a:cs typeface="Open Sans"/>
              </a:rPr>
              <a:t>ei</a:t>
            </a:r>
            <a:r>
              <a:rPr lang="en-US" i="1">
                <a:latin typeface="Open Sans"/>
                <a:ea typeface="Open Sans"/>
                <a:cs typeface="Open Sans"/>
              </a:rPr>
              <a:t> ole </a:t>
            </a:r>
            <a:r>
              <a:rPr lang="en-US" i="1" err="1">
                <a:latin typeface="Open Sans"/>
                <a:ea typeface="Open Sans"/>
                <a:cs typeface="Open Sans"/>
              </a:rPr>
              <a:t>käsitystä</a:t>
            </a:r>
            <a:r>
              <a:rPr lang="en-US" i="1">
                <a:latin typeface="Open Sans"/>
                <a:ea typeface="Open Sans"/>
                <a:cs typeface="Open Sans"/>
              </a:rPr>
              <a:t> </a:t>
            </a:r>
            <a:r>
              <a:rPr lang="en-US" i="1" err="1">
                <a:latin typeface="Open Sans"/>
                <a:ea typeface="Open Sans"/>
                <a:cs typeface="Open Sans"/>
              </a:rPr>
              <a:t>mitä</a:t>
            </a:r>
            <a:r>
              <a:rPr lang="en-US" i="1">
                <a:latin typeface="Open Sans"/>
                <a:ea typeface="Open Sans"/>
                <a:cs typeface="Open Sans"/>
              </a:rPr>
              <a:t> ja </a:t>
            </a:r>
            <a:r>
              <a:rPr lang="en-US" i="1" err="1">
                <a:latin typeface="Open Sans"/>
                <a:ea typeface="Open Sans"/>
                <a:cs typeface="Open Sans"/>
              </a:rPr>
              <a:t>missä</a:t>
            </a:r>
            <a:r>
              <a:rPr lang="en-US" i="1">
                <a:latin typeface="Open Sans"/>
                <a:ea typeface="Open Sans"/>
                <a:cs typeface="Open Sans"/>
              </a:rPr>
              <a:t> </a:t>
            </a:r>
            <a:r>
              <a:rPr lang="en-US" i="1" err="1">
                <a:latin typeface="Open Sans"/>
                <a:ea typeface="Open Sans"/>
                <a:cs typeface="Open Sans"/>
              </a:rPr>
              <a:t>kaikkialla</a:t>
            </a:r>
            <a:r>
              <a:rPr lang="en-US" i="1">
                <a:latin typeface="Open Sans"/>
                <a:ea typeface="Open Sans"/>
                <a:cs typeface="Open Sans"/>
              </a:rPr>
              <a:t> </a:t>
            </a:r>
            <a:r>
              <a:rPr lang="en-US" i="1" err="1">
                <a:latin typeface="Open Sans"/>
                <a:ea typeface="Open Sans"/>
                <a:cs typeface="Open Sans"/>
              </a:rPr>
              <a:t>Tuiren</a:t>
            </a:r>
            <a:r>
              <a:rPr lang="en-US" i="1">
                <a:latin typeface="Open Sans"/>
                <a:ea typeface="Open Sans"/>
                <a:cs typeface="Open Sans"/>
              </a:rPr>
              <a:t> </a:t>
            </a:r>
            <a:r>
              <a:rPr lang="en-US" i="1" err="1">
                <a:latin typeface="Open Sans"/>
                <a:ea typeface="Open Sans"/>
                <a:cs typeface="Open Sans"/>
              </a:rPr>
              <a:t>työssä</a:t>
            </a:r>
            <a:r>
              <a:rPr lang="en-US" i="1">
                <a:latin typeface="Open Sans"/>
                <a:ea typeface="Open Sans"/>
                <a:cs typeface="Open Sans"/>
              </a:rPr>
              <a:t> </a:t>
            </a:r>
            <a:r>
              <a:rPr lang="en-US" i="1" err="1">
                <a:latin typeface="Open Sans"/>
                <a:ea typeface="Open Sans"/>
                <a:cs typeface="Open Sans"/>
              </a:rPr>
              <a:t>tarvittavia</a:t>
            </a:r>
            <a:r>
              <a:rPr lang="en-US" i="1">
                <a:latin typeface="Open Sans"/>
                <a:ea typeface="Open Sans"/>
                <a:cs typeface="Open Sans"/>
              </a:rPr>
              <a:t> </a:t>
            </a:r>
            <a:r>
              <a:rPr lang="en-US" i="1" err="1">
                <a:highlight>
                  <a:srgbClr val="E6B9B8"/>
                </a:highlight>
                <a:latin typeface="Open Sans"/>
                <a:ea typeface="Open Sans"/>
                <a:cs typeface="Open Sans"/>
              </a:rPr>
              <a:t>tietoaineistoja</a:t>
            </a:r>
            <a:r>
              <a:rPr lang="en-US" i="1">
                <a:latin typeface="Open Sans"/>
                <a:ea typeface="Open Sans"/>
                <a:cs typeface="Open Sans"/>
              </a:rPr>
              <a:t> on, </a:t>
            </a:r>
            <a:r>
              <a:rPr lang="en-US" i="1" err="1">
                <a:latin typeface="Open Sans"/>
                <a:ea typeface="Open Sans"/>
                <a:cs typeface="Open Sans"/>
              </a:rPr>
              <a:t>ketkä</a:t>
            </a:r>
            <a:r>
              <a:rPr lang="en-US" i="1">
                <a:latin typeface="Open Sans"/>
                <a:ea typeface="Open Sans"/>
                <a:cs typeface="Open Sans"/>
              </a:rPr>
              <a:t> </a:t>
            </a:r>
            <a:r>
              <a:rPr lang="en-US" i="1" err="1">
                <a:latin typeface="Open Sans"/>
                <a:ea typeface="Open Sans"/>
                <a:cs typeface="Open Sans"/>
              </a:rPr>
              <a:t>niitä</a:t>
            </a:r>
            <a:r>
              <a:rPr lang="en-US" i="1">
                <a:latin typeface="Open Sans"/>
                <a:ea typeface="Open Sans"/>
                <a:cs typeface="Open Sans"/>
              </a:rPr>
              <a:t> </a:t>
            </a:r>
            <a:r>
              <a:rPr lang="en-US" i="1" err="1">
                <a:latin typeface="Open Sans"/>
                <a:ea typeface="Open Sans"/>
                <a:cs typeface="Open Sans"/>
              </a:rPr>
              <a:t>saa</a:t>
            </a:r>
            <a:r>
              <a:rPr lang="en-US" i="1">
                <a:latin typeface="Open Sans"/>
                <a:ea typeface="Open Sans"/>
                <a:cs typeface="Open Sans"/>
              </a:rPr>
              <a:t> </a:t>
            </a:r>
            <a:r>
              <a:rPr lang="en-US" i="1" err="1">
                <a:latin typeface="Open Sans"/>
                <a:ea typeface="Open Sans"/>
                <a:cs typeface="Open Sans"/>
              </a:rPr>
              <a:t>käsitellä</a:t>
            </a:r>
            <a:r>
              <a:rPr lang="en-US" i="1">
                <a:latin typeface="Open Sans"/>
                <a:ea typeface="Open Sans"/>
                <a:cs typeface="Open Sans"/>
              </a:rPr>
              <a:t>, </a:t>
            </a:r>
            <a:r>
              <a:rPr lang="en-US" i="1" err="1">
                <a:latin typeface="Open Sans"/>
                <a:ea typeface="Open Sans"/>
                <a:cs typeface="Open Sans"/>
              </a:rPr>
              <a:t>pitääkö</a:t>
            </a:r>
            <a:r>
              <a:rPr lang="en-US" i="1">
                <a:latin typeface="Open Sans"/>
                <a:ea typeface="Open Sans"/>
                <a:cs typeface="Open Sans"/>
              </a:rPr>
              <a:t> ne </a:t>
            </a:r>
            <a:r>
              <a:rPr lang="en-US" i="1" err="1">
                <a:latin typeface="Open Sans"/>
                <a:ea typeface="Open Sans"/>
                <a:cs typeface="Open Sans"/>
              </a:rPr>
              <a:t>arkistoida</a:t>
            </a:r>
            <a:r>
              <a:rPr lang="en-US" i="1">
                <a:latin typeface="Open Sans"/>
                <a:ea typeface="Open Sans"/>
                <a:cs typeface="Open Sans"/>
              </a:rPr>
              <a:t> </a:t>
            </a:r>
            <a:r>
              <a:rPr lang="en-US" i="1" err="1">
                <a:latin typeface="Open Sans"/>
                <a:ea typeface="Open Sans"/>
                <a:cs typeface="Open Sans"/>
              </a:rPr>
              <a:t>vai</a:t>
            </a:r>
            <a:r>
              <a:rPr lang="en-US" i="1">
                <a:latin typeface="Open Sans"/>
                <a:ea typeface="Open Sans"/>
                <a:cs typeface="Open Sans"/>
              </a:rPr>
              <a:t> </a:t>
            </a:r>
            <a:r>
              <a:rPr lang="en-US" i="1" err="1">
                <a:latin typeface="Open Sans"/>
                <a:ea typeface="Open Sans"/>
                <a:cs typeface="Open Sans"/>
              </a:rPr>
              <a:t>tuhota</a:t>
            </a:r>
            <a:r>
              <a:rPr lang="en-US" i="1">
                <a:latin typeface="Open Sans"/>
                <a:ea typeface="Open Sans"/>
                <a:cs typeface="Open Sans"/>
              </a:rPr>
              <a:t>, </a:t>
            </a:r>
            <a:r>
              <a:rPr lang="en-US" i="1" err="1">
                <a:latin typeface="Open Sans"/>
                <a:ea typeface="Open Sans"/>
                <a:cs typeface="Open Sans"/>
              </a:rPr>
              <a:t>onko</a:t>
            </a:r>
            <a:r>
              <a:rPr lang="en-US" i="1">
                <a:latin typeface="Open Sans"/>
                <a:ea typeface="Open Sans"/>
                <a:cs typeface="Open Sans"/>
              </a:rPr>
              <a:t> </a:t>
            </a:r>
            <a:r>
              <a:rPr lang="en-US" i="1" err="1">
                <a:latin typeface="Open Sans"/>
                <a:ea typeface="Open Sans"/>
                <a:cs typeface="Open Sans"/>
              </a:rPr>
              <a:t>niistä</a:t>
            </a:r>
            <a:r>
              <a:rPr lang="en-US" i="1">
                <a:latin typeface="Open Sans"/>
                <a:ea typeface="Open Sans"/>
                <a:cs typeface="Open Sans"/>
              </a:rPr>
              <a:t> </a:t>
            </a:r>
            <a:r>
              <a:rPr lang="en-US" i="1" err="1">
                <a:latin typeface="Open Sans"/>
                <a:ea typeface="Open Sans"/>
                <a:cs typeface="Open Sans"/>
              </a:rPr>
              <a:t>otettu</a:t>
            </a:r>
            <a:r>
              <a:rPr lang="en-US" i="1">
                <a:latin typeface="Open Sans"/>
                <a:ea typeface="Open Sans"/>
                <a:cs typeface="Open Sans"/>
              </a:rPr>
              <a:t> </a:t>
            </a:r>
            <a:r>
              <a:rPr lang="en-US" i="1" err="1">
                <a:latin typeface="Open Sans"/>
                <a:ea typeface="Open Sans"/>
                <a:cs typeface="Open Sans"/>
              </a:rPr>
              <a:t>kopioita</a:t>
            </a:r>
            <a:r>
              <a:rPr lang="en-US" i="1">
                <a:latin typeface="Open Sans"/>
                <a:ea typeface="Open Sans"/>
                <a:cs typeface="Open Sans"/>
              </a:rPr>
              <a:t> </a:t>
            </a:r>
            <a:r>
              <a:rPr lang="en-US" i="1" err="1">
                <a:latin typeface="Open Sans"/>
                <a:ea typeface="Open Sans"/>
                <a:cs typeface="Open Sans"/>
              </a:rPr>
              <a:t>muualle</a:t>
            </a:r>
            <a:r>
              <a:rPr lang="en-US" i="1">
                <a:latin typeface="Open Sans"/>
                <a:ea typeface="Open Sans"/>
                <a:cs typeface="Open Sans"/>
              </a:rPr>
              <a:t>. </a:t>
            </a:r>
            <a:br>
              <a:rPr lang="en-US" i="1">
                <a:latin typeface="Open Sans"/>
                <a:ea typeface="Open Sans"/>
                <a:cs typeface="Open Sans"/>
              </a:rPr>
            </a:br>
            <a:r>
              <a:rPr lang="en-US" i="1" err="1">
                <a:latin typeface="Open Sans"/>
                <a:ea typeface="Open Sans"/>
                <a:cs typeface="Open Sans"/>
              </a:rPr>
              <a:t>Entä</a:t>
            </a:r>
            <a:r>
              <a:rPr lang="en-US" i="1">
                <a:latin typeface="Open Sans"/>
                <a:ea typeface="Open Sans"/>
                <a:cs typeface="Open Sans"/>
              </a:rPr>
              <a:t> </a:t>
            </a:r>
            <a:r>
              <a:rPr lang="en-US" i="1" err="1">
                <a:latin typeface="Open Sans"/>
                <a:ea typeface="Open Sans"/>
                <a:cs typeface="Open Sans"/>
              </a:rPr>
              <a:t>jos</a:t>
            </a:r>
            <a:r>
              <a:rPr lang="en-US" i="1">
                <a:latin typeface="Open Sans"/>
                <a:ea typeface="Open Sans"/>
                <a:cs typeface="Open Sans"/>
              </a:rPr>
              <a:t> Tuire </a:t>
            </a:r>
            <a:r>
              <a:rPr lang="en-US" i="1" err="1">
                <a:latin typeface="Open Sans"/>
                <a:ea typeface="Open Sans"/>
                <a:cs typeface="Open Sans"/>
              </a:rPr>
              <a:t>jääkin</a:t>
            </a:r>
            <a:r>
              <a:rPr lang="en-US" i="1">
                <a:latin typeface="Open Sans"/>
                <a:ea typeface="Open Sans"/>
                <a:cs typeface="Open Sans"/>
              </a:rPr>
              <a:t> </a:t>
            </a:r>
            <a:r>
              <a:rPr lang="en-US" i="1" err="1">
                <a:latin typeface="Open Sans"/>
                <a:ea typeface="Open Sans"/>
                <a:cs typeface="Open Sans"/>
              </a:rPr>
              <a:t>suunniteltua</a:t>
            </a:r>
            <a:r>
              <a:rPr lang="en-US" i="1">
                <a:latin typeface="Open Sans"/>
                <a:ea typeface="Open Sans"/>
                <a:cs typeface="Open Sans"/>
              </a:rPr>
              <a:t> </a:t>
            </a:r>
            <a:r>
              <a:rPr lang="en-US" i="1" err="1">
                <a:latin typeface="Open Sans"/>
                <a:ea typeface="Open Sans"/>
                <a:cs typeface="Open Sans"/>
              </a:rPr>
              <a:t>aiemmin</a:t>
            </a:r>
            <a:r>
              <a:rPr lang="en-US" i="1">
                <a:latin typeface="Open Sans"/>
                <a:ea typeface="Open Sans"/>
                <a:cs typeface="Open Sans"/>
              </a:rPr>
              <a:t> </a:t>
            </a:r>
            <a:r>
              <a:rPr lang="en-US" i="1" err="1">
                <a:latin typeface="Open Sans"/>
                <a:ea typeface="Open Sans"/>
                <a:cs typeface="Open Sans"/>
              </a:rPr>
              <a:t>äkillisesti</a:t>
            </a:r>
            <a:r>
              <a:rPr lang="en-US" i="1">
                <a:latin typeface="Open Sans"/>
                <a:ea typeface="Open Sans"/>
                <a:cs typeface="Open Sans"/>
              </a:rPr>
              <a:t> pois </a:t>
            </a:r>
            <a:r>
              <a:rPr lang="en-US" i="1" err="1">
                <a:latin typeface="Open Sans"/>
                <a:ea typeface="Open Sans"/>
                <a:cs typeface="Open Sans"/>
              </a:rPr>
              <a:t>töistä</a:t>
            </a:r>
            <a:r>
              <a:rPr lang="en-US" i="1">
                <a:latin typeface="Open Sans"/>
                <a:ea typeface="Open Sans"/>
                <a:cs typeface="Open Sans"/>
              </a:rPr>
              <a:t> </a:t>
            </a:r>
            <a:r>
              <a:rPr lang="en-US" i="1" err="1">
                <a:latin typeface="Open Sans"/>
                <a:ea typeface="Open Sans"/>
                <a:cs typeface="Open Sans"/>
              </a:rPr>
              <a:t>eikä</a:t>
            </a:r>
            <a:r>
              <a:rPr lang="en-US" i="1">
                <a:latin typeface="Open Sans"/>
                <a:ea typeface="Open Sans"/>
                <a:cs typeface="Open Sans"/>
              </a:rPr>
              <a:t> </a:t>
            </a:r>
            <a:r>
              <a:rPr lang="en-US" i="1" err="1">
                <a:latin typeface="Open Sans"/>
                <a:ea typeface="Open Sans"/>
                <a:cs typeface="Open Sans"/>
              </a:rPr>
              <a:t>enää</a:t>
            </a:r>
            <a:r>
              <a:rPr lang="en-US" i="1">
                <a:latin typeface="Open Sans"/>
                <a:ea typeface="Open Sans"/>
                <a:cs typeface="Open Sans"/>
              </a:rPr>
              <a:t> </a:t>
            </a:r>
            <a:r>
              <a:rPr lang="en-US" i="1" err="1">
                <a:latin typeface="Open Sans"/>
                <a:ea typeface="Open Sans"/>
                <a:cs typeface="Open Sans"/>
              </a:rPr>
              <a:t>palaa</a:t>
            </a:r>
            <a:r>
              <a:rPr lang="en-US" i="1">
                <a:latin typeface="Open Sans"/>
                <a:ea typeface="Open Sans"/>
                <a:cs typeface="Open Sans"/>
              </a:rPr>
              <a:t> </a:t>
            </a:r>
            <a:r>
              <a:rPr lang="en-US" i="1" err="1">
                <a:latin typeface="Open Sans"/>
                <a:ea typeface="Open Sans"/>
                <a:cs typeface="Open Sans"/>
              </a:rPr>
              <a:t>eikä</a:t>
            </a:r>
            <a:r>
              <a:rPr lang="en-US" i="1">
                <a:latin typeface="Open Sans"/>
                <a:ea typeface="Open Sans"/>
                <a:cs typeface="Open Sans"/>
              </a:rPr>
              <a:t> </a:t>
            </a:r>
            <a:r>
              <a:rPr lang="en-US" i="1" err="1">
                <a:latin typeface="Open Sans"/>
                <a:ea typeface="Open Sans"/>
                <a:cs typeface="Open Sans"/>
              </a:rPr>
              <a:t>pysyty</a:t>
            </a:r>
            <a:r>
              <a:rPr lang="en-US" i="1">
                <a:latin typeface="Open Sans"/>
                <a:ea typeface="Open Sans"/>
                <a:cs typeface="Open Sans"/>
              </a:rPr>
              <a:t> </a:t>
            </a:r>
            <a:r>
              <a:rPr lang="en-US" i="1" err="1">
                <a:latin typeface="Open Sans"/>
                <a:ea typeface="Open Sans"/>
                <a:cs typeface="Open Sans"/>
              </a:rPr>
              <a:t>siirtämään</a:t>
            </a:r>
            <a:r>
              <a:rPr lang="en-US" i="1">
                <a:latin typeface="Open Sans"/>
                <a:ea typeface="Open Sans"/>
                <a:cs typeface="Open Sans"/>
              </a:rPr>
              <a:t> </a:t>
            </a:r>
            <a:r>
              <a:rPr lang="en-US" i="1" err="1">
                <a:latin typeface="Open Sans"/>
                <a:ea typeface="Open Sans"/>
                <a:cs typeface="Open Sans"/>
              </a:rPr>
              <a:t>osaamistaan</a:t>
            </a:r>
            <a:r>
              <a:rPr lang="en-US" i="1">
                <a:latin typeface="Open Sans"/>
                <a:ea typeface="Open Sans"/>
                <a:cs typeface="Open Sans"/>
              </a:rPr>
              <a:t>?</a:t>
            </a:r>
          </a:p>
          <a:p>
            <a:pPr>
              <a:lnSpc>
                <a:spcPct val="150000"/>
              </a:lnSpc>
              <a:spcBef>
                <a:spcPct val="0"/>
              </a:spcBef>
            </a:pPr>
            <a:endParaRPr lang="en-US" b="1">
              <a:latin typeface="Open Sans"/>
              <a:ea typeface="Open Sans"/>
              <a:cs typeface="Open Sans"/>
            </a:endParaRPr>
          </a:p>
          <a:p>
            <a:pPr>
              <a:lnSpc>
                <a:spcPct val="150000"/>
              </a:lnSpc>
              <a:spcBef>
                <a:spcPct val="0"/>
              </a:spcBef>
            </a:pPr>
            <a:r>
              <a:rPr lang="en-US" b="1" err="1">
                <a:latin typeface="Open Sans"/>
                <a:ea typeface="Open Sans"/>
                <a:cs typeface="Open Sans"/>
              </a:rPr>
              <a:t>Riski</a:t>
            </a:r>
            <a:r>
              <a:rPr lang="en-US" b="1">
                <a:latin typeface="Open Sans"/>
                <a:ea typeface="Open Sans"/>
                <a:cs typeface="Open Sans"/>
              </a:rPr>
              <a:t> </a:t>
            </a:r>
            <a:r>
              <a:rPr lang="en-US" b="1" err="1">
                <a:latin typeface="Open Sans"/>
                <a:ea typeface="Open Sans"/>
                <a:cs typeface="Open Sans"/>
              </a:rPr>
              <a:t>voidaan</a:t>
            </a:r>
            <a:r>
              <a:rPr lang="en-US" b="1">
                <a:latin typeface="Open Sans"/>
                <a:ea typeface="Open Sans"/>
                <a:cs typeface="Open Sans"/>
              </a:rPr>
              <a:t> </a:t>
            </a:r>
            <a:r>
              <a:rPr lang="en-US" b="1" err="1">
                <a:latin typeface="Open Sans"/>
                <a:ea typeface="Open Sans"/>
                <a:cs typeface="Open Sans"/>
              </a:rPr>
              <a:t>minimoida</a:t>
            </a:r>
            <a:r>
              <a:rPr lang="en-US" b="1">
                <a:latin typeface="Open Sans"/>
                <a:ea typeface="Open Sans"/>
                <a:cs typeface="Open Sans"/>
              </a:rPr>
              <a:t>, </a:t>
            </a:r>
            <a:r>
              <a:rPr lang="en-US" b="1" err="1">
                <a:latin typeface="Open Sans"/>
                <a:ea typeface="Open Sans"/>
                <a:cs typeface="Open Sans"/>
              </a:rPr>
              <a:t>kun</a:t>
            </a:r>
            <a:endParaRPr lang="en-US" b="1">
              <a:latin typeface="Open Sans"/>
              <a:ea typeface="Open Sans"/>
              <a:cs typeface="Open Sans"/>
            </a:endParaRPr>
          </a:p>
          <a:p>
            <a:pPr marL="342900" indent="-342900">
              <a:lnSpc>
                <a:spcPct val="150000"/>
              </a:lnSpc>
              <a:spcBef>
                <a:spcPct val="0"/>
              </a:spcBef>
              <a:buFont typeface="Arial" panose="020B0604020202020204" pitchFamily="34" charset="0"/>
              <a:buChar char="•"/>
            </a:pPr>
            <a:r>
              <a:rPr lang="en-US" err="1">
                <a:latin typeface="Open Sans"/>
                <a:ea typeface="Open Sans"/>
                <a:cs typeface="Open Sans"/>
              </a:rPr>
              <a:t>Tuiren</a:t>
            </a:r>
            <a:r>
              <a:rPr lang="en-US">
                <a:latin typeface="Open Sans"/>
                <a:ea typeface="Open Sans"/>
                <a:cs typeface="Open Sans"/>
              </a:rPr>
              <a:t> </a:t>
            </a:r>
            <a:r>
              <a:rPr lang="en-US" err="1">
                <a:latin typeface="Open Sans"/>
                <a:ea typeface="Open Sans"/>
                <a:cs typeface="Open Sans"/>
              </a:rPr>
              <a:t>vastuulla</a:t>
            </a:r>
            <a:r>
              <a:rPr lang="en-US">
                <a:latin typeface="Open Sans"/>
                <a:ea typeface="Open Sans"/>
                <a:cs typeface="Open Sans"/>
              </a:rPr>
              <a:t> </a:t>
            </a:r>
            <a:r>
              <a:rPr lang="en-US" err="1">
                <a:latin typeface="Open Sans"/>
                <a:ea typeface="Open Sans"/>
                <a:cs typeface="Open Sans"/>
              </a:rPr>
              <a:t>olevat</a:t>
            </a:r>
            <a:r>
              <a:rPr lang="en-US">
                <a:latin typeface="Open Sans"/>
                <a:ea typeface="Open Sans"/>
                <a:cs typeface="Open Sans"/>
              </a:rPr>
              <a:t> </a:t>
            </a:r>
            <a:r>
              <a:rPr lang="en-US" err="1">
                <a:latin typeface="Open Sans"/>
                <a:ea typeface="Open Sans"/>
                <a:cs typeface="Open Sans"/>
              </a:rPr>
              <a:t>palvelut</a:t>
            </a:r>
            <a:r>
              <a:rPr lang="en-US">
                <a:latin typeface="Open Sans"/>
                <a:ea typeface="Open Sans"/>
                <a:cs typeface="Open Sans"/>
              </a:rPr>
              <a:t> ja </a:t>
            </a:r>
            <a:r>
              <a:rPr lang="en-US" err="1">
                <a:latin typeface="Open Sans"/>
                <a:ea typeface="Open Sans"/>
                <a:cs typeface="Open Sans"/>
              </a:rPr>
              <a:t>tehtävät</a:t>
            </a:r>
            <a:r>
              <a:rPr lang="en-US">
                <a:latin typeface="Open Sans"/>
                <a:ea typeface="Open Sans"/>
                <a:cs typeface="Open Sans"/>
              </a:rPr>
              <a:t> </a:t>
            </a:r>
            <a:r>
              <a:rPr lang="en-US" err="1">
                <a:latin typeface="Open Sans"/>
                <a:ea typeface="Open Sans"/>
                <a:cs typeface="Open Sans"/>
              </a:rPr>
              <a:t>tunnistetaan</a:t>
            </a:r>
            <a:r>
              <a:rPr lang="en-US">
                <a:latin typeface="Open Sans"/>
                <a:ea typeface="Open Sans"/>
                <a:cs typeface="Open Sans"/>
              </a:rPr>
              <a:t> ja </a:t>
            </a:r>
            <a:r>
              <a:rPr lang="en-US" err="1">
                <a:latin typeface="Open Sans"/>
                <a:ea typeface="Open Sans"/>
                <a:cs typeface="Open Sans"/>
              </a:rPr>
              <a:t>kuvataan</a:t>
            </a:r>
            <a:r>
              <a:rPr lang="en-US">
                <a:latin typeface="Open Sans"/>
                <a:ea typeface="Open Sans"/>
                <a:cs typeface="Open Sans"/>
              </a:rPr>
              <a:t> </a:t>
            </a:r>
            <a:r>
              <a:rPr lang="en-US" err="1">
                <a:latin typeface="Open Sans"/>
                <a:ea typeface="Open Sans"/>
                <a:cs typeface="Open Sans"/>
              </a:rPr>
              <a:t>riittävällä</a:t>
            </a:r>
            <a:r>
              <a:rPr lang="en-US">
                <a:latin typeface="Open Sans"/>
                <a:ea typeface="Open Sans"/>
                <a:cs typeface="Open Sans"/>
              </a:rPr>
              <a:t> </a:t>
            </a:r>
            <a:r>
              <a:rPr lang="en-US" err="1">
                <a:latin typeface="Open Sans"/>
                <a:ea typeface="Open Sans"/>
                <a:cs typeface="Open Sans"/>
              </a:rPr>
              <a:t>tarkkuudella</a:t>
            </a:r>
            <a:r>
              <a:rPr lang="en-US">
                <a:latin typeface="Open Sans"/>
                <a:ea typeface="Open Sans"/>
                <a:cs typeface="Open Sans"/>
              </a:rPr>
              <a:t> </a:t>
            </a:r>
            <a:r>
              <a:rPr lang="en-US" err="1">
                <a:latin typeface="Open Sans"/>
                <a:ea typeface="Open Sans"/>
                <a:cs typeface="Open Sans"/>
              </a:rPr>
              <a:t>toimintaprosesseissa</a:t>
            </a:r>
            <a:r>
              <a:rPr lang="en-US">
                <a:latin typeface="Open Sans"/>
                <a:ea typeface="Open Sans"/>
                <a:cs typeface="Open Sans"/>
              </a:rPr>
              <a:t>. </a:t>
            </a:r>
            <a:r>
              <a:rPr lang="en-US" err="1">
                <a:latin typeface="Open Sans"/>
                <a:ea typeface="Open Sans"/>
                <a:cs typeface="Open Sans"/>
              </a:rPr>
              <a:t>Esihenkilön</a:t>
            </a:r>
            <a:r>
              <a:rPr lang="en-US">
                <a:latin typeface="Open Sans"/>
                <a:ea typeface="Open Sans"/>
                <a:cs typeface="Open Sans"/>
              </a:rPr>
              <a:t> on </a:t>
            </a:r>
            <a:r>
              <a:rPr lang="en-US" err="1">
                <a:latin typeface="Open Sans"/>
                <a:ea typeface="Open Sans"/>
                <a:cs typeface="Open Sans"/>
              </a:rPr>
              <a:t>helppo</a:t>
            </a:r>
            <a:r>
              <a:rPr lang="en-US">
                <a:latin typeface="Open Sans"/>
                <a:ea typeface="Open Sans"/>
                <a:cs typeface="Open Sans"/>
              </a:rPr>
              <a:t> </a:t>
            </a:r>
            <a:r>
              <a:rPr lang="en-US" err="1">
                <a:latin typeface="Open Sans"/>
                <a:ea typeface="Open Sans"/>
                <a:cs typeface="Open Sans"/>
              </a:rPr>
              <a:t>perehdyttää</a:t>
            </a:r>
            <a:r>
              <a:rPr lang="en-US">
                <a:latin typeface="Open Sans"/>
                <a:ea typeface="Open Sans"/>
                <a:cs typeface="Open Sans"/>
              </a:rPr>
              <a:t> </a:t>
            </a:r>
            <a:r>
              <a:rPr lang="en-US" err="1">
                <a:latin typeface="Open Sans"/>
                <a:ea typeface="Open Sans"/>
                <a:cs typeface="Open Sans"/>
              </a:rPr>
              <a:t>Tuiren</a:t>
            </a:r>
            <a:r>
              <a:rPr lang="en-US">
                <a:latin typeface="Open Sans"/>
                <a:ea typeface="Open Sans"/>
                <a:cs typeface="Open Sans"/>
              </a:rPr>
              <a:t> </a:t>
            </a:r>
            <a:r>
              <a:rPr lang="en-US" err="1">
                <a:latin typeface="Open Sans"/>
                <a:ea typeface="Open Sans"/>
                <a:cs typeface="Open Sans"/>
              </a:rPr>
              <a:t>seuraaja</a:t>
            </a:r>
            <a:r>
              <a:rPr lang="en-US">
                <a:latin typeface="Open Sans"/>
                <a:ea typeface="Open Sans"/>
                <a:cs typeface="Open Sans"/>
              </a:rPr>
              <a:t> </a:t>
            </a:r>
            <a:r>
              <a:rPr lang="en-US" err="1">
                <a:latin typeface="Open Sans"/>
                <a:ea typeface="Open Sans"/>
                <a:cs typeface="Open Sans"/>
              </a:rPr>
              <a:t>ajantasaisen</a:t>
            </a:r>
            <a:r>
              <a:rPr lang="en-US">
                <a:latin typeface="Open Sans"/>
                <a:ea typeface="Open Sans"/>
                <a:cs typeface="Open Sans"/>
              </a:rPr>
              <a:t> </a:t>
            </a:r>
            <a:r>
              <a:rPr lang="en-US" err="1">
                <a:latin typeface="Open Sans"/>
                <a:ea typeface="Open Sans"/>
                <a:cs typeface="Open Sans"/>
              </a:rPr>
              <a:t>tiedonhallintamallin</a:t>
            </a:r>
            <a:r>
              <a:rPr lang="en-US">
                <a:latin typeface="Open Sans"/>
                <a:ea typeface="Open Sans"/>
                <a:cs typeface="Open Sans"/>
              </a:rPr>
              <a:t> </a:t>
            </a:r>
            <a:r>
              <a:rPr lang="en-US" err="1">
                <a:latin typeface="Open Sans"/>
                <a:ea typeface="Open Sans"/>
                <a:cs typeface="Open Sans"/>
              </a:rPr>
              <a:t>avulla</a:t>
            </a:r>
            <a:r>
              <a:rPr lang="en-US">
                <a:latin typeface="Open Sans"/>
                <a:ea typeface="Open Sans"/>
                <a:cs typeface="Open Sans"/>
              </a:rPr>
              <a:t> </a:t>
            </a:r>
            <a:r>
              <a:rPr lang="en-US" err="1">
                <a:latin typeface="Open Sans"/>
                <a:ea typeface="Open Sans"/>
                <a:cs typeface="Open Sans"/>
              </a:rPr>
              <a:t>työhön</a:t>
            </a:r>
            <a:r>
              <a:rPr lang="en-US">
                <a:latin typeface="Open Sans"/>
                <a:ea typeface="Open Sans"/>
                <a:cs typeface="Open Sans"/>
              </a:rPr>
              <a:t>. </a:t>
            </a:r>
          </a:p>
          <a:p>
            <a:pPr marL="342900" indent="-342900">
              <a:lnSpc>
                <a:spcPct val="150000"/>
              </a:lnSpc>
              <a:spcBef>
                <a:spcPct val="0"/>
              </a:spcBef>
              <a:buFont typeface="Arial" panose="020B0604020202020204" pitchFamily="34" charset="0"/>
              <a:buChar char="•"/>
            </a:pPr>
            <a:r>
              <a:rPr lang="en-US" err="1">
                <a:latin typeface="Open Sans"/>
                <a:ea typeface="Open Sans"/>
                <a:cs typeface="Open Sans"/>
              </a:rPr>
              <a:t>Tuiren</a:t>
            </a:r>
            <a:r>
              <a:rPr lang="en-US">
                <a:latin typeface="Open Sans"/>
                <a:ea typeface="Open Sans"/>
                <a:cs typeface="Open Sans"/>
              </a:rPr>
              <a:t> </a:t>
            </a:r>
            <a:r>
              <a:rPr lang="en-US" err="1">
                <a:latin typeface="Open Sans"/>
                <a:ea typeface="Open Sans"/>
                <a:cs typeface="Open Sans"/>
              </a:rPr>
              <a:t>tehtävissä</a:t>
            </a:r>
            <a:r>
              <a:rPr lang="en-US">
                <a:latin typeface="Open Sans"/>
                <a:ea typeface="Open Sans"/>
                <a:cs typeface="Open Sans"/>
              </a:rPr>
              <a:t> </a:t>
            </a:r>
            <a:r>
              <a:rPr lang="en-US" err="1">
                <a:latin typeface="Open Sans"/>
                <a:ea typeface="Open Sans"/>
                <a:cs typeface="Open Sans"/>
              </a:rPr>
              <a:t>käytetyt</a:t>
            </a:r>
            <a:r>
              <a:rPr lang="en-US">
                <a:latin typeface="Open Sans"/>
                <a:ea typeface="Open Sans"/>
                <a:cs typeface="Open Sans"/>
              </a:rPr>
              <a:t> </a:t>
            </a:r>
            <a:r>
              <a:rPr lang="en-US" err="1">
                <a:latin typeface="Open Sans"/>
                <a:ea typeface="Open Sans"/>
                <a:cs typeface="Open Sans"/>
              </a:rPr>
              <a:t>sovellukset</a:t>
            </a:r>
            <a:r>
              <a:rPr lang="en-US">
                <a:latin typeface="Open Sans"/>
                <a:ea typeface="Open Sans"/>
                <a:cs typeface="Open Sans"/>
              </a:rPr>
              <a:t> ja </a:t>
            </a:r>
            <a:r>
              <a:rPr lang="en-US" err="1">
                <a:latin typeface="Open Sans"/>
                <a:ea typeface="Open Sans"/>
                <a:cs typeface="Open Sans"/>
              </a:rPr>
              <a:t>järjestemät</a:t>
            </a:r>
            <a:r>
              <a:rPr lang="en-US">
                <a:latin typeface="Open Sans"/>
                <a:ea typeface="Open Sans"/>
                <a:cs typeface="Open Sans"/>
              </a:rPr>
              <a:t> </a:t>
            </a:r>
            <a:r>
              <a:rPr lang="en-US" err="1">
                <a:latin typeface="Open Sans"/>
                <a:ea typeface="Open Sans"/>
                <a:cs typeface="Open Sans"/>
              </a:rPr>
              <a:t>tunnistetaan</a:t>
            </a:r>
            <a:r>
              <a:rPr lang="en-US">
                <a:latin typeface="Open Sans"/>
                <a:ea typeface="Open Sans"/>
                <a:cs typeface="Open Sans"/>
              </a:rPr>
              <a:t>, </a:t>
            </a:r>
            <a:r>
              <a:rPr lang="en-US" err="1">
                <a:latin typeface="Open Sans"/>
                <a:ea typeface="Open Sans"/>
                <a:cs typeface="Open Sans"/>
              </a:rPr>
              <a:t>kuvataan</a:t>
            </a:r>
            <a:r>
              <a:rPr lang="en-US">
                <a:latin typeface="Open Sans"/>
                <a:ea typeface="Open Sans"/>
                <a:cs typeface="Open Sans"/>
              </a:rPr>
              <a:t> ja </a:t>
            </a:r>
            <a:r>
              <a:rPr lang="en-US" err="1">
                <a:latin typeface="Open Sans"/>
                <a:ea typeface="Open Sans"/>
                <a:cs typeface="Open Sans"/>
              </a:rPr>
              <a:t>linkitetään</a:t>
            </a:r>
            <a:r>
              <a:rPr lang="en-US">
                <a:latin typeface="Open Sans"/>
                <a:ea typeface="Open Sans"/>
                <a:cs typeface="Open Sans"/>
              </a:rPr>
              <a:t> </a:t>
            </a:r>
            <a:r>
              <a:rPr lang="en-US" err="1">
                <a:latin typeface="Open Sans"/>
                <a:ea typeface="Open Sans"/>
                <a:cs typeface="Open Sans"/>
              </a:rPr>
              <a:t>toimintaprosesseihin</a:t>
            </a:r>
            <a:r>
              <a:rPr lang="en-US">
                <a:latin typeface="Open Sans"/>
                <a:ea typeface="Open Sans"/>
                <a:cs typeface="Open Sans"/>
              </a:rPr>
              <a:t>.</a:t>
            </a:r>
            <a:br>
              <a:rPr lang="en-US">
                <a:latin typeface="Open Sans"/>
                <a:ea typeface="Open Sans"/>
                <a:cs typeface="Open Sans"/>
              </a:rPr>
            </a:br>
            <a:r>
              <a:rPr lang="en-US" err="1">
                <a:latin typeface="Open Sans"/>
                <a:ea typeface="Open Sans"/>
                <a:cs typeface="Open Sans"/>
              </a:rPr>
              <a:t>Varmistetaan</a:t>
            </a:r>
            <a:r>
              <a:rPr lang="en-US">
                <a:latin typeface="Open Sans"/>
                <a:ea typeface="Open Sans"/>
                <a:cs typeface="Open Sans"/>
              </a:rPr>
              <a:t> </a:t>
            </a:r>
            <a:r>
              <a:rPr lang="en-US" err="1">
                <a:latin typeface="Open Sans"/>
                <a:ea typeface="Open Sans"/>
                <a:cs typeface="Open Sans"/>
              </a:rPr>
              <a:t>että</a:t>
            </a:r>
            <a:r>
              <a:rPr lang="en-US">
                <a:latin typeface="Open Sans"/>
                <a:ea typeface="Open Sans"/>
                <a:cs typeface="Open Sans"/>
              </a:rPr>
              <a:t> </a:t>
            </a:r>
            <a:r>
              <a:rPr lang="en-US" err="1">
                <a:latin typeface="Open Sans"/>
                <a:ea typeface="Open Sans"/>
                <a:cs typeface="Open Sans"/>
              </a:rPr>
              <a:t>sovelluksissa</a:t>
            </a:r>
            <a:r>
              <a:rPr lang="en-US">
                <a:latin typeface="Open Sans"/>
                <a:ea typeface="Open Sans"/>
                <a:cs typeface="Open Sans"/>
              </a:rPr>
              <a:t> ja </a:t>
            </a:r>
            <a:r>
              <a:rPr lang="en-US" err="1">
                <a:latin typeface="Open Sans"/>
                <a:ea typeface="Open Sans"/>
                <a:cs typeface="Open Sans"/>
              </a:rPr>
              <a:t>järjestelmissä</a:t>
            </a:r>
            <a:r>
              <a:rPr lang="en-US">
                <a:latin typeface="Open Sans"/>
                <a:ea typeface="Open Sans"/>
                <a:cs typeface="Open Sans"/>
              </a:rPr>
              <a:t> on </a:t>
            </a:r>
            <a:r>
              <a:rPr lang="en-US" err="1">
                <a:latin typeface="Open Sans"/>
                <a:ea typeface="Open Sans"/>
                <a:cs typeface="Open Sans"/>
              </a:rPr>
              <a:t>Tuiren</a:t>
            </a:r>
            <a:r>
              <a:rPr lang="en-US">
                <a:latin typeface="Open Sans"/>
                <a:ea typeface="Open Sans"/>
                <a:cs typeface="Open Sans"/>
              </a:rPr>
              <a:t> </a:t>
            </a:r>
            <a:r>
              <a:rPr lang="en-US" err="1">
                <a:latin typeface="Open Sans"/>
                <a:ea typeface="Open Sans"/>
                <a:cs typeface="Open Sans"/>
              </a:rPr>
              <a:t>lisäksi</a:t>
            </a:r>
            <a:r>
              <a:rPr lang="en-US">
                <a:latin typeface="Open Sans"/>
                <a:ea typeface="Open Sans"/>
                <a:cs typeface="Open Sans"/>
              </a:rPr>
              <a:t> </a:t>
            </a:r>
            <a:r>
              <a:rPr lang="en-US" err="1">
                <a:latin typeface="Open Sans"/>
                <a:ea typeface="Open Sans"/>
                <a:cs typeface="Open Sans"/>
              </a:rPr>
              <a:t>ainakin</a:t>
            </a:r>
            <a:r>
              <a:rPr lang="en-US">
                <a:latin typeface="Open Sans"/>
                <a:ea typeface="Open Sans"/>
                <a:cs typeface="Open Sans"/>
              </a:rPr>
              <a:t> </a:t>
            </a:r>
            <a:r>
              <a:rPr lang="en-US" err="1">
                <a:latin typeface="Open Sans"/>
                <a:ea typeface="Open Sans"/>
                <a:cs typeface="Open Sans"/>
              </a:rPr>
              <a:t>toinen</a:t>
            </a:r>
            <a:r>
              <a:rPr lang="en-US">
                <a:latin typeface="Open Sans"/>
                <a:ea typeface="Open Sans"/>
                <a:cs typeface="Open Sans"/>
              </a:rPr>
              <a:t>, </a:t>
            </a:r>
            <a:r>
              <a:rPr lang="en-US" err="1">
                <a:latin typeface="Open Sans"/>
                <a:ea typeface="Open Sans"/>
                <a:cs typeface="Open Sans"/>
              </a:rPr>
              <a:t>työsuhteessa</a:t>
            </a:r>
            <a:r>
              <a:rPr lang="en-US">
                <a:latin typeface="Open Sans"/>
                <a:ea typeface="Open Sans"/>
                <a:cs typeface="Open Sans"/>
              </a:rPr>
              <a:t> </a:t>
            </a:r>
            <a:r>
              <a:rPr lang="en-US" err="1">
                <a:latin typeface="Open Sans"/>
                <a:ea typeface="Open Sans"/>
                <a:cs typeface="Open Sans"/>
              </a:rPr>
              <a:t>oleva</a:t>
            </a:r>
            <a:r>
              <a:rPr lang="en-US">
                <a:latin typeface="Open Sans"/>
                <a:ea typeface="Open Sans"/>
                <a:cs typeface="Open Sans"/>
              </a:rPr>
              <a:t> </a:t>
            </a:r>
            <a:r>
              <a:rPr lang="en-US" err="1">
                <a:latin typeface="Open Sans"/>
                <a:ea typeface="Open Sans"/>
                <a:cs typeface="Open Sans"/>
              </a:rPr>
              <a:t>pääkäyttäjä</a:t>
            </a:r>
            <a:r>
              <a:rPr lang="en-US">
                <a:latin typeface="Open Sans"/>
                <a:ea typeface="Open Sans"/>
                <a:cs typeface="Open Sans"/>
              </a:rPr>
              <a:t>. </a:t>
            </a:r>
          </a:p>
          <a:p>
            <a:pPr marL="342900" indent="-342900">
              <a:lnSpc>
                <a:spcPct val="150000"/>
              </a:lnSpc>
              <a:spcBef>
                <a:spcPct val="0"/>
              </a:spcBef>
              <a:buFont typeface="Arial" panose="020B0604020202020204" pitchFamily="34" charset="0"/>
              <a:buChar char="•"/>
            </a:pPr>
            <a:r>
              <a:rPr lang="en-US" err="1">
                <a:latin typeface="Open Sans"/>
                <a:ea typeface="Open Sans"/>
                <a:cs typeface="Open Sans"/>
              </a:rPr>
              <a:t>Tuiren</a:t>
            </a:r>
            <a:r>
              <a:rPr lang="en-US">
                <a:latin typeface="Open Sans"/>
                <a:ea typeface="Open Sans"/>
                <a:cs typeface="Open Sans"/>
              </a:rPr>
              <a:t> </a:t>
            </a:r>
            <a:r>
              <a:rPr lang="en-US" err="1">
                <a:latin typeface="Open Sans"/>
                <a:ea typeface="Open Sans"/>
                <a:cs typeface="Open Sans"/>
              </a:rPr>
              <a:t>tehtävissä</a:t>
            </a:r>
            <a:r>
              <a:rPr lang="en-US">
                <a:latin typeface="Open Sans"/>
                <a:ea typeface="Open Sans"/>
                <a:cs typeface="Open Sans"/>
              </a:rPr>
              <a:t> </a:t>
            </a:r>
            <a:r>
              <a:rPr lang="en-US" err="1">
                <a:latin typeface="Open Sans"/>
                <a:ea typeface="Open Sans"/>
                <a:cs typeface="Open Sans"/>
              </a:rPr>
              <a:t>käytettävät</a:t>
            </a:r>
            <a:r>
              <a:rPr lang="en-US">
                <a:latin typeface="Open Sans"/>
                <a:ea typeface="Open Sans"/>
                <a:cs typeface="Open Sans"/>
              </a:rPr>
              <a:t> </a:t>
            </a:r>
            <a:r>
              <a:rPr lang="en-US" err="1">
                <a:latin typeface="Open Sans"/>
                <a:ea typeface="Open Sans"/>
                <a:cs typeface="Open Sans"/>
              </a:rPr>
              <a:t>tiedot</a:t>
            </a:r>
            <a:r>
              <a:rPr lang="en-US">
                <a:latin typeface="Open Sans"/>
                <a:ea typeface="Open Sans"/>
                <a:cs typeface="Open Sans"/>
              </a:rPr>
              <a:t> ja </a:t>
            </a:r>
            <a:r>
              <a:rPr lang="en-US" err="1">
                <a:latin typeface="Open Sans"/>
                <a:ea typeface="Open Sans"/>
                <a:cs typeface="Open Sans"/>
              </a:rPr>
              <a:t>tietovarannot</a:t>
            </a:r>
            <a:r>
              <a:rPr lang="en-US">
                <a:latin typeface="Open Sans"/>
                <a:ea typeface="Open Sans"/>
                <a:cs typeface="Open Sans"/>
              </a:rPr>
              <a:t> </a:t>
            </a:r>
            <a:r>
              <a:rPr lang="en-US" err="1">
                <a:latin typeface="Open Sans"/>
                <a:ea typeface="Open Sans"/>
                <a:cs typeface="Open Sans"/>
              </a:rPr>
              <a:t>tunnistetaan</a:t>
            </a:r>
            <a:r>
              <a:rPr lang="en-US">
                <a:latin typeface="Open Sans"/>
                <a:ea typeface="Open Sans"/>
                <a:cs typeface="Open Sans"/>
              </a:rPr>
              <a:t>, </a:t>
            </a:r>
            <a:r>
              <a:rPr lang="en-US" err="1">
                <a:latin typeface="Open Sans"/>
                <a:ea typeface="Open Sans"/>
                <a:cs typeface="Open Sans"/>
              </a:rPr>
              <a:t>kuvataan</a:t>
            </a:r>
            <a:r>
              <a:rPr lang="en-US">
                <a:latin typeface="Open Sans"/>
                <a:ea typeface="Open Sans"/>
                <a:cs typeface="Open Sans"/>
              </a:rPr>
              <a:t> ja </a:t>
            </a:r>
            <a:r>
              <a:rPr lang="en-US" err="1">
                <a:latin typeface="Open Sans"/>
                <a:ea typeface="Open Sans"/>
                <a:cs typeface="Open Sans"/>
              </a:rPr>
              <a:t>linkitetään</a:t>
            </a:r>
            <a:r>
              <a:rPr lang="en-US">
                <a:latin typeface="Open Sans"/>
                <a:ea typeface="Open Sans"/>
                <a:cs typeface="Open Sans"/>
              </a:rPr>
              <a:t> </a:t>
            </a:r>
            <a:r>
              <a:rPr lang="en-US" err="1">
                <a:latin typeface="Open Sans"/>
                <a:ea typeface="Open Sans"/>
                <a:cs typeface="Open Sans"/>
              </a:rPr>
              <a:t>toimintaprosesseihin</a:t>
            </a:r>
            <a:r>
              <a:rPr lang="en-US">
                <a:latin typeface="Open Sans"/>
                <a:ea typeface="Open Sans"/>
                <a:cs typeface="Open Sans"/>
              </a:rPr>
              <a:t>. On </a:t>
            </a:r>
            <a:r>
              <a:rPr lang="en-US" err="1">
                <a:latin typeface="Open Sans"/>
                <a:ea typeface="Open Sans"/>
                <a:cs typeface="Open Sans"/>
              </a:rPr>
              <a:t>merkittävä</a:t>
            </a:r>
            <a:r>
              <a:rPr lang="en-US">
                <a:latin typeface="Open Sans"/>
                <a:ea typeface="Open Sans"/>
                <a:cs typeface="Open Sans"/>
              </a:rPr>
              <a:t> </a:t>
            </a:r>
            <a:r>
              <a:rPr lang="en-US" err="1">
                <a:latin typeface="Open Sans"/>
                <a:ea typeface="Open Sans"/>
                <a:cs typeface="Open Sans"/>
              </a:rPr>
              <a:t>huomioida</a:t>
            </a:r>
            <a:r>
              <a:rPr lang="en-US">
                <a:latin typeface="Open Sans"/>
                <a:ea typeface="Open Sans"/>
                <a:cs typeface="Open Sans"/>
              </a:rPr>
              <a:t> </a:t>
            </a:r>
            <a:r>
              <a:rPr lang="en-US" err="1">
                <a:latin typeface="Open Sans"/>
                <a:ea typeface="Open Sans"/>
                <a:cs typeface="Open Sans"/>
              </a:rPr>
              <a:t>myös</a:t>
            </a:r>
            <a:r>
              <a:rPr lang="en-US">
                <a:latin typeface="Open Sans"/>
                <a:ea typeface="Open Sans"/>
                <a:cs typeface="Open Sans"/>
              </a:rPr>
              <a:t> </a:t>
            </a:r>
            <a:r>
              <a:rPr lang="en-US" err="1">
                <a:latin typeface="Open Sans"/>
                <a:ea typeface="Open Sans"/>
                <a:cs typeface="Open Sans"/>
              </a:rPr>
              <a:t>tiedot</a:t>
            </a:r>
            <a:r>
              <a:rPr lang="en-US">
                <a:latin typeface="Open Sans"/>
                <a:ea typeface="Open Sans"/>
                <a:cs typeface="Open Sans"/>
              </a:rPr>
              <a:t>, </a:t>
            </a:r>
            <a:r>
              <a:rPr lang="en-US" err="1">
                <a:latin typeface="Open Sans"/>
                <a:ea typeface="Open Sans"/>
                <a:cs typeface="Open Sans"/>
              </a:rPr>
              <a:t>jotka</a:t>
            </a:r>
            <a:r>
              <a:rPr lang="en-US">
                <a:latin typeface="Open Sans"/>
                <a:ea typeface="Open Sans"/>
                <a:cs typeface="Open Sans"/>
              </a:rPr>
              <a:t> on </a:t>
            </a:r>
            <a:r>
              <a:rPr lang="en-US" err="1">
                <a:latin typeface="Open Sans"/>
                <a:ea typeface="Open Sans"/>
                <a:cs typeface="Open Sans"/>
              </a:rPr>
              <a:t>varastoitu</a:t>
            </a:r>
            <a:r>
              <a:rPr lang="en-US">
                <a:latin typeface="Open Sans"/>
                <a:ea typeface="Open Sans"/>
                <a:cs typeface="Open Sans"/>
              </a:rPr>
              <a:t> </a:t>
            </a:r>
            <a:r>
              <a:rPr lang="en-US" err="1">
                <a:latin typeface="Open Sans"/>
                <a:ea typeface="Open Sans"/>
                <a:cs typeface="Open Sans"/>
              </a:rPr>
              <a:t>vanhoihin</a:t>
            </a:r>
            <a:r>
              <a:rPr lang="en-US">
                <a:latin typeface="Open Sans"/>
                <a:ea typeface="Open Sans"/>
                <a:cs typeface="Open Sans"/>
              </a:rPr>
              <a:t> </a:t>
            </a:r>
            <a:r>
              <a:rPr lang="en-US" err="1">
                <a:latin typeface="Open Sans"/>
                <a:ea typeface="Open Sans"/>
                <a:cs typeface="Open Sans"/>
              </a:rPr>
              <a:t>sovelluksiin</a:t>
            </a:r>
            <a:r>
              <a:rPr lang="en-US">
                <a:latin typeface="Open Sans"/>
                <a:ea typeface="Open Sans"/>
                <a:cs typeface="Open Sans"/>
              </a:rPr>
              <a:t> tai </a:t>
            </a:r>
            <a:r>
              <a:rPr lang="en-US" err="1">
                <a:latin typeface="Open Sans"/>
                <a:ea typeface="Open Sans"/>
                <a:cs typeface="Open Sans"/>
              </a:rPr>
              <a:t>palvelimiin</a:t>
            </a:r>
            <a:r>
              <a:rPr lang="en-US">
                <a:latin typeface="Open Sans"/>
                <a:ea typeface="Open Sans"/>
                <a:cs typeface="Open Sans"/>
              </a:rPr>
              <a:t>, </a:t>
            </a:r>
            <a:r>
              <a:rPr lang="en-US" err="1">
                <a:latin typeface="Open Sans"/>
                <a:ea typeface="Open Sans"/>
                <a:cs typeface="Open Sans"/>
              </a:rPr>
              <a:t>näiden</a:t>
            </a:r>
            <a:r>
              <a:rPr lang="en-US">
                <a:latin typeface="Open Sans"/>
                <a:ea typeface="Open Sans"/>
                <a:cs typeface="Open Sans"/>
              </a:rPr>
              <a:t> </a:t>
            </a:r>
            <a:r>
              <a:rPr lang="en-US" err="1">
                <a:latin typeface="Open Sans"/>
                <a:ea typeface="Open Sans"/>
                <a:cs typeface="Open Sans"/>
              </a:rPr>
              <a:t>tietojen</a:t>
            </a:r>
            <a:r>
              <a:rPr lang="en-US">
                <a:latin typeface="Open Sans"/>
                <a:ea typeface="Open Sans"/>
                <a:cs typeface="Open Sans"/>
              </a:rPr>
              <a:t> </a:t>
            </a:r>
            <a:r>
              <a:rPr lang="en-US" err="1">
                <a:latin typeface="Open Sans"/>
                <a:ea typeface="Open Sans"/>
                <a:cs typeface="Open Sans"/>
              </a:rPr>
              <a:t>saavutettavuus</a:t>
            </a:r>
            <a:r>
              <a:rPr lang="en-US">
                <a:latin typeface="Open Sans"/>
                <a:ea typeface="Open Sans"/>
                <a:cs typeface="Open Sans"/>
              </a:rPr>
              <a:t> on </a:t>
            </a:r>
            <a:r>
              <a:rPr lang="en-US" err="1">
                <a:latin typeface="Open Sans"/>
                <a:ea typeface="Open Sans"/>
                <a:cs typeface="Open Sans"/>
              </a:rPr>
              <a:t>turvattava</a:t>
            </a:r>
            <a:r>
              <a:rPr lang="en-US">
                <a:latin typeface="Open Sans"/>
                <a:ea typeface="Open Sans"/>
                <a:cs typeface="Open Sans"/>
              </a:rPr>
              <a:t>.</a:t>
            </a:r>
          </a:p>
          <a:p>
            <a:pPr marL="342900" indent="-342900">
              <a:lnSpc>
                <a:spcPct val="150000"/>
              </a:lnSpc>
              <a:spcBef>
                <a:spcPct val="0"/>
              </a:spcBef>
              <a:buFont typeface="Arial" panose="020B0604020202020204" pitchFamily="34" charset="0"/>
              <a:buChar char="•"/>
            </a:pPr>
            <a:r>
              <a:rPr lang="en-US" err="1">
                <a:latin typeface="Open Sans"/>
                <a:ea typeface="Open Sans"/>
                <a:cs typeface="Open Sans"/>
              </a:rPr>
              <a:t>Organisaatiossa</a:t>
            </a:r>
            <a:r>
              <a:rPr lang="en-US">
                <a:latin typeface="Open Sans"/>
                <a:ea typeface="Open Sans"/>
                <a:cs typeface="Open Sans"/>
              </a:rPr>
              <a:t> </a:t>
            </a:r>
            <a:r>
              <a:rPr lang="en-US" err="1">
                <a:latin typeface="Open Sans"/>
                <a:ea typeface="Open Sans"/>
                <a:cs typeface="Open Sans"/>
              </a:rPr>
              <a:t>otetaan</a:t>
            </a:r>
            <a:r>
              <a:rPr lang="en-US">
                <a:latin typeface="Open Sans"/>
                <a:ea typeface="Open Sans"/>
                <a:cs typeface="Open Sans"/>
              </a:rPr>
              <a:t> </a:t>
            </a:r>
            <a:r>
              <a:rPr lang="en-US" err="1">
                <a:latin typeface="Open Sans"/>
                <a:ea typeface="Open Sans"/>
                <a:cs typeface="Open Sans"/>
              </a:rPr>
              <a:t>käyttöön</a:t>
            </a:r>
            <a:r>
              <a:rPr lang="en-US">
                <a:latin typeface="Open Sans"/>
                <a:ea typeface="Open Sans"/>
                <a:cs typeface="Open Sans"/>
              </a:rPr>
              <a:t> </a:t>
            </a:r>
            <a:r>
              <a:rPr lang="en-US" err="1">
                <a:latin typeface="Open Sans"/>
                <a:ea typeface="Open Sans"/>
                <a:cs typeface="Open Sans"/>
              </a:rPr>
              <a:t>henkilöstön</a:t>
            </a:r>
            <a:r>
              <a:rPr lang="en-US">
                <a:latin typeface="Open Sans"/>
                <a:ea typeface="Open Sans"/>
                <a:cs typeface="Open Sans"/>
              </a:rPr>
              <a:t> </a:t>
            </a:r>
            <a:r>
              <a:rPr lang="en-US" err="1">
                <a:latin typeface="Open Sans"/>
                <a:ea typeface="Open Sans"/>
                <a:cs typeface="Open Sans"/>
              </a:rPr>
              <a:t>vuosittaiset</a:t>
            </a:r>
            <a:r>
              <a:rPr lang="en-US">
                <a:latin typeface="Open Sans"/>
                <a:ea typeface="Open Sans"/>
                <a:cs typeface="Open Sans"/>
              </a:rPr>
              <a:t> </a:t>
            </a:r>
            <a:r>
              <a:rPr lang="en-US" err="1">
                <a:latin typeface="Open Sans"/>
                <a:ea typeface="Open Sans"/>
                <a:cs typeface="Open Sans"/>
              </a:rPr>
              <a:t>tietoturva</a:t>
            </a:r>
            <a:r>
              <a:rPr lang="en-US">
                <a:latin typeface="Open Sans"/>
                <a:ea typeface="Open Sans"/>
                <a:cs typeface="Open Sans"/>
              </a:rPr>
              <a:t>- ja </a:t>
            </a:r>
            <a:r>
              <a:rPr lang="en-US" err="1">
                <a:latin typeface="Open Sans"/>
                <a:ea typeface="Open Sans"/>
                <a:cs typeface="Open Sans"/>
              </a:rPr>
              <a:t>tietousojakoulutukset</a:t>
            </a:r>
            <a:r>
              <a:rPr lang="en-US">
                <a:latin typeface="Open Sans"/>
                <a:ea typeface="Open Sans"/>
                <a:cs typeface="Open Sans"/>
              </a:rPr>
              <a:t>, </a:t>
            </a:r>
            <a:r>
              <a:rPr lang="en-US" err="1">
                <a:latin typeface="Open Sans"/>
                <a:ea typeface="Open Sans"/>
                <a:cs typeface="Open Sans"/>
              </a:rPr>
              <a:t>esihenkilöt</a:t>
            </a:r>
            <a:r>
              <a:rPr lang="en-US">
                <a:latin typeface="Open Sans"/>
                <a:ea typeface="Open Sans"/>
                <a:cs typeface="Open Sans"/>
              </a:rPr>
              <a:t> &amp; HR </a:t>
            </a:r>
            <a:r>
              <a:rPr lang="en-US" err="1">
                <a:latin typeface="Open Sans"/>
                <a:ea typeface="Open Sans"/>
                <a:cs typeface="Open Sans"/>
              </a:rPr>
              <a:t>varmistavat</a:t>
            </a:r>
            <a:r>
              <a:rPr lang="en-US">
                <a:latin typeface="Open Sans"/>
                <a:ea typeface="Open Sans"/>
                <a:cs typeface="Open Sans"/>
              </a:rPr>
              <a:t> </a:t>
            </a:r>
            <a:r>
              <a:rPr lang="en-US" err="1">
                <a:latin typeface="Open Sans"/>
                <a:ea typeface="Open Sans"/>
                <a:cs typeface="Open Sans"/>
              </a:rPr>
              <a:t>toteutumisen</a:t>
            </a:r>
            <a:r>
              <a:rPr lang="en-US">
                <a:latin typeface="Open Sans"/>
                <a:ea typeface="Open Sans"/>
                <a:cs typeface="Open Sans"/>
              </a:rPr>
              <a:t>. </a:t>
            </a:r>
            <a:r>
              <a:rPr lang="en-US" err="1">
                <a:latin typeface="Open Sans"/>
                <a:ea typeface="Open Sans"/>
                <a:cs typeface="Open Sans"/>
              </a:rPr>
              <a:t>Tietoturva</a:t>
            </a:r>
            <a:r>
              <a:rPr lang="en-US">
                <a:latin typeface="Open Sans"/>
                <a:ea typeface="Open Sans"/>
                <a:cs typeface="Open Sans"/>
              </a:rPr>
              <a:t>- ja </a:t>
            </a:r>
            <a:r>
              <a:rPr lang="en-US" err="1">
                <a:latin typeface="Open Sans"/>
                <a:ea typeface="Open Sans"/>
                <a:cs typeface="Open Sans"/>
              </a:rPr>
              <a:t>tietosuojakoulutuksilla</a:t>
            </a:r>
            <a:r>
              <a:rPr lang="en-US">
                <a:latin typeface="Open Sans"/>
                <a:ea typeface="Open Sans"/>
                <a:cs typeface="Open Sans"/>
              </a:rPr>
              <a:t> ja </a:t>
            </a:r>
            <a:r>
              <a:rPr lang="en-US" err="1">
                <a:latin typeface="Open Sans"/>
                <a:ea typeface="Open Sans"/>
                <a:cs typeface="Open Sans"/>
              </a:rPr>
              <a:t>mahdollisilla</a:t>
            </a:r>
            <a:r>
              <a:rPr lang="en-US">
                <a:latin typeface="Open Sans"/>
                <a:ea typeface="Open Sans"/>
                <a:cs typeface="Open Sans"/>
              </a:rPr>
              <a:t> </a:t>
            </a:r>
            <a:r>
              <a:rPr lang="en-US" err="1">
                <a:latin typeface="Open Sans"/>
                <a:ea typeface="Open Sans"/>
                <a:cs typeface="Open Sans"/>
              </a:rPr>
              <a:t>auditoinneilla</a:t>
            </a:r>
            <a:r>
              <a:rPr lang="en-US">
                <a:latin typeface="Open Sans"/>
                <a:ea typeface="Open Sans"/>
                <a:cs typeface="Open Sans"/>
              </a:rPr>
              <a:t> ja </a:t>
            </a:r>
            <a:r>
              <a:rPr lang="en-US" err="1">
                <a:latin typeface="Open Sans"/>
                <a:ea typeface="Open Sans"/>
                <a:cs typeface="Open Sans"/>
              </a:rPr>
              <a:t>poikkeamahavainnoilla</a:t>
            </a:r>
            <a:r>
              <a:rPr lang="en-US">
                <a:latin typeface="Open Sans"/>
                <a:ea typeface="Open Sans"/>
                <a:cs typeface="Open Sans"/>
              </a:rPr>
              <a:t> </a:t>
            </a:r>
            <a:r>
              <a:rPr lang="en-US" err="1">
                <a:latin typeface="Open Sans"/>
                <a:ea typeface="Open Sans"/>
                <a:cs typeface="Open Sans"/>
              </a:rPr>
              <a:t>saadaan</a:t>
            </a:r>
            <a:r>
              <a:rPr lang="en-US">
                <a:latin typeface="Open Sans"/>
                <a:ea typeface="Open Sans"/>
                <a:cs typeface="Open Sans"/>
              </a:rPr>
              <a:t> </a:t>
            </a:r>
            <a:r>
              <a:rPr lang="en-US" err="1">
                <a:latin typeface="Open Sans"/>
                <a:ea typeface="Open Sans"/>
                <a:cs typeface="Open Sans"/>
              </a:rPr>
              <a:t>edistettyä</a:t>
            </a:r>
            <a:r>
              <a:rPr lang="en-US">
                <a:latin typeface="Open Sans"/>
                <a:ea typeface="Open Sans"/>
                <a:cs typeface="Open Sans"/>
              </a:rPr>
              <a:t> ja </a:t>
            </a:r>
            <a:r>
              <a:rPr lang="en-US" err="1">
                <a:latin typeface="Open Sans"/>
                <a:ea typeface="Open Sans"/>
                <a:cs typeface="Open Sans"/>
              </a:rPr>
              <a:t>kehitettyä</a:t>
            </a:r>
            <a:r>
              <a:rPr lang="en-US">
                <a:latin typeface="Open Sans"/>
                <a:ea typeface="Open Sans"/>
                <a:cs typeface="Open Sans"/>
              </a:rPr>
              <a:t> </a:t>
            </a:r>
            <a:r>
              <a:rPr lang="en-US" err="1">
                <a:latin typeface="Open Sans"/>
                <a:ea typeface="Open Sans"/>
                <a:cs typeface="Open Sans"/>
              </a:rPr>
              <a:t>organisaation</a:t>
            </a:r>
            <a:r>
              <a:rPr lang="en-US">
                <a:latin typeface="Open Sans"/>
                <a:ea typeface="Open Sans"/>
                <a:cs typeface="Open Sans"/>
              </a:rPr>
              <a:t> </a:t>
            </a:r>
            <a:r>
              <a:rPr lang="en-US" err="1">
                <a:latin typeface="Open Sans"/>
                <a:ea typeface="Open Sans"/>
                <a:cs typeface="Open Sans"/>
              </a:rPr>
              <a:t>tietoturvallisuuskulttuuria</a:t>
            </a:r>
            <a:r>
              <a:rPr lang="en-US">
                <a:latin typeface="Open Sans"/>
                <a:ea typeface="Open Sans"/>
                <a:cs typeface="Open Sans"/>
              </a:rPr>
              <a:t>. </a:t>
            </a:r>
          </a:p>
        </p:txBody>
      </p:sp>
      <p:sp>
        <p:nvSpPr>
          <p:cNvPr id="8" name="TextBox 9">
            <a:extLst>
              <a:ext uri="{FF2B5EF4-FFF2-40B4-BE49-F238E27FC236}">
                <a16:creationId xmlns:a16="http://schemas.microsoft.com/office/drawing/2014/main" id="{3BEAEEB9-59C4-6160-1BC1-27D7277434CB}"/>
              </a:ext>
            </a:extLst>
          </p:cNvPr>
          <p:cNvSpPr txBox="1"/>
          <p:nvPr/>
        </p:nvSpPr>
        <p:spPr>
          <a:xfrm>
            <a:off x="539090" y="604474"/>
            <a:ext cx="16490755" cy="1501308"/>
          </a:xfrm>
          <a:prstGeom prst="rect">
            <a:avLst/>
          </a:prstGeom>
        </p:spPr>
        <p:txBody>
          <a:bodyPr lIns="0" tIns="0" rIns="0" bIns="0" rtlCol="0" anchor="t">
            <a:spAutoFit/>
          </a:bodyPr>
          <a:lstStyle/>
          <a:p>
            <a:pPr algn="ctr">
              <a:lnSpc>
                <a:spcPts val="5814"/>
              </a:lnSpc>
              <a:spcBef>
                <a:spcPct val="0"/>
              </a:spcBef>
            </a:pPr>
            <a:r>
              <a:rPr lang="en-US" sz="6300" dirty="0">
                <a:solidFill>
                  <a:srgbClr val="0165B0"/>
                </a:solidFill>
                <a:latin typeface="Montserrat Bold"/>
              </a:rPr>
              <a:t>ONKO TIEDONHALLINTAMALLISTA HYÖTYÄ?</a:t>
            </a:r>
          </a:p>
        </p:txBody>
      </p:sp>
      <p:sp>
        <p:nvSpPr>
          <p:cNvPr id="10" name="Päivämäärän paikkamerkki 9">
            <a:extLst>
              <a:ext uri="{FF2B5EF4-FFF2-40B4-BE49-F238E27FC236}">
                <a16:creationId xmlns:a16="http://schemas.microsoft.com/office/drawing/2014/main" id="{752E8220-63A3-D0F5-01DB-D275630BB0B4}"/>
              </a:ext>
            </a:extLst>
          </p:cNvPr>
          <p:cNvSpPr>
            <a:spLocks noGrp="1"/>
          </p:cNvSpPr>
          <p:nvPr>
            <p:ph type="dt" sz="half" idx="10"/>
          </p:nvPr>
        </p:nvSpPr>
        <p:spPr>
          <a:xfrm>
            <a:off x="979714" y="9774396"/>
            <a:ext cx="2133600" cy="365125"/>
          </a:xfrm>
        </p:spPr>
        <p:txBody>
          <a:bodyPr/>
          <a:lstStyle/>
          <a:p>
            <a:fld id="{B2FBD9CD-22D8-4B24-A333-D3537C76B167}" type="datetime1">
              <a:rPr lang="en-US" smtClean="0"/>
              <a:t>1/24/2025</a:t>
            </a:fld>
            <a:endParaRPr lang="en-US"/>
          </a:p>
        </p:txBody>
      </p:sp>
      <p:sp>
        <p:nvSpPr>
          <p:cNvPr id="11" name="Dian numeron paikkamerkki 10">
            <a:extLst>
              <a:ext uri="{FF2B5EF4-FFF2-40B4-BE49-F238E27FC236}">
                <a16:creationId xmlns:a16="http://schemas.microsoft.com/office/drawing/2014/main" id="{01CFE8DF-834C-29CE-F2C9-F8982E9FE418}"/>
              </a:ext>
            </a:extLst>
          </p:cNvPr>
          <p:cNvSpPr>
            <a:spLocks noGrp="1"/>
          </p:cNvSpPr>
          <p:nvPr>
            <p:ph type="sldNum" sz="quarter" idx="12"/>
          </p:nvPr>
        </p:nvSpPr>
        <p:spPr>
          <a:xfrm>
            <a:off x="15697200" y="9870147"/>
            <a:ext cx="2133600" cy="365125"/>
          </a:xfrm>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25974" y="-93702"/>
            <a:ext cx="18430756" cy="1907998"/>
            <a:chOff x="0" y="0"/>
            <a:chExt cx="5088528" cy="6550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2"/>
            <a:ext cx="18307367" cy="575676"/>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6318302" y="-68039"/>
            <a:ext cx="1493452" cy="1607171"/>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369417" y="2395279"/>
            <a:ext cx="14386408" cy="7150355"/>
          </a:xfrm>
          <a:prstGeom prst="rect">
            <a:avLst/>
          </a:prstGeom>
        </p:spPr>
        <p:txBody>
          <a:bodyPr wrap="square" lIns="0" tIns="0" rIns="0" bIns="0" rtlCol="0" anchor="t">
            <a:spAutoFit/>
          </a:bodyPr>
          <a:lstStyle/>
          <a:p>
            <a:pPr marL="539115" lvl="1" indent="-269240">
              <a:lnSpc>
                <a:spcPts val="3499"/>
              </a:lnSpc>
              <a:buFont typeface="Arial"/>
              <a:buChar char="•"/>
            </a:pPr>
            <a:r>
              <a:rPr lang="en-US" sz="2450" err="1">
                <a:solidFill>
                  <a:srgbClr val="000000"/>
                </a:solidFill>
                <a:latin typeface="Open Sans"/>
              </a:rPr>
              <a:t>Johdon</a:t>
            </a:r>
            <a:r>
              <a:rPr lang="en-US" sz="2450">
                <a:solidFill>
                  <a:srgbClr val="000000"/>
                </a:solidFill>
                <a:latin typeface="Open Sans"/>
              </a:rPr>
              <a:t> </a:t>
            </a:r>
            <a:r>
              <a:rPr lang="en-US" sz="2450" err="1">
                <a:solidFill>
                  <a:srgbClr val="000000"/>
                </a:solidFill>
                <a:latin typeface="Open Sans"/>
              </a:rPr>
              <a:t>ymmärrys</a:t>
            </a:r>
            <a:r>
              <a:rPr lang="en-US" sz="2450">
                <a:solidFill>
                  <a:srgbClr val="000000"/>
                </a:solidFill>
                <a:latin typeface="Open Sans"/>
              </a:rPr>
              <a:t>, </a:t>
            </a:r>
            <a:r>
              <a:rPr lang="en-US" sz="2450" err="1">
                <a:solidFill>
                  <a:srgbClr val="000000"/>
                </a:solidFill>
                <a:latin typeface="Open Sans"/>
              </a:rPr>
              <a:t>sitoutuminen</a:t>
            </a:r>
            <a:r>
              <a:rPr lang="en-US" sz="2450">
                <a:solidFill>
                  <a:srgbClr val="000000"/>
                </a:solidFill>
                <a:latin typeface="Open Sans"/>
              </a:rPr>
              <a:t> ja </a:t>
            </a:r>
            <a:r>
              <a:rPr lang="en-US" sz="2450" err="1">
                <a:solidFill>
                  <a:srgbClr val="000000"/>
                </a:solidFill>
                <a:latin typeface="Open Sans"/>
              </a:rPr>
              <a:t>tavoitteiden</a:t>
            </a:r>
            <a:r>
              <a:rPr lang="en-US" sz="2450">
                <a:solidFill>
                  <a:srgbClr val="000000"/>
                </a:solidFill>
                <a:latin typeface="Open Sans"/>
              </a:rPr>
              <a:t> </a:t>
            </a:r>
            <a:r>
              <a:rPr lang="en-US" sz="2450" err="1">
                <a:solidFill>
                  <a:srgbClr val="000000"/>
                </a:solidFill>
                <a:latin typeface="Open Sans"/>
              </a:rPr>
              <a:t>asettaminen</a:t>
            </a:r>
            <a:endParaRPr lang="fi-FI"/>
          </a:p>
          <a:p>
            <a:pPr marL="539115" lvl="1" indent="-269240">
              <a:lnSpc>
                <a:spcPts val="3499"/>
              </a:lnSpc>
              <a:buFont typeface="Arial"/>
              <a:buChar char="•"/>
            </a:pPr>
            <a:r>
              <a:rPr lang="en-US" sz="2450" err="1">
                <a:solidFill>
                  <a:srgbClr val="000000"/>
                </a:solidFill>
                <a:latin typeface="Open Sans"/>
              </a:rPr>
              <a:t>Tiedonhallintamallin</a:t>
            </a:r>
            <a:r>
              <a:rPr lang="en-US" sz="2450">
                <a:solidFill>
                  <a:srgbClr val="000000"/>
                </a:solidFill>
                <a:latin typeface="Open Sans"/>
              </a:rPr>
              <a:t> </a:t>
            </a:r>
            <a:r>
              <a:rPr lang="en-US" sz="2450" err="1">
                <a:solidFill>
                  <a:srgbClr val="000000"/>
                </a:solidFill>
                <a:latin typeface="Open Sans"/>
              </a:rPr>
              <a:t>idean</a:t>
            </a:r>
            <a:r>
              <a:rPr lang="en-US" sz="2450">
                <a:solidFill>
                  <a:srgbClr val="000000"/>
                </a:solidFill>
                <a:latin typeface="Open Sans"/>
              </a:rPr>
              <a:t> </a:t>
            </a:r>
            <a:r>
              <a:rPr lang="en-US" sz="2450" err="1">
                <a:solidFill>
                  <a:srgbClr val="000000"/>
                </a:solidFill>
                <a:latin typeface="Open Sans"/>
              </a:rPr>
              <a:t>myyminen</a:t>
            </a:r>
            <a:r>
              <a:rPr lang="en-US" sz="2450">
                <a:solidFill>
                  <a:srgbClr val="000000"/>
                </a:solidFill>
                <a:latin typeface="Open Sans"/>
              </a:rPr>
              <a:t> </a:t>
            </a:r>
            <a:r>
              <a:rPr lang="en-US" sz="2450" err="1">
                <a:solidFill>
                  <a:srgbClr val="000000"/>
                </a:solidFill>
                <a:latin typeface="Open Sans"/>
              </a:rPr>
              <a:t>koko</a:t>
            </a:r>
            <a:r>
              <a:rPr lang="en-US" sz="2450">
                <a:solidFill>
                  <a:srgbClr val="000000"/>
                </a:solidFill>
                <a:latin typeface="Open Sans"/>
              </a:rPr>
              <a:t> </a:t>
            </a:r>
            <a:r>
              <a:rPr lang="en-US" sz="2450" err="1">
                <a:solidFill>
                  <a:srgbClr val="000000"/>
                </a:solidFill>
                <a:latin typeface="Open Sans"/>
              </a:rPr>
              <a:t>organisaatiolle</a:t>
            </a:r>
            <a:r>
              <a:rPr lang="en-US" sz="2450">
                <a:solidFill>
                  <a:srgbClr val="000000"/>
                </a:solidFill>
                <a:latin typeface="Open Sans"/>
              </a:rPr>
              <a:t>, </a:t>
            </a:r>
            <a:r>
              <a:rPr lang="en-US" sz="2450" err="1">
                <a:solidFill>
                  <a:srgbClr val="000000"/>
                </a:solidFill>
                <a:latin typeface="Open Sans"/>
              </a:rPr>
              <a:t>johdosta</a:t>
            </a:r>
            <a:r>
              <a:rPr lang="en-US" sz="2450">
                <a:solidFill>
                  <a:srgbClr val="000000"/>
                </a:solidFill>
                <a:latin typeface="Open Sans"/>
              </a:rPr>
              <a:t> </a:t>
            </a:r>
            <a:r>
              <a:rPr lang="en-US" sz="2450" err="1">
                <a:solidFill>
                  <a:srgbClr val="000000"/>
                </a:solidFill>
                <a:latin typeface="Open Sans"/>
              </a:rPr>
              <a:t>työntekijöille</a:t>
            </a:r>
            <a:r>
              <a:rPr lang="en-US" sz="2450">
                <a:solidFill>
                  <a:srgbClr val="000000"/>
                </a:solidFill>
                <a:latin typeface="Open Sans"/>
              </a:rPr>
              <a:t>​</a:t>
            </a:r>
            <a:endParaRPr lang="en-US" sz="2450">
              <a:solidFill>
                <a:srgbClr val="000000"/>
              </a:solidFill>
              <a:latin typeface="Open Sans"/>
              <a:ea typeface="Open Sans"/>
              <a:cs typeface="Open Sans"/>
            </a:endParaRPr>
          </a:p>
          <a:p>
            <a:pPr marL="539115" lvl="1" indent="-269240">
              <a:lnSpc>
                <a:spcPts val="3499"/>
              </a:lnSpc>
              <a:buFont typeface="Arial"/>
              <a:buChar char="•"/>
            </a:pPr>
            <a:r>
              <a:rPr lang="en-US" sz="2500" err="1">
                <a:solidFill>
                  <a:srgbClr val="000000"/>
                </a:solidFill>
                <a:latin typeface="Open Sans"/>
                <a:ea typeface="Open Sans"/>
                <a:cs typeface="Open Sans"/>
              </a:rPr>
              <a:t>Tidonhallintamallin</a:t>
            </a:r>
            <a:r>
              <a:rPr lang="en-US" sz="2500">
                <a:solidFill>
                  <a:srgbClr val="000000"/>
                </a:solidFill>
                <a:latin typeface="Open Sans"/>
                <a:ea typeface="Open Sans"/>
                <a:cs typeface="Open Sans"/>
              </a:rPr>
              <a:t> </a:t>
            </a:r>
            <a:r>
              <a:rPr lang="en-US" sz="2500" err="1">
                <a:solidFill>
                  <a:srgbClr val="000000"/>
                </a:solidFill>
                <a:latin typeface="Open Sans"/>
                <a:ea typeface="Open Sans"/>
                <a:cs typeface="Open Sans"/>
              </a:rPr>
              <a:t>hyötyjen</a:t>
            </a:r>
            <a:r>
              <a:rPr lang="en-US" sz="2500">
                <a:solidFill>
                  <a:srgbClr val="000000"/>
                </a:solidFill>
                <a:latin typeface="Open Sans"/>
                <a:ea typeface="Open Sans"/>
                <a:cs typeface="Open Sans"/>
              </a:rPr>
              <a:t> </a:t>
            </a:r>
            <a:r>
              <a:rPr lang="en-US" sz="2500" err="1">
                <a:solidFill>
                  <a:srgbClr val="000000"/>
                </a:solidFill>
                <a:latin typeface="Open Sans"/>
                <a:ea typeface="Open Sans"/>
                <a:cs typeface="Open Sans"/>
              </a:rPr>
              <a:t>ymmärtäminen</a:t>
            </a:r>
            <a:r>
              <a:rPr lang="en-US" sz="2500">
                <a:solidFill>
                  <a:srgbClr val="000000"/>
                </a:solidFill>
                <a:latin typeface="Open Sans"/>
                <a:ea typeface="Open Sans"/>
                <a:cs typeface="Open Sans"/>
              </a:rPr>
              <a:t> ja </a:t>
            </a:r>
            <a:r>
              <a:rPr lang="en-US" sz="2500" err="1">
                <a:solidFill>
                  <a:srgbClr val="000000"/>
                </a:solidFill>
                <a:latin typeface="Open Sans"/>
                <a:ea typeface="Open Sans"/>
                <a:cs typeface="Open Sans"/>
              </a:rPr>
              <a:t>hyödyntäminen</a:t>
            </a:r>
            <a:r>
              <a:rPr lang="en-US" sz="2500">
                <a:solidFill>
                  <a:srgbClr val="000000"/>
                </a:solidFill>
                <a:latin typeface="Open Sans"/>
                <a:ea typeface="Open Sans"/>
                <a:cs typeface="Open Sans"/>
              </a:rPr>
              <a:t> </a:t>
            </a:r>
          </a:p>
          <a:p>
            <a:pPr marL="539115" lvl="1" indent="-269240">
              <a:lnSpc>
                <a:spcPts val="3499"/>
              </a:lnSpc>
              <a:buFont typeface="Arial"/>
              <a:buChar char="•"/>
            </a:pPr>
            <a:r>
              <a:rPr lang="en-US" sz="2450" err="1">
                <a:solidFill>
                  <a:srgbClr val="000000"/>
                </a:solidFill>
                <a:latin typeface="Open Sans"/>
                <a:ea typeface="Open Sans"/>
                <a:cs typeface="Open Sans"/>
              </a:rPr>
              <a:t>Selkeä</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johdonmukainen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käyttöliittymä</a:t>
            </a:r>
            <a:r>
              <a:rPr lang="en-US" sz="2450">
                <a:solidFill>
                  <a:srgbClr val="000000"/>
                </a:solidFill>
                <a:latin typeface="Open Sans"/>
                <a:ea typeface="Open Sans"/>
                <a:cs typeface="Open Sans"/>
              </a:rPr>
              <a:t> ja </a:t>
            </a:r>
            <a:r>
              <a:rPr lang="en-US" sz="2450" err="1">
                <a:solidFill>
                  <a:srgbClr val="000000"/>
                </a:solidFill>
                <a:latin typeface="Open Sans"/>
                <a:ea typeface="Open Sans"/>
                <a:cs typeface="Open Sans"/>
              </a:rPr>
              <a:t>riittävä</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saavutettavuus</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mallille</a:t>
            </a:r>
            <a:endParaRPr lang="en-US" sz="2450">
              <a:solidFill>
                <a:srgbClr val="000000"/>
              </a:solidFill>
              <a:latin typeface="Open Sans"/>
            </a:endParaRPr>
          </a:p>
          <a:p>
            <a:pPr marL="539115" lvl="1" indent="-269240">
              <a:lnSpc>
                <a:spcPts val="3499"/>
              </a:lnSpc>
              <a:buFont typeface="Arial"/>
              <a:buChar char="•"/>
            </a:pPr>
            <a:r>
              <a:rPr lang="en-US" sz="2400">
                <a:solidFill>
                  <a:srgbClr val="000000"/>
                </a:solidFill>
                <a:latin typeface="Open Sans"/>
                <a:ea typeface="Open Sans"/>
                <a:cs typeface="Open Sans"/>
              </a:rPr>
              <a:t>Riittävä </a:t>
            </a:r>
            <a:r>
              <a:rPr lang="en-US" sz="2400" err="1">
                <a:solidFill>
                  <a:srgbClr val="000000"/>
                </a:solidFill>
                <a:latin typeface="Open Sans"/>
                <a:ea typeface="Open Sans"/>
                <a:cs typeface="Open Sans"/>
              </a:rPr>
              <a:t>osaaminen</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yhtenäiset</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toimintatavat</a:t>
            </a:r>
            <a:r>
              <a:rPr lang="en-US" sz="2400">
                <a:solidFill>
                  <a:srgbClr val="000000"/>
                </a:solidFill>
                <a:latin typeface="Open Sans"/>
                <a:ea typeface="Open Sans"/>
                <a:cs typeface="Open Sans"/>
              </a:rPr>
              <a:t> ja </a:t>
            </a:r>
            <a:r>
              <a:rPr lang="en-US" sz="2400" err="1">
                <a:solidFill>
                  <a:srgbClr val="000000"/>
                </a:solidFill>
                <a:latin typeface="Open Sans"/>
                <a:ea typeface="Open Sans"/>
                <a:cs typeface="Open Sans"/>
              </a:rPr>
              <a:t>käytännönläheinen</a:t>
            </a:r>
            <a:r>
              <a:rPr lang="en-US" sz="2400">
                <a:solidFill>
                  <a:srgbClr val="000000"/>
                </a:solidFill>
                <a:latin typeface="Open Sans"/>
                <a:ea typeface="Open Sans"/>
                <a:cs typeface="Open Sans"/>
              </a:rPr>
              <a:t> </a:t>
            </a:r>
            <a:r>
              <a:rPr lang="en-US" sz="2400" err="1">
                <a:solidFill>
                  <a:srgbClr val="000000"/>
                </a:solidFill>
                <a:latin typeface="Open Sans"/>
                <a:ea typeface="Open Sans"/>
                <a:cs typeface="Open Sans"/>
              </a:rPr>
              <a:t>ohjeistus</a:t>
            </a:r>
            <a:endParaRPr lang="en-US" sz="2400">
              <a:solidFill>
                <a:srgbClr val="000000"/>
              </a:solidFill>
              <a:latin typeface="Open Sans"/>
              <a:ea typeface="Open Sans"/>
              <a:cs typeface="Open Sans"/>
            </a:endParaRPr>
          </a:p>
          <a:p>
            <a:pPr marL="539115" lvl="1" indent="-269240">
              <a:lnSpc>
                <a:spcPts val="3499"/>
              </a:lnSpc>
              <a:buFont typeface="Arial"/>
              <a:buChar char="•"/>
            </a:pPr>
            <a:r>
              <a:rPr lang="en-US" sz="2450" err="1">
                <a:solidFill>
                  <a:srgbClr val="000000"/>
                </a:solidFill>
                <a:latin typeface="Open Sans"/>
              </a:rPr>
              <a:t>Luodaan</a:t>
            </a:r>
            <a:r>
              <a:rPr lang="en-US" sz="2450">
                <a:solidFill>
                  <a:srgbClr val="000000"/>
                </a:solidFill>
                <a:latin typeface="Open Sans"/>
              </a:rPr>
              <a:t> </a:t>
            </a:r>
            <a:r>
              <a:rPr lang="en-US" sz="2450" err="1">
                <a:solidFill>
                  <a:srgbClr val="000000"/>
                </a:solidFill>
                <a:latin typeface="Open Sans"/>
              </a:rPr>
              <a:t>prosessikuvaukset</a:t>
            </a:r>
            <a:r>
              <a:rPr lang="en-US" sz="2450">
                <a:solidFill>
                  <a:srgbClr val="000000"/>
                </a:solidFill>
                <a:latin typeface="Open Sans"/>
              </a:rPr>
              <a:t> </a:t>
            </a:r>
            <a:r>
              <a:rPr lang="en-US" sz="2450" err="1">
                <a:solidFill>
                  <a:srgbClr val="000000"/>
                </a:solidFill>
                <a:latin typeface="Open Sans"/>
              </a:rPr>
              <a:t>hierarkisesti</a:t>
            </a:r>
            <a:r>
              <a:rPr lang="en-US" sz="2450">
                <a:solidFill>
                  <a:srgbClr val="000000"/>
                </a:solidFill>
                <a:latin typeface="Open Sans"/>
              </a:rPr>
              <a:t> </a:t>
            </a:r>
            <a:r>
              <a:rPr lang="en-US" sz="2450" err="1">
                <a:solidFill>
                  <a:srgbClr val="000000"/>
                </a:solidFill>
                <a:latin typeface="Open Sans"/>
              </a:rPr>
              <a:t>ylhäältä</a:t>
            </a:r>
            <a:r>
              <a:rPr lang="en-US" sz="2450">
                <a:solidFill>
                  <a:srgbClr val="000000"/>
                </a:solidFill>
                <a:latin typeface="Open Sans"/>
              </a:rPr>
              <a:t> </a:t>
            </a:r>
            <a:r>
              <a:rPr lang="en-US" sz="2450" err="1">
                <a:solidFill>
                  <a:srgbClr val="000000"/>
                </a:solidFill>
                <a:latin typeface="Open Sans"/>
              </a:rPr>
              <a:t>alaspäin</a:t>
            </a:r>
            <a:r>
              <a:rPr lang="en-US" sz="2450">
                <a:solidFill>
                  <a:srgbClr val="000000"/>
                </a:solidFill>
                <a:latin typeface="Open Sans"/>
              </a:rPr>
              <a:t> &gt; </a:t>
            </a:r>
            <a:r>
              <a:rPr lang="en-US" sz="2450" err="1">
                <a:solidFill>
                  <a:srgbClr val="000000"/>
                </a:solidFill>
                <a:latin typeface="Open Sans"/>
              </a:rPr>
              <a:t>yhtenäinen</a:t>
            </a:r>
            <a:r>
              <a:rPr lang="en-US" sz="2450">
                <a:solidFill>
                  <a:srgbClr val="000000"/>
                </a:solidFill>
                <a:latin typeface="Open Sans"/>
              </a:rPr>
              <a:t> </a:t>
            </a:r>
            <a:r>
              <a:rPr lang="en-US" sz="2450" err="1">
                <a:solidFill>
                  <a:srgbClr val="000000"/>
                </a:solidFill>
                <a:latin typeface="Open Sans"/>
              </a:rPr>
              <a:t>kokonaisuus</a:t>
            </a:r>
            <a:endParaRPr lang="en-US" sz="2450">
              <a:solidFill>
                <a:srgbClr val="000000"/>
              </a:solidFill>
              <a:latin typeface="Open Sans"/>
              <a:ea typeface="Open Sans"/>
              <a:cs typeface="Open Sans"/>
            </a:endParaRPr>
          </a:p>
          <a:p>
            <a:pPr marL="539115" lvl="1" indent="-269240">
              <a:lnSpc>
                <a:spcPts val="3499"/>
              </a:lnSpc>
              <a:buFont typeface="Arial"/>
              <a:buChar char="•"/>
            </a:pPr>
            <a:r>
              <a:rPr lang="en-US" sz="2450" err="1">
                <a:solidFill>
                  <a:srgbClr val="000000"/>
                </a:solidFill>
                <a:latin typeface="Open Sans"/>
                <a:ea typeface="Open Sans"/>
                <a:cs typeface="Open Sans"/>
              </a:rPr>
              <a:t>Prosessikuvausten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tarkkuus</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käyttötarkoituksen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mukaisesti</a:t>
            </a:r>
            <a:endParaRPr lang="en-US" sz="2450">
              <a:solidFill>
                <a:srgbClr val="000000"/>
              </a:solidFill>
              <a:latin typeface="Open Sans"/>
              <a:ea typeface="Open Sans"/>
              <a:cs typeface="Open Sans"/>
            </a:endParaRPr>
          </a:p>
          <a:p>
            <a:pPr marL="539115" lvl="1" indent="-269240">
              <a:lnSpc>
                <a:spcPts val="3499"/>
              </a:lnSpc>
              <a:buFont typeface="Arial"/>
              <a:buChar char="•"/>
            </a:pPr>
            <a:endParaRPr lang="en-US" sz="2450">
              <a:solidFill>
                <a:srgbClr val="000000"/>
              </a:solidFill>
              <a:latin typeface="Open Sans"/>
              <a:ea typeface="Open Sans"/>
              <a:cs typeface="Open Sans"/>
            </a:endParaRPr>
          </a:p>
          <a:p>
            <a:pPr marL="539115" lvl="1" indent="-269240">
              <a:lnSpc>
                <a:spcPts val="3499"/>
              </a:lnSpc>
              <a:buFont typeface="Arial"/>
              <a:buChar char="•"/>
            </a:pPr>
            <a:r>
              <a:rPr lang="en-US" sz="2450" err="1">
                <a:solidFill>
                  <a:srgbClr val="000000"/>
                </a:solidFill>
                <a:latin typeface="Open Sans"/>
              </a:rPr>
              <a:t>Tiedonhallintamallin</a:t>
            </a:r>
            <a:r>
              <a:rPr lang="en-US" sz="2450">
                <a:solidFill>
                  <a:srgbClr val="000000"/>
                </a:solidFill>
                <a:latin typeface="Open Sans"/>
              </a:rPr>
              <a:t> </a:t>
            </a:r>
            <a:r>
              <a:rPr lang="en-US" sz="2450" err="1">
                <a:solidFill>
                  <a:srgbClr val="000000"/>
                </a:solidFill>
                <a:latin typeface="Open Sans"/>
              </a:rPr>
              <a:t>laatu</a:t>
            </a:r>
            <a:r>
              <a:rPr lang="en-US" sz="2450">
                <a:solidFill>
                  <a:srgbClr val="000000"/>
                </a:solidFill>
                <a:latin typeface="Open Sans"/>
              </a:rPr>
              <a:t> </a:t>
            </a:r>
            <a:r>
              <a:rPr lang="en-US" sz="2450" err="1">
                <a:solidFill>
                  <a:srgbClr val="000000"/>
                </a:solidFill>
                <a:latin typeface="Open Sans"/>
              </a:rPr>
              <a:t>vaatii</a:t>
            </a:r>
            <a:endParaRPr lang="en-US" sz="2450">
              <a:solidFill>
                <a:srgbClr val="000000"/>
              </a:solidFill>
              <a:latin typeface="Open Sans"/>
              <a:ea typeface="Open Sans"/>
              <a:cs typeface="Open Sans"/>
            </a:endParaRPr>
          </a:p>
          <a:p>
            <a:pPr marL="1078865" lvl="2" indent="-359410">
              <a:lnSpc>
                <a:spcPts val="3499"/>
              </a:lnSpc>
              <a:buFont typeface="Arial"/>
              <a:buChar char="⚬"/>
            </a:pPr>
            <a:r>
              <a:rPr lang="en-US" sz="2450" err="1">
                <a:solidFill>
                  <a:srgbClr val="000000"/>
                </a:solidFill>
                <a:latin typeface="Open Sans"/>
              </a:rPr>
              <a:t>Harkitut</a:t>
            </a:r>
            <a:r>
              <a:rPr lang="en-US" sz="2450">
                <a:solidFill>
                  <a:srgbClr val="000000"/>
                </a:solidFill>
                <a:latin typeface="Open Sans"/>
              </a:rPr>
              <a:t> </a:t>
            </a:r>
            <a:r>
              <a:rPr lang="en-US" sz="2450" err="1">
                <a:solidFill>
                  <a:srgbClr val="000000"/>
                </a:solidFill>
                <a:latin typeface="Open Sans"/>
              </a:rPr>
              <a:t>metatiedot</a:t>
            </a:r>
            <a:r>
              <a:rPr lang="en-US" sz="2450">
                <a:solidFill>
                  <a:srgbClr val="000000"/>
                </a:solidFill>
                <a:latin typeface="Open Sans"/>
              </a:rPr>
              <a:t>​</a:t>
            </a:r>
            <a:endParaRPr lang="en-US" sz="2450">
              <a:solidFill>
                <a:srgbClr val="000000"/>
              </a:solidFill>
              <a:latin typeface="Open Sans"/>
              <a:ea typeface="Open Sans"/>
              <a:cs typeface="Open Sans"/>
            </a:endParaRPr>
          </a:p>
          <a:p>
            <a:pPr marL="1078865" lvl="2" indent="-359410">
              <a:lnSpc>
                <a:spcPts val="3499"/>
              </a:lnSpc>
              <a:buFont typeface="Arial"/>
              <a:buChar char="⚬"/>
            </a:pPr>
            <a:r>
              <a:rPr lang="en-US" sz="2450" err="1">
                <a:solidFill>
                  <a:srgbClr val="000000"/>
                </a:solidFill>
                <a:latin typeface="Open Sans"/>
              </a:rPr>
              <a:t>Metatietomuutokset</a:t>
            </a:r>
            <a:r>
              <a:rPr lang="en-US" sz="2450">
                <a:solidFill>
                  <a:srgbClr val="000000"/>
                </a:solidFill>
                <a:latin typeface="Open Sans"/>
              </a:rPr>
              <a:t> </a:t>
            </a:r>
            <a:r>
              <a:rPr lang="en-US" sz="2450" err="1">
                <a:solidFill>
                  <a:srgbClr val="000000"/>
                </a:solidFill>
                <a:latin typeface="Open Sans"/>
              </a:rPr>
              <a:t>päivitetään</a:t>
            </a:r>
            <a:r>
              <a:rPr lang="en-US" sz="2450">
                <a:solidFill>
                  <a:srgbClr val="000000"/>
                </a:solidFill>
                <a:latin typeface="Open Sans"/>
              </a:rPr>
              <a:t> </a:t>
            </a:r>
            <a:r>
              <a:rPr lang="en-US" sz="2450" err="1">
                <a:solidFill>
                  <a:srgbClr val="000000"/>
                </a:solidFill>
                <a:latin typeface="Open Sans"/>
              </a:rPr>
              <a:t>sekä</a:t>
            </a:r>
            <a:r>
              <a:rPr lang="en-US" sz="2450">
                <a:solidFill>
                  <a:srgbClr val="000000"/>
                </a:solidFill>
                <a:latin typeface="Open Sans"/>
              </a:rPr>
              <a:t> </a:t>
            </a:r>
            <a:r>
              <a:rPr lang="en-US" sz="2450" err="1">
                <a:solidFill>
                  <a:srgbClr val="000000"/>
                </a:solidFill>
                <a:latin typeface="Open Sans"/>
              </a:rPr>
              <a:t>kuvauspohjiin</a:t>
            </a:r>
            <a:r>
              <a:rPr lang="en-US" sz="2450">
                <a:solidFill>
                  <a:srgbClr val="000000"/>
                </a:solidFill>
                <a:latin typeface="Open Sans"/>
              </a:rPr>
              <a:t> </a:t>
            </a:r>
            <a:r>
              <a:rPr lang="en-US" sz="2450" err="1">
                <a:solidFill>
                  <a:srgbClr val="000000"/>
                </a:solidFill>
                <a:latin typeface="Open Sans"/>
              </a:rPr>
              <a:t>että</a:t>
            </a:r>
            <a:r>
              <a:rPr lang="en-US" sz="2450">
                <a:solidFill>
                  <a:srgbClr val="000000"/>
                </a:solidFill>
                <a:latin typeface="Open Sans"/>
              </a:rPr>
              <a:t> </a:t>
            </a:r>
            <a:r>
              <a:rPr lang="en-US" sz="2450" err="1">
                <a:solidFill>
                  <a:srgbClr val="000000"/>
                </a:solidFill>
                <a:latin typeface="Open Sans"/>
              </a:rPr>
              <a:t>olemassa</a:t>
            </a:r>
            <a:r>
              <a:rPr lang="en-US" sz="2450">
                <a:solidFill>
                  <a:srgbClr val="000000"/>
                </a:solidFill>
                <a:latin typeface="Open Sans"/>
              </a:rPr>
              <a:t> </a:t>
            </a:r>
            <a:r>
              <a:rPr lang="en-US" sz="2450" err="1">
                <a:solidFill>
                  <a:srgbClr val="000000"/>
                </a:solidFill>
                <a:latin typeface="Open Sans"/>
              </a:rPr>
              <a:t>oleviin</a:t>
            </a:r>
            <a:r>
              <a:rPr lang="en-US" sz="2450">
                <a:solidFill>
                  <a:srgbClr val="000000"/>
                </a:solidFill>
                <a:latin typeface="Open Sans"/>
              </a:rPr>
              <a:t> </a:t>
            </a:r>
            <a:r>
              <a:rPr lang="en-US" sz="2450" err="1">
                <a:solidFill>
                  <a:srgbClr val="000000"/>
                </a:solidFill>
                <a:latin typeface="Open Sans"/>
              </a:rPr>
              <a:t>kuvauksiin</a:t>
            </a:r>
            <a:r>
              <a:rPr lang="en-US" sz="2450">
                <a:solidFill>
                  <a:srgbClr val="000000"/>
                </a:solidFill>
                <a:latin typeface="Open Sans"/>
              </a:rPr>
              <a:t>​</a:t>
            </a:r>
            <a:endParaRPr lang="en-US" sz="2450">
              <a:solidFill>
                <a:srgbClr val="000000"/>
              </a:solidFill>
              <a:latin typeface="Open Sans"/>
              <a:ea typeface="Open Sans"/>
              <a:cs typeface="Open Sans"/>
            </a:endParaRPr>
          </a:p>
          <a:p>
            <a:pPr marL="1078865" lvl="2" indent="-359410">
              <a:lnSpc>
                <a:spcPts val="3499"/>
              </a:lnSpc>
              <a:buFont typeface="Arial"/>
              <a:buChar char="⚬"/>
            </a:pPr>
            <a:r>
              <a:rPr lang="en-US" sz="2450" err="1">
                <a:solidFill>
                  <a:srgbClr val="000000"/>
                </a:solidFill>
                <a:latin typeface="Open Sans"/>
                <a:ea typeface="Open Sans"/>
                <a:cs typeface="Open Sans"/>
              </a:rPr>
              <a:t>Toimintaympäristön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muutokset</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päivitetään</a:t>
            </a:r>
            <a:r>
              <a:rPr lang="en-US" sz="2450">
                <a:solidFill>
                  <a:srgbClr val="000000"/>
                </a:solidFill>
                <a:latin typeface="Open Sans"/>
                <a:ea typeface="Open Sans"/>
                <a:cs typeface="Open Sans"/>
              </a:rPr>
              <a:t> </a:t>
            </a:r>
            <a:r>
              <a:rPr lang="en-US" sz="2450" err="1">
                <a:solidFill>
                  <a:srgbClr val="000000"/>
                </a:solidFill>
                <a:latin typeface="Open Sans"/>
                <a:ea typeface="Open Sans"/>
                <a:cs typeface="Open Sans"/>
              </a:rPr>
              <a:t>kuvauksiin</a:t>
            </a:r>
            <a:endParaRPr lang="en-US" sz="2450">
              <a:solidFill>
                <a:srgbClr val="000000"/>
              </a:solidFill>
              <a:latin typeface="Open Sans"/>
              <a:ea typeface="Open Sans"/>
              <a:cs typeface="Open Sans"/>
            </a:endParaRPr>
          </a:p>
          <a:p>
            <a:pPr marL="1078865" lvl="2" indent="-359410">
              <a:lnSpc>
                <a:spcPts val="3499"/>
              </a:lnSpc>
              <a:buFont typeface="Arial"/>
              <a:buChar char="⚬"/>
            </a:pPr>
            <a:r>
              <a:rPr lang="en-US" sz="2450" err="1">
                <a:solidFill>
                  <a:srgbClr val="000000"/>
                </a:solidFill>
                <a:latin typeface="Open Sans"/>
              </a:rPr>
              <a:t>Kuvausten</a:t>
            </a:r>
            <a:r>
              <a:rPr lang="en-US" sz="2450">
                <a:solidFill>
                  <a:srgbClr val="000000"/>
                </a:solidFill>
                <a:latin typeface="Open Sans"/>
              </a:rPr>
              <a:t> </a:t>
            </a:r>
            <a:r>
              <a:rPr lang="en-US" sz="2450" err="1">
                <a:solidFill>
                  <a:srgbClr val="000000"/>
                </a:solidFill>
                <a:latin typeface="Open Sans"/>
              </a:rPr>
              <a:t>laatimista</a:t>
            </a:r>
            <a:r>
              <a:rPr lang="en-US" sz="2450">
                <a:solidFill>
                  <a:srgbClr val="000000"/>
                </a:solidFill>
                <a:latin typeface="Open Sans"/>
              </a:rPr>
              <a:t> ja </a:t>
            </a:r>
            <a:r>
              <a:rPr lang="en-US" sz="2450" err="1">
                <a:solidFill>
                  <a:srgbClr val="000000"/>
                </a:solidFill>
                <a:latin typeface="Open Sans"/>
              </a:rPr>
              <a:t>laatua</a:t>
            </a:r>
            <a:r>
              <a:rPr lang="en-US" sz="2450">
                <a:solidFill>
                  <a:srgbClr val="000000"/>
                </a:solidFill>
                <a:latin typeface="Open Sans"/>
              </a:rPr>
              <a:t> </a:t>
            </a:r>
            <a:r>
              <a:rPr lang="en-US" sz="2450" err="1">
                <a:solidFill>
                  <a:srgbClr val="000000"/>
                </a:solidFill>
                <a:latin typeface="Open Sans"/>
              </a:rPr>
              <a:t>valvotaan</a:t>
            </a:r>
            <a:r>
              <a:rPr lang="en-US" sz="2450">
                <a:solidFill>
                  <a:srgbClr val="000000"/>
                </a:solidFill>
                <a:latin typeface="Open Sans"/>
              </a:rPr>
              <a:t> (</a:t>
            </a:r>
            <a:r>
              <a:rPr lang="en-US" sz="2450" err="1">
                <a:solidFill>
                  <a:srgbClr val="000000"/>
                </a:solidFill>
                <a:latin typeface="Open Sans"/>
              </a:rPr>
              <a:t>TiHM</a:t>
            </a:r>
            <a:r>
              <a:rPr lang="en-US" sz="2450">
                <a:solidFill>
                  <a:srgbClr val="000000"/>
                </a:solidFill>
                <a:latin typeface="Open Sans"/>
              </a:rPr>
              <a:t> </a:t>
            </a:r>
            <a:r>
              <a:rPr lang="en-US" sz="2450" err="1">
                <a:solidFill>
                  <a:srgbClr val="000000"/>
                </a:solidFill>
                <a:latin typeface="Open Sans"/>
              </a:rPr>
              <a:t>koordinaattorit</a:t>
            </a:r>
            <a:r>
              <a:rPr lang="en-US" sz="2450">
                <a:solidFill>
                  <a:srgbClr val="000000"/>
                </a:solidFill>
                <a:latin typeface="Open Sans"/>
              </a:rPr>
              <a:t>, -</a:t>
            </a:r>
            <a:r>
              <a:rPr lang="en-US" sz="2450" err="1">
                <a:solidFill>
                  <a:srgbClr val="000000"/>
                </a:solidFill>
                <a:latin typeface="Open Sans"/>
              </a:rPr>
              <a:t>tuutorit</a:t>
            </a:r>
            <a:r>
              <a:rPr lang="en-US" sz="2450">
                <a:solidFill>
                  <a:srgbClr val="000000"/>
                </a:solidFill>
                <a:latin typeface="Open Sans"/>
              </a:rPr>
              <a:t>, -</a:t>
            </a:r>
            <a:r>
              <a:rPr lang="en-US" sz="2450" err="1">
                <a:solidFill>
                  <a:srgbClr val="000000"/>
                </a:solidFill>
                <a:latin typeface="Open Sans"/>
              </a:rPr>
              <a:t>omistajat</a:t>
            </a:r>
            <a:r>
              <a:rPr lang="en-US" sz="2450">
                <a:solidFill>
                  <a:srgbClr val="000000"/>
                </a:solidFill>
                <a:latin typeface="Open Sans"/>
              </a:rPr>
              <a:t> ja </a:t>
            </a:r>
            <a:r>
              <a:rPr lang="en-US" sz="2450" err="1">
                <a:solidFill>
                  <a:srgbClr val="000000"/>
                </a:solidFill>
                <a:latin typeface="Open Sans"/>
              </a:rPr>
              <a:t>kuvausvastaavat</a:t>
            </a:r>
            <a:r>
              <a:rPr lang="en-US" sz="2450">
                <a:solidFill>
                  <a:srgbClr val="000000"/>
                </a:solidFill>
                <a:latin typeface="Open Sans"/>
              </a:rPr>
              <a:t>). </a:t>
            </a:r>
          </a:p>
          <a:p>
            <a:pPr marL="1078865" lvl="2" indent="-359410">
              <a:lnSpc>
                <a:spcPts val="3499"/>
              </a:lnSpc>
              <a:buFont typeface="Arial"/>
              <a:buChar char="⚬"/>
            </a:pPr>
            <a:r>
              <a:rPr lang="en-US" sz="2450" err="1">
                <a:solidFill>
                  <a:srgbClr val="000000"/>
                </a:solidFill>
                <a:latin typeface="Open Sans"/>
              </a:rPr>
              <a:t>Poikkeamiin</a:t>
            </a:r>
            <a:r>
              <a:rPr lang="en-US" sz="2450">
                <a:solidFill>
                  <a:srgbClr val="000000"/>
                </a:solidFill>
                <a:latin typeface="Open Sans"/>
              </a:rPr>
              <a:t> </a:t>
            </a:r>
            <a:r>
              <a:rPr lang="en-US" sz="2450" err="1">
                <a:solidFill>
                  <a:srgbClr val="000000"/>
                </a:solidFill>
                <a:latin typeface="Open Sans"/>
              </a:rPr>
              <a:t>puututaan</a:t>
            </a:r>
            <a:r>
              <a:rPr lang="en-US" sz="2450">
                <a:solidFill>
                  <a:srgbClr val="000000"/>
                </a:solidFill>
                <a:latin typeface="Open Sans"/>
              </a:rPr>
              <a:t>. </a:t>
            </a:r>
            <a:endParaRPr lang="en-US" sz="2450">
              <a:solidFill>
                <a:srgbClr val="000000"/>
              </a:solidFill>
              <a:latin typeface="Open Sans"/>
              <a:ea typeface="Open Sans"/>
              <a:cs typeface="Open Sans"/>
            </a:endParaRPr>
          </a:p>
          <a:p>
            <a:pPr marL="1078865" lvl="2" indent="-359410">
              <a:lnSpc>
                <a:spcPts val="3499"/>
              </a:lnSpc>
              <a:buFont typeface="Arial"/>
              <a:buChar char="⚬"/>
            </a:pPr>
            <a:r>
              <a:rPr lang="en-US" sz="2450" err="1">
                <a:solidFill>
                  <a:srgbClr val="000000"/>
                </a:solidFill>
                <a:latin typeface="Open Sans"/>
              </a:rPr>
              <a:t>Vuosittainen</a:t>
            </a:r>
            <a:r>
              <a:rPr lang="en-US" sz="2450">
                <a:solidFill>
                  <a:srgbClr val="000000"/>
                </a:solidFill>
                <a:latin typeface="Open Sans"/>
              </a:rPr>
              <a:t> </a:t>
            </a:r>
            <a:r>
              <a:rPr lang="en-US" sz="2450" err="1">
                <a:solidFill>
                  <a:srgbClr val="000000"/>
                </a:solidFill>
                <a:latin typeface="Open Sans"/>
              </a:rPr>
              <a:t>katselmointi</a:t>
            </a:r>
            <a:r>
              <a:rPr lang="en-US" sz="2450">
                <a:solidFill>
                  <a:srgbClr val="000000"/>
                </a:solidFill>
                <a:latin typeface="Open Sans"/>
              </a:rPr>
              <a:t> </a:t>
            </a:r>
            <a:r>
              <a:rPr lang="en-US" sz="2450" err="1">
                <a:solidFill>
                  <a:srgbClr val="000000"/>
                </a:solidFill>
                <a:latin typeface="Open Sans"/>
              </a:rPr>
              <a:t>eli</a:t>
            </a:r>
            <a:r>
              <a:rPr lang="en-US" sz="2450">
                <a:solidFill>
                  <a:srgbClr val="000000"/>
                </a:solidFill>
                <a:latin typeface="Open Sans"/>
              </a:rPr>
              <a:t> </a:t>
            </a:r>
            <a:r>
              <a:rPr lang="en-US" sz="2450" err="1">
                <a:solidFill>
                  <a:srgbClr val="000000"/>
                </a:solidFill>
                <a:latin typeface="Open Sans"/>
              </a:rPr>
              <a:t>tarkastuskäytäntö</a:t>
            </a:r>
            <a:r>
              <a:rPr lang="en-US" sz="2450">
                <a:solidFill>
                  <a:srgbClr val="000000"/>
                </a:solidFill>
                <a:latin typeface="Open Sans"/>
              </a:rPr>
              <a:t> ja </a:t>
            </a:r>
            <a:r>
              <a:rPr lang="en-US" sz="2450" err="1">
                <a:solidFill>
                  <a:srgbClr val="000000"/>
                </a:solidFill>
                <a:latin typeface="Open Sans"/>
              </a:rPr>
              <a:t>sen</a:t>
            </a:r>
            <a:r>
              <a:rPr lang="en-US" sz="2450">
                <a:solidFill>
                  <a:srgbClr val="000000"/>
                </a:solidFill>
                <a:latin typeface="Open Sans"/>
              </a:rPr>
              <a:t> </a:t>
            </a:r>
            <a:r>
              <a:rPr lang="en-US" sz="2450" err="1">
                <a:solidFill>
                  <a:srgbClr val="000000"/>
                </a:solidFill>
                <a:latin typeface="Open Sans"/>
              </a:rPr>
              <a:t>toteutumisen</a:t>
            </a:r>
            <a:r>
              <a:rPr lang="en-US" sz="2450">
                <a:solidFill>
                  <a:srgbClr val="000000"/>
                </a:solidFill>
                <a:latin typeface="Open Sans"/>
              </a:rPr>
              <a:t> </a:t>
            </a:r>
            <a:r>
              <a:rPr lang="en-US" sz="2450" err="1">
                <a:solidFill>
                  <a:srgbClr val="000000"/>
                </a:solidFill>
                <a:latin typeface="Open Sans"/>
              </a:rPr>
              <a:t>seuranta</a:t>
            </a:r>
            <a:endParaRPr lang="en-US" sz="2450">
              <a:solidFill>
                <a:srgbClr val="000000"/>
              </a:solidFill>
              <a:latin typeface="Open Sans"/>
              <a:ea typeface="Open Sans"/>
              <a:cs typeface="Open Sans"/>
            </a:endParaRPr>
          </a:p>
        </p:txBody>
      </p:sp>
      <p:sp>
        <p:nvSpPr>
          <p:cNvPr id="9" name="TextBox 9">
            <a:extLst>
              <a:ext uri="{FF2B5EF4-FFF2-40B4-BE49-F238E27FC236}">
                <a16:creationId xmlns:a16="http://schemas.microsoft.com/office/drawing/2014/main" id="{B3F127D9-FD67-9625-CB45-0183C49307D2}"/>
              </a:ext>
            </a:extLst>
          </p:cNvPr>
          <p:cNvSpPr txBox="1"/>
          <p:nvPr/>
        </p:nvSpPr>
        <p:spPr>
          <a:xfrm>
            <a:off x="574273" y="207974"/>
            <a:ext cx="16490755" cy="1512017"/>
          </a:xfrm>
          <a:prstGeom prst="rect">
            <a:avLst/>
          </a:prstGeom>
        </p:spPr>
        <p:txBody>
          <a:bodyPr lIns="0" tIns="0" rIns="0" bIns="0" rtlCol="0" anchor="t">
            <a:spAutoFit/>
          </a:bodyPr>
          <a:lstStyle/>
          <a:p>
            <a:pPr algn="ctr">
              <a:lnSpc>
                <a:spcPts val="5814"/>
              </a:lnSpc>
              <a:spcBef>
                <a:spcPct val="0"/>
              </a:spcBef>
            </a:pPr>
            <a:r>
              <a:rPr lang="en-US" sz="6300">
                <a:solidFill>
                  <a:srgbClr val="0165B0"/>
                </a:solidFill>
                <a:latin typeface="Montserrat Bold"/>
              </a:rPr>
              <a:t>EDELLYTYKSET </a:t>
            </a:r>
            <a:endParaRPr lang="fi-FI" sz="6300"/>
          </a:p>
          <a:p>
            <a:pPr marL="0" lvl="0" indent="0" algn="ctr">
              <a:lnSpc>
                <a:spcPts val="5814"/>
              </a:lnSpc>
              <a:spcBef>
                <a:spcPct val="0"/>
              </a:spcBef>
            </a:pPr>
            <a:r>
              <a:rPr lang="en-US" sz="6300">
                <a:solidFill>
                  <a:srgbClr val="0165B0"/>
                </a:solidFill>
                <a:latin typeface="Montserrat Bold"/>
              </a:rPr>
              <a:t>HYÖDYNNETTÄVYYDELLE</a:t>
            </a:r>
            <a:endParaRPr lang="en-US" sz="6300"/>
          </a:p>
        </p:txBody>
      </p:sp>
      <p:sp>
        <p:nvSpPr>
          <p:cNvPr id="10" name="Päivämäärän paikkamerkki 9">
            <a:extLst>
              <a:ext uri="{FF2B5EF4-FFF2-40B4-BE49-F238E27FC236}">
                <a16:creationId xmlns:a16="http://schemas.microsoft.com/office/drawing/2014/main" id="{D591A365-8270-321C-D376-EC788B971EFB}"/>
              </a:ext>
            </a:extLst>
          </p:cNvPr>
          <p:cNvSpPr>
            <a:spLocks noGrp="1"/>
          </p:cNvSpPr>
          <p:nvPr>
            <p:ph type="dt" sz="half" idx="10"/>
          </p:nvPr>
        </p:nvSpPr>
        <p:spPr>
          <a:xfrm>
            <a:off x="470263" y="9896463"/>
            <a:ext cx="2133600" cy="365125"/>
          </a:xfrm>
        </p:spPr>
        <p:txBody>
          <a:bodyPr/>
          <a:lstStyle/>
          <a:p>
            <a:fld id="{06192F5E-153A-4A7E-86A5-C7F86E85D226}" type="datetime1">
              <a:rPr lang="en-US" smtClean="0"/>
              <a:t>1/24/2025</a:t>
            </a:fld>
            <a:endParaRPr lang="en-US"/>
          </a:p>
        </p:txBody>
      </p:sp>
      <p:sp>
        <p:nvSpPr>
          <p:cNvPr id="11" name="Dian numeron paikkamerkki 10">
            <a:extLst>
              <a:ext uri="{FF2B5EF4-FFF2-40B4-BE49-F238E27FC236}">
                <a16:creationId xmlns:a16="http://schemas.microsoft.com/office/drawing/2014/main" id="{DFA13FC8-6AF4-258B-2FD5-1991FFAB4C52}"/>
              </a:ext>
            </a:extLst>
          </p:cNvPr>
          <p:cNvSpPr>
            <a:spLocks noGrp="1"/>
          </p:cNvSpPr>
          <p:nvPr>
            <p:ph type="sldNum" sz="quarter" idx="12"/>
          </p:nvPr>
        </p:nvSpPr>
        <p:spPr>
          <a:xfrm>
            <a:off x="15735014" y="9877357"/>
            <a:ext cx="2133600" cy="365125"/>
          </a:xfrm>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val="991735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DE3"/>
        </a:solidFill>
        <a:effectLst/>
      </p:bgPr>
    </p:bg>
    <p:spTree>
      <p:nvGrpSpPr>
        <p:cNvPr id="1" name="">
          <a:extLst>
            <a:ext uri="{FF2B5EF4-FFF2-40B4-BE49-F238E27FC236}">
              <a16:creationId xmlns:a16="http://schemas.microsoft.com/office/drawing/2014/main" id="{2A85DC06-7442-2E75-5E5C-2D28CD26BCB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B1863E2-1370-7B9C-F6C3-208E78910274}"/>
              </a:ext>
              <a:ext uri="{C183D7F6-B498-43B3-948B-1728B52AA6E4}">
                <adec:decorative xmlns:adec="http://schemas.microsoft.com/office/drawing/2017/decorative" val="1"/>
              </a:ext>
            </a:extLst>
          </p:cNvPr>
          <p:cNvGrpSpPr/>
          <p:nvPr/>
        </p:nvGrpSpPr>
        <p:grpSpPr>
          <a:xfrm>
            <a:off x="6683" y="-61115"/>
            <a:ext cx="18371793" cy="1111817"/>
            <a:chOff x="0" y="-38100"/>
            <a:chExt cx="5088528" cy="693132"/>
          </a:xfrm>
        </p:grpSpPr>
        <p:sp>
          <p:nvSpPr>
            <p:cNvPr id="3" name="Freeform 3">
              <a:extLst>
                <a:ext uri="{FF2B5EF4-FFF2-40B4-BE49-F238E27FC236}">
                  <a16:creationId xmlns:a16="http://schemas.microsoft.com/office/drawing/2014/main" id="{BBFCBB8B-9209-8756-DD20-062E9E2D898C}"/>
                </a:ext>
              </a:extLst>
            </p:cNvPr>
            <p:cNvSpPr/>
            <p:nvPr/>
          </p:nvSpPr>
          <p:spPr>
            <a:xfrm>
              <a:off x="0" y="0"/>
              <a:ext cx="5088528" cy="655032"/>
            </a:xfrm>
            <a:custGeom>
              <a:avLst/>
              <a:gdLst/>
              <a:ahLst/>
              <a:cxnLst/>
              <a:rect l="l" t="t" r="r" b="b"/>
              <a:pathLst>
                <a:path w="5088528" h="655032">
                  <a:moveTo>
                    <a:pt x="0" y="0"/>
                  </a:moveTo>
                  <a:lnTo>
                    <a:pt x="5088528" y="0"/>
                  </a:lnTo>
                  <a:lnTo>
                    <a:pt x="5088528" y="655032"/>
                  </a:lnTo>
                  <a:lnTo>
                    <a:pt x="0" y="655032"/>
                  </a:lnTo>
                  <a:close/>
                </a:path>
              </a:pathLst>
            </a:custGeom>
            <a:solidFill>
              <a:srgbClr val="FFFFFF"/>
            </a:solidFill>
          </p:spPr>
          <p:txBody>
            <a:bodyPr/>
            <a:lstStyle/>
            <a:p>
              <a:endParaRPr lang="fi-FI"/>
            </a:p>
          </p:txBody>
        </p:sp>
        <p:sp>
          <p:nvSpPr>
            <p:cNvPr id="4" name="TextBox 4">
              <a:extLst>
                <a:ext uri="{FF2B5EF4-FFF2-40B4-BE49-F238E27FC236}">
                  <a16:creationId xmlns:a16="http://schemas.microsoft.com/office/drawing/2014/main" id="{BBE0A8F6-F72E-C888-D8D6-BC426D9D1F98}"/>
                </a:ext>
              </a:extLst>
            </p:cNvPr>
            <p:cNvSpPr txBox="1"/>
            <p:nvPr/>
          </p:nvSpPr>
          <p:spPr>
            <a:xfrm>
              <a:off x="0" y="-38100"/>
              <a:ext cx="5088528" cy="693132"/>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a:extLst>
              <a:ext uri="{FF2B5EF4-FFF2-40B4-BE49-F238E27FC236}">
                <a16:creationId xmlns:a16="http://schemas.microsoft.com/office/drawing/2014/main" id="{3C9C1D19-1B6A-D21E-B36E-7B9CEC7DD056}"/>
              </a:ext>
              <a:ext uri="{C183D7F6-B498-43B3-948B-1728B52AA6E4}">
                <adec:decorative xmlns:adec="http://schemas.microsoft.com/office/drawing/2017/decorative" val="1"/>
              </a:ext>
            </a:extLst>
          </p:cNvPr>
          <p:cNvSpPr/>
          <p:nvPr/>
        </p:nvSpPr>
        <p:spPr>
          <a:xfrm>
            <a:off x="-19368" y="9772081"/>
            <a:ext cx="18307367" cy="877155"/>
          </a:xfrm>
          <a:custGeom>
            <a:avLst/>
            <a:gdLst/>
            <a:ahLst/>
            <a:cxnLst/>
            <a:rect l="l" t="t" r="r" b="b"/>
            <a:pathLst>
              <a:path w="19637886" h="4884924">
                <a:moveTo>
                  <a:pt x="0" y="0"/>
                </a:moveTo>
                <a:lnTo>
                  <a:pt x="19637886" y="0"/>
                </a:lnTo>
                <a:lnTo>
                  <a:pt x="19637886" y="4884924"/>
                </a:lnTo>
                <a:lnTo>
                  <a:pt x="0" y="48849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
        <p:nvSpPr>
          <p:cNvPr id="6" name="Freeform 6">
            <a:extLst>
              <a:ext uri="{FF2B5EF4-FFF2-40B4-BE49-F238E27FC236}">
                <a16:creationId xmlns:a16="http://schemas.microsoft.com/office/drawing/2014/main" id="{EED9AA45-BC4F-825B-5233-8A3B9F7851A7}"/>
              </a:ext>
              <a:ext uri="{C183D7F6-B498-43B3-948B-1728B52AA6E4}">
                <adec:decorative xmlns:adec="http://schemas.microsoft.com/office/drawing/2017/decorative" val="1"/>
              </a:ext>
            </a:extLst>
          </p:cNvPr>
          <p:cNvSpPr/>
          <p:nvPr/>
        </p:nvSpPr>
        <p:spPr>
          <a:xfrm rot="5400000">
            <a:off x="17277005" y="30935"/>
            <a:ext cx="731453" cy="808884"/>
          </a:xfrm>
          <a:custGeom>
            <a:avLst/>
            <a:gdLst/>
            <a:ahLst/>
            <a:cxnLst/>
            <a:rect l="l" t="t" r="r" b="b"/>
            <a:pathLst>
              <a:path w="731453" h="808884">
                <a:moveTo>
                  <a:pt x="0" y="0"/>
                </a:moveTo>
                <a:lnTo>
                  <a:pt x="731452" y="0"/>
                </a:lnTo>
                <a:lnTo>
                  <a:pt x="731452" y="808884"/>
                </a:lnTo>
                <a:lnTo>
                  <a:pt x="0" y="808884"/>
                </a:lnTo>
                <a:lnTo>
                  <a:pt x="0" y="0"/>
                </a:lnTo>
                <a:close/>
              </a:path>
            </a:pathLst>
          </a:custGeom>
          <a:blipFill>
            <a:blip r:embed="rId4"/>
            <a:stretch>
              <a:fillRect l="-122916" r="-222916" b="-132944"/>
            </a:stretch>
          </a:blipFill>
        </p:spPr>
        <p:txBody>
          <a:bodyPr/>
          <a:lstStyle/>
          <a:p>
            <a:endParaRPr lang="fi-FI"/>
          </a:p>
        </p:txBody>
      </p:sp>
      <p:sp>
        <p:nvSpPr>
          <p:cNvPr id="7" name="TextBox 7">
            <a:extLst>
              <a:ext uri="{FF2B5EF4-FFF2-40B4-BE49-F238E27FC236}">
                <a16:creationId xmlns:a16="http://schemas.microsoft.com/office/drawing/2014/main" id="{EC2EE780-FCD4-6584-BA9E-5FC11C2BF10C}"/>
              </a:ext>
            </a:extLst>
          </p:cNvPr>
          <p:cNvSpPr txBox="1"/>
          <p:nvPr/>
        </p:nvSpPr>
        <p:spPr>
          <a:xfrm>
            <a:off x="153757" y="1511071"/>
            <a:ext cx="10528294" cy="8027582"/>
          </a:xfrm>
          <a:prstGeom prst="rect">
            <a:avLst/>
          </a:prstGeom>
        </p:spPr>
        <p:txBody>
          <a:bodyPr wrap="square" lIns="0" tIns="0" rIns="0" bIns="0" rtlCol="0" anchor="t">
            <a:spAutoFit/>
          </a:bodyPr>
          <a:lstStyle/>
          <a:p>
            <a:pPr marL="269875" lvl="1">
              <a:lnSpc>
                <a:spcPts val="3499"/>
              </a:lnSpc>
            </a:pPr>
            <a:r>
              <a:rPr lang="en-US" err="1">
                <a:solidFill>
                  <a:srgbClr val="000000"/>
                </a:solidFill>
                <a:latin typeface="Open Sans"/>
                <a:ea typeface="Open Sans"/>
                <a:cs typeface="Open Sans"/>
              </a:rPr>
              <a:t>Tiedonhallintamallin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prosessikuvaukset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muodostavat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organisaation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johtamisjärjestelmän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Siitä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käy</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ilmi</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palvelut</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tehtävät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vastuutahot</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suorittajat</a:t>
            </a:r>
            <a:r>
              <a:rPr lang="en-US">
                <a:solidFill>
                  <a:srgbClr val="000000"/>
                </a:solidFill>
                <a:latin typeface="Open Sans"/>
                <a:ea typeface="Open Sans"/>
                <a:cs typeface="Open Sans"/>
              </a:rPr>
              <a:t>. Kun </a:t>
            </a:r>
            <a:r>
              <a:rPr lang="en-US" err="1">
                <a:solidFill>
                  <a:srgbClr val="000000"/>
                </a:solidFill>
                <a:latin typeface="Open Sans"/>
                <a:ea typeface="Open Sans"/>
                <a:cs typeface="Open Sans"/>
              </a:rPr>
              <a:t>tähän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lisätään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sovelukset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tietovarannot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tietoaineistot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rajapinnat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varmistetaan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tietoturva</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suoja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sekä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määritellään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vastuutahot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elementtejä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yhdistelemällä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syntyy</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tiedonhallintamalli</a:t>
            </a:r>
            <a:r>
              <a:rPr lang="en-US">
                <a:solidFill>
                  <a:srgbClr val="000000"/>
                </a:solidFill>
                <a:latin typeface="Open Sans"/>
                <a:ea typeface="Open Sans"/>
                <a:cs typeface="Open Sans"/>
              </a:rPr>
              <a:t>. </a:t>
            </a:r>
          </a:p>
          <a:p>
            <a:pPr marL="269875" lvl="1">
              <a:lnSpc>
                <a:spcPts val="3499"/>
              </a:lnSpc>
            </a:pPr>
            <a:endParaRPr lang="en-US">
              <a:solidFill>
                <a:srgbClr val="000000"/>
              </a:solidFill>
              <a:latin typeface="Open Sans"/>
              <a:ea typeface="Open Sans"/>
              <a:cs typeface="Open Sans"/>
            </a:endParaRPr>
          </a:p>
          <a:p>
            <a:pPr marL="269875" lvl="1">
              <a:lnSpc>
                <a:spcPts val="3499"/>
              </a:lnSpc>
            </a:pPr>
            <a:r>
              <a:rPr lang="en-US" err="1">
                <a:solidFill>
                  <a:srgbClr val="000000"/>
                </a:solidFill>
                <a:latin typeface="Open Sans"/>
                <a:ea typeface="Open Sans"/>
                <a:cs typeface="Open Sans"/>
              </a:rPr>
              <a:t>Lentokorkeudella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havainnollistetaan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organisaation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eri</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tahojen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erilaisia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tarpeita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nähdä</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seurata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tiedonhallintamallin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tietoja</a:t>
            </a:r>
            <a:r>
              <a:rPr lang="en-US">
                <a:solidFill>
                  <a:srgbClr val="000000"/>
                </a:solidFill>
                <a:latin typeface="Open Sans"/>
                <a:ea typeface="Open Sans"/>
                <a:cs typeface="Open Sans"/>
              </a:rPr>
              <a:t>.</a:t>
            </a:r>
            <a:endParaRPr lang="en-US">
              <a:latin typeface="Open Sans"/>
              <a:ea typeface="Open Sans"/>
              <a:cs typeface="Open Sans"/>
            </a:endParaRPr>
          </a:p>
          <a:p>
            <a:pPr marL="269875" lvl="1">
              <a:lnSpc>
                <a:spcPts val="3499"/>
              </a:lnSpc>
            </a:pPr>
            <a:endParaRPr lang="en-US">
              <a:solidFill>
                <a:srgbClr val="000000"/>
              </a:solidFill>
              <a:latin typeface="Open Sans"/>
              <a:ea typeface="Open Sans"/>
              <a:cs typeface="Open Sans"/>
            </a:endParaRPr>
          </a:p>
          <a:p>
            <a:pPr marL="727075" lvl="1" indent="-457200">
              <a:lnSpc>
                <a:spcPts val="3499"/>
              </a:lnSpc>
              <a:buAutoNum type="arabicPeriod"/>
            </a:pPr>
            <a:r>
              <a:rPr lang="en-US" err="1">
                <a:solidFill>
                  <a:srgbClr val="000000"/>
                </a:solidFill>
                <a:latin typeface="Open Sans"/>
                <a:ea typeface="Open Sans"/>
                <a:cs typeface="Open Sans"/>
              </a:rPr>
              <a:t>Johto</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tarvitsee</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yleisnäkymän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kokonaisuuteen</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johtamiseen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tilannekuva-työkalun</a:t>
            </a:r>
            <a:r>
              <a:rPr lang="en-US">
                <a:solidFill>
                  <a:srgbClr val="000000"/>
                </a:solidFill>
                <a:latin typeface="Open Sans"/>
                <a:ea typeface="Open Sans"/>
                <a:cs typeface="Open Sans"/>
              </a:rPr>
              <a:t>.</a:t>
            </a:r>
          </a:p>
          <a:p>
            <a:pPr marL="727075" lvl="1" indent="-457200">
              <a:lnSpc>
                <a:spcPts val="3499"/>
              </a:lnSpc>
              <a:buAutoNum type="arabicPeriod"/>
            </a:pPr>
            <a:r>
              <a:rPr lang="en-US" err="1">
                <a:solidFill>
                  <a:srgbClr val="000000"/>
                </a:solidFill>
                <a:latin typeface="Open Sans"/>
                <a:ea typeface="Open Sans"/>
                <a:cs typeface="Open Sans"/>
              </a:rPr>
              <a:t>Toimialajohtajat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tarvitsevat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yleisnäkymän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vastuualueensa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toimialaan</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tiedon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mitä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tiedonhallintamallin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elementtejä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toimialan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tehtäviin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liittyy</a:t>
            </a:r>
            <a:r>
              <a:rPr lang="en-US">
                <a:solidFill>
                  <a:srgbClr val="000000"/>
                </a:solidFill>
                <a:latin typeface="Open Sans"/>
                <a:ea typeface="Open Sans"/>
                <a:cs typeface="Open Sans"/>
              </a:rPr>
              <a:t>.</a:t>
            </a:r>
          </a:p>
          <a:p>
            <a:pPr marL="727075" lvl="1" indent="-457200">
              <a:lnSpc>
                <a:spcPts val="3499"/>
              </a:lnSpc>
              <a:buAutoNum type="arabicPeriod"/>
            </a:pPr>
            <a:r>
              <a:rPr lang="en-US" err="1">
                <a:solidFill>
                  <a:srgbClr val="000000"/>
                </a:solidFill>
                <a:latin typeface="Open Sans"/>
                <a:ea typeface="Open Sans"/>
                <a:cs typeface="Open Sans"/>
              </a:rPr>
              <a:t>Operatiivinen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taso</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tarvitsee</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sekä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yleisnäkymän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vastuualueensa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kokonaisuuteen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että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yksittäisten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palveluiden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toteuttamistapaan</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näissä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käytetääviin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sovelluksiin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tietovarantoihin</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tietoaineistoihin</a:t>
            </a:r>
            <a:r>
              <a:rPr lang="en-US">
                <a:solidFill>
                  <a:srgbClr val="000000"/>
                </a:solidFill>
                <a:latin typeface="Open Sans"/>
                <a:ea typeface="Open Sans"/>
                <a:cs typeface="Open Sans"/>
              </a:rPr>
              <a:t>. </a:t>
            </a:r>
          </a:p>
          <a:p>
            <a:pPr marL="727075" lvl="1" indent="-457200">
              <a:lnSpc>
                <a:spcPts val="3499"/>
              </a:lnSpc>
              <a:buAutoNum type="arabicPeriod"/>
            </a:pPr>
            <a:r>
              <a:rPr lang="en-US" err="1">
                <a:solidFill>
                  <a:srgbClr val="000000"/>
                </a:solidFill>
                <a:latin typeface="Open Sans"/>
                <a:ea typeface="Open Sans"/>
                <a:cs typeface="Open Sans"/>
              </a:rPr>
              <a:t>Mitä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lähemmäs</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suorittavaa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tasoa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tullaan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sitä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yksityiskohtaisemmin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kuvataan</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sitä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vähemmän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tiedonhallintamallin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elementtejä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kyseisellä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tasolla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nähdään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Prosessi</a:t>
            </a:r>
            <a:r>
              <a:rPr lang="en-US">
                <a:solidFill>
                  <a:srgbClr val="000000"/>
                </a:solidFill>
                <a:latin typeface="Open Sans"/>
                <a:ea typeface="Open Sans"/>
                <a:cs typeface="Open Sans"/>
              </a:rPr>
              <a:t>- ja </a:t>
            </a:r>
            <a:r>
              <a:rPr lang="en-US" err="1">
                <a:solidFill>
                  <a:srgbClr val="000000"/>
                </a:solidFill>
                <a:latin typeface="Open Sans"/>
                <a:ea typeface="Open Sans"/>
                <a:cs typeface="Open Sans"/>
              </a:rPr>
              <a:t>tehtäväkuvaukseen</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liittyykin</a:t>
            </a:r>
            <a:r>
              <a:rPr lang="en-US">
                <a:solidFill>
                  <a:srgbClr val="000000"/>
                </a:solidFill>
                <a:latin typeface="Open Sans"/>
                <a:ea typeface="Open Sans"/>
                <a:cs typeface="Open Sans"/>
              </a:rPr>
              <a:t> vain ne </a:t>
            </a:r>
            <a:r>
              <a:rPr lang="en-US" err="1">
                <a:solidFill>
                  <a:srgbClr val="000000"/>
                </a:solidFill>
                <a:latin typeface="Open Sans"/>
                <a:ea typeface="Open Sans"/>
                <a:cs typeface="Open Sans"/>
              </a:rPr>
              <a:t>elementit</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joita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kyseisessä</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työssä</a:t>
            </a:r>
            <a:r>
              <a:rPr lang="en-US">
                <a:solidFill>
                  <a:srgbClr val="000000"/>
                </a:solidFill>
                <a:latin typeface="Open Sans"/>
                <a:ea typeface="Open Sans"/>
                <a:cs typeface="Open Sans"/>
              </a:rPr>
              <a:t> tai </a:t>
            </a:r>
            <a:r>
              <a:rPr lang="en-US" err="1">
                <a:solidFill>
                  <a:srgbClr val="000000"/>
                </a:solidFill>
                <a:latin typeface="Open Sans"/>
                <a:ea typeface="Open Sans"/>
                <a:cs typeface="Open Sans"/>
              </a:rPr>
              <a:t>palvelussa</a:t>
            </a:r>
            <a:r>
              <a:rPr lang="en-US">
                <a:solidFill>
                  <a:srgbClr val="000000"/>
                </a:solidFill>
                <a:latin typeface="Open Sans"/>
                <a:ea typeface="Open Sans"/>
                <a:cs typeface="Open Sans"/>
              </a:rPr>
              <a:t> </a:t>
            </a:r>
            <a:r>
              <a:rPr lang="en-US" err="1">
                <a:solidFill>
                  <a:srgbClr val="000000"/>
                </a:solidFill>
                <a:latin typeface="Open Sans"/>
                <a:ea typeface="Open Sans"/>
                <a:cs typeface="Open Sans"/>
              </a:rPr>
              <a:t>tarvitaan</a:t>
            </a:r>
            <a:r>
              <a:rPr lang="en-US">
                <a:solidFill>
                  <a:srgbClr val="000000"/>
                </a:solidFill>
                <a:latin typeface="Open Sans"/>
                <a:ea typeface="Open Sans"/>
                <a:cs typeface="Open Sans"/>
              </a:rPr>
              <a:t>. </a:t>
            </a:r>
            <a:endParaRPr lang="en-US">
              <a:cs typeface="Calibri"/>
            </a:endParaRPr>
          </a:p>
        </p:txBody>
      </p:sp>
      <p:sp>
        <p:nvSpPr>
          <p:cNvPr id="9" name="TextBox 9">
            <a:extLst>
              <a:ext uri="{FF2B5EF4-FFF2-40B4-BE49-F238E27FC236}">
                <a16:creationId xmlns:a16="http://schemas.microsoft.com/office/drawing/2014/main" id="{B3F127D9-FD67-9625-CB45-0183C49307D2}"/>
              </a:ext>
            </a:extLst>
          </p:cNvPr>
          <p:cNvSpPr txBox="1"/>
          <p:nvPr/>
        </p:nvSpPr>
        <p:spPr>
          <a:xfrm>
            <a:off x="416232" y="289187"/>
            <a:ext cx="16490755" cy="757515"/>
          </a:xfrm>
          <a:prstGeom prst="rect">
            <a:avLst/>
          </a:prstGeom>
        </p:spPr>
        <p:txBody>
          <a:bodyPr lIns="0" tIns="0" rIns="0" bIns="0" rtlCol="0" anchor="t">
            <a:spAutoFit/>
          </a:bodyPr>
          <a:lstStyle/>
          <a:p>
            <a:pPr algn="ctr">
              <a:lnSpc>
                <a:spcPts val="5814"/>
              </a:lnSpc>
              <a:spcBef>
                <a:spcPct val="0"/>
              </a:spcBef>
            </a:pPr>
            <a:r>
              <a:rPr lang="en-US" sz="6300" err="1">
                <a:solidFill>
                  <a:srgbClr val="0165B0"/>
                </a:solidFill>
                <a:latin typeface="Montserrat Bold"/>
              </a:rPr>
              <a:t>TiHM</a:t>
            </a:r>
            <a:r>
              <a:rPr lang="en-US" sz="6300">
                <a:solidFill>
                  <a:srgbClr val="0165B0"/>
                </a:solidFill>
                <a:latin typeface="Montserrat Bold"/>
              </a:rPr>
              <a:t> LENTOKORKEUS</a:t>
            </a:r>
          </a:p>
        </p:txBody>
      </p:sp>
      <p:pic>
        <p:nvPicPr>
          <p:cNvPr id="10" name="Kuva 9">
            <a:extLst>
              <a:ext uri="{FF2B5EF4-FFF2-40B4-BE49-F238E27FC236}">
                <a16:creationId xmlns:a16="http://schemas.microsoft.com/office/drawing/2014/main" id="{5DCA353B-A58A-6057-35F4-5BC607070FA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293710" y="2195810"/>
            <a:ext cx="1676400" cy="3343275"/>
          </a:xfrm>
          <a:prstGeom prst="rect">
            <a:avLst/>
          </a:prstGeom>
        </p:spPr>
      </p:pic>
      <p:pic>
        <p:nvPicPr>
          <p:cNvPr id="12" name="Kuva 11">
            <a:extLst>
              <a:ext uri="{FF2B5EF4-FFF2-40B4-BE49-F238E27FC236}">
                <a16:creationId xmlns:a16="http://schemas.microsoft.com/office/drawing/2014/main" id="{3D63265D-9F84-1D84-9B4F-61EEE2E28E36}"/>
              </a:ext>
              <a:ext uri="{C183D7F6-B498-43B3-948B-1728B52AA6E4}">
                <adec:decorative xmlns:adec="http://schemas.microsoft.com/office/drawing/2017/decorative" val="1"/>
              </a:ext>
            </a:extLst>
          </p:cNvPr>
          <p:cNvPicPr>
            <a:picLocks noChangeAspect="1"/>
          </p:cNvPicPr>
          <p:nvPr/>
        </p:nvPicPr>
        <p:blipFill rotWithShape="1">
          <a:blip r:embed="rId6"/>
          <a:srcRect r="34375" b="8745"/>
          <a:stretch/>
        </p:blipFill>
        <p:spPr>
          <a:xfrm>
            <a:off x="11298589" y="5656146"/>
            <a:ext cx="3107829" cy="2838556"/>
          </a:xfrm>
          <a:prstGeom prst="rect">
            <a:avLst/>
          </a:prstGeom>
        </p:spPr>
      </p:pic>
      <p:pic>
        <p:nvPicPr>
          <p:cNvPr id="11" name="Kuva 10">
            <a:extLst>
              <a:ext uri="{FF2B5EF4-FFF2-40B4-BE49-F238E27FC236}">
                <a16:creationId xmlns:a16="http://schemas.microsoft.com/office/drawing/2014/main" id="{E1C983AF-53DD-397E-EDD2-93083DB77D1B}"/>
              </a:ext>
              <a:ext uri="{C183D7F6-B498-43B3-948B-1728B52AA6E4}">
                <adec:decorative xmlns:adec="http://schemas.microsoft.com/office/drawing/2017/decorative" val="1"/>
              </a:ext>
            </a:extLst>
          </p:cNvPr>
          <p:cNvPicPr>
            <a:picLocks noChangeAspect="1"/>
          </p:cNvPicPr>
          <p:nvPr/>
        </p:nvPicPr>
        <p:blipFill rotWithShape="1">
          <a:blip r:embed="rId7"/>
          <a:srcRect l="235" t="-543" r="14789" b="21467"/>
          <a:stretch/>
        </p:blipFill>
        <p:spPr>
          <a:xfrm>
            <a:off x="13245800" y="2151541"/>
            <a:ext cx="4250140" cy="3387599"/>
          </a:xfrm>
          <a:prstGeom prst="rect">
            <a:avLst/>
          </a:prstGeom>
        </p:spPr>
      </p:pic>
      <p:pic>
        <p:nvPicPr>
          <p:cNvPr id="13" name="Kuva 12">
            <a:extLst>
              <a:ext uri="{FF2B5EF4-FFF2-40B4-BE49-F238E27FC236}">
                <a16:creationId xmlns:a16="http://schemas.microsoft.com/office/drawing/2014/main" id="{882B35CC-B2BF-21C0-8F3D-FC9B04AFC7E9}"/>
              </a:ext>
              <a:ext uri="{C183D7F6-B498-43B3-948B-1728B52AA6E4}">
                <adec:decorative xmlns:adec="http://schemas.microsoft.com/office/drawing/2017/decorative" val="1"/>
              </a:ext>
            </a:extLst>
          </p:cNvPr>
          <p:cNvPicPr>
            <a:picLocks noChangeAspect="1"/>
          </p:cNvPicPr>
          <p:nvPr/>
        </p:nvPicPr>
        <p:blipFill rotWithShape="1">
          <a:blip r:embed="rId8"/>
          <a:srcRect r="20986"/>
          <a:stretch/>
        </p:blipFill>
        <p:spPr>
          <a:xfrm>
            <a:off x="14529752" y="5637823"/>
            <a:ext cx="3014857" cy="2840691"/>
          </a:xfrm>
          <a:prstGeom prst="rect">
            <a:avLst/>
          </a:prstGeom>
        </p:spPr>
      </p:pic>
      <p:sp>
        <p:nvSpPr>
          <p:cNvPr id="14" name="Tekstiruutu 13">
            <a:extLst>
              <a:ext uri="{FF2B5EF4-FFF2-40B4-BE49-F238E27FC236}">
                <a16:creationId xmlns:a16="http://schemas.microsoft.com/office/drawing/2014/main" id="{D71ED4C4-F09C-217E-203B-1339B428A292}"/>
              </a:ext>
            </a:extLst>
          </p:cNvPr>
          <p:cNvSpPr txBox="1"/>
          <p:nvPr/>
        </p:nvSpPr>
        <p:spPr>
          <a:xfrm>
            <a:off x="11286619" y="2153186"/>
            <a:ext cx="51209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1.</a:t>
            </a:r>
            <a:endParaRPr lang="fi-FI"/>
          </a:p>
        </p:txBody>
      </p:sp>
      <p:sp>
        <p:nvSpPr>
          <p:cNvPr id="15" name="Tekstiruutu 14">
            <a:extLst>
              <a:ext uri="{FF2B5EF4-FFF2-40B4-BE49-F238E27FC236}">
                <a16:creationId xmlns:a16="http://schemas.microsoft.com/office/drawing/2014/main" id="{5BD590E9-397C-63A1-F9C5-0200C0ACCA2D}"/>
              </a:ext>
            </a:extLst>
          </p:cNvPr>
          <p:cNvSpPr txBox="1"/>
          <p:nvPr/>
        </p:nvSpPr>
        <p:spPr>
          <a:xfrm>
            <a:off x="13240897" y="2151020"/>
            <a:ext cx="51209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2.</a:t>
            </a:r>
            <a:endParaRPr lang="fi-FI"/>
          </a:p>
        </p:txBody>
      </p:sp>
      <p:sp>
        <p:nvSpPr>
          <p:cNvPr id="16" name="Tekstiruutu 15">
            <a:extLst>
              <a:ext uri="{FF2B5EF4-FFF2-40B4-BE49-F238E27FC236}">
                <a16:creationId xmlns:a16="http://schemas.microsoft.com/office/drawing/2014/main" id="{2CA9A2D4-171C-13C7-A35C-2DF1B701EECF}"/>
              </a:ext>
            </a:extLst>
          </p:cNvPr>
          <p:cNvSpPr txBox="1"/>
          <p:nvPr/>
        </p:nvSpPr>
        <p:spPr>
          <a:xfrm>
            <a:off x="11296020" y="5655002"/>
            <a:ext cx="51209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3.</a:t>
            </a:r>
            <a:endParaRPr lang="fi-FI"/>
          </a:p>
        </p:txBody>
      </p:sp>
      <p:sp>
        <p:nvSpPr>
          <p:cNvPr id="17" name="Tekstiruutu 16">
            <a:extLst>
              <a:ext uri="{FF2B5EF4-FFF2-40B4-BE49-F238E27FC236}">
                <a16:creationId xmlns:a16="http://schemas.microsoft.com/office/drawing/2014/main" id="{453A2E1E-2D7C-D4FC-6809-A65BBB316076}"/>
              </a:ext>
            </a:extLst>
          </p:cNvPr>
          <p:cNvSpPr txBox="1"/>
          <p:nvPr/>
        </p:nvSpPr>
        <p:spPr>
          <a:xfrm>
            <a:off x="14501554" y="5639271"/>
            <a:ext cx="51209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4.</a:t>
            </a:r>
            <a:endParaRPr lang="fi-FI"/>
          </a:p>
        </p:txBody>
      </p:sp>
      <p:pic>
        <p:nvPicPr>
          <p:cNvPr id="8" name="Picture 7">
            <a:extLst>
              <a:ext uri="{FF2B5EF4-FFF2-40B4-BE49-F238E27FC236}">
                <a16:creationId xmlns:a16="http://schemas.microsoft.com/office/drawing/2014/main" id="{56C18816-4761-16AD-D829-1DC28500B6D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rot="20808899">
            <a:off x="11891204" y="-1164942"/>
            <a:ext cx="6430628" cy="4830875"/>
          </a:xfrm>
          <a:prstGeom prst="rect">
            <a:avLst/>
          </a:prstGeom>
        </p:spPr>
      </p:pic>
      <p:sp>
        <p:nvSpPr>
          <p:cNvPr id="19" name="Päivämäärän paikkamerkki 18">
            <a:extLst>
              <a:ext uri="{FF2B5EF4-FFF2-40B4-BE49-F238E27FC236}">
                <a16:creationId xmlns:a16="http://schemas.microsoft.com/office/drawing/2014/main" id="{0823DAC4-7493-958F-F4AC-10D7891C2AA7}"/>
              </a:ext>
            </a:extLst>
          </p:cNvPr>
          <p:cNvSpPr>
            <a:spLocks noGrp="1"/>
          </p:cNvSpPr>
          <p:nvPr>
            <p:ph type="dt" sz="half" idx="10"/>
          </p:nvPr>
        </p:nvSpPr>
        <p:spPr>
          <a:xfrm>
            <a:off x="990600" y="10028095"/>
            <a:ext cx="2133600" cy="365125"/>
          </a:xfrm>
        </p:spPr>
        <p:txBody>
          <a:bodyPr/>
          <a:lstStyle/>
          <a:p>
            <a:fld id="{7FBFF673-28E4-4010-ADC6-DB264C1AE672}" type="datetime1">
              <a:rPr lang="en-US" smtClean="0"/>
              <a:t>1/24/2025</a:t>
            </a:fld>
            <a:endParaRPr lang="en-US"/>
          </a:p>
        </p:txBody>
      </p:sp>
      <p:sp>
        <p:nvSpPr>
          <p:cNvPr id="20" name="Dian numeron paikkamerkki 19">
            <a:extLst>
              <a:ext uri="{FF2B5EF4-FFF2-40B4-BE49-F238E27FC236}">
                <a16:creationId xmlns:a16="http://schemas.microsoft.com/office/drawing/2014/main" id="{8B31F559-F799-4D18-92F9-776ADD801689}"/>
              </a:ext>
            </a:extLst>
          </p:cNvPr>
          <p:cNvSpPr>
            <a:spLocks noGrp="1"/>
          </p:cNvSpPr>
          <p:nvPr>
            <p:ph type="sldNum" sz="quarter" idx="12"/>
          </p:nvPr>
        </p:nvSpPr>
        <p:spPr>
          <a:xfrm>
            <a:off x="15697200" y="10016624"/>
            <a:ext cx="2133600" cy="365125"/>
          </a:xfrm>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val="31509852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66791da-e8cb-4407-9edc-fd05652f3101">
      <Terms xmlns="http://schemas.microsoft.com/office/infopath/2007/PartnerControls"/>
    </lcf76f155ced4ddcb4097134ff3c332f>
    <TaxCatchAll xmlns="a913cc90-dcc1-404a-8caa-0bd7b812e25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8C469DDAF25C5F49A76BA64488DDD2F9" ma:contentTypeVersion="14" ma:contentTypeDescription="Luo uusi asiakirja." ma:contentTypeScope="" ma:versionID="bda38f7a57e23a4a23592a7d27e03c4a">
  <xsd:schema xmlns:xsd="http://www.w3.org/2001/XMLSchema" xmlns:xs="http://www.w3.org/2001/XMLSchema" xmlns:p="http://schemas.microsoft.com/office/2006/metadata/properties" xmlns:ns2="166791da-e8cb-4407-9edc-fd05652f3101" xmlns:ns3="a913cc90-dcc1-404a-8caa-0bd7b812e25f" targetNamespace="http://schemas.microsoft.com/office/2006/metadata/properties" ma:root="true" ma:fieldsID="1d4edec8d2890de15f8b2ed60a38f05d" ns2:_="" ns3:_="">
    <xsd:import namespace="166791da-e8cb-4407-9edc-fd05652f3101"/>
    <xsd:import namespace="a913cc90-dcc1-404a-8caa-0bd7b812e2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6791da-e8cb-4407-9edc-fd05652f3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ba95728e-6fcf-4893-b320-53953ff7a3f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13cc90-dcc1-404a-8caa-0bd7b812e25f"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4" nillable="true" ma:displayName="Taxonomy Catch All Column" ma:hidden="true" ma:list="{5351df3e-ac10-4d49-a06a-423854aecd91}" ma:internalName="TaxCatchAll" ma:showField="CatchAllData" ma:web="a913cc90-dcc1-404a-8caa-0bd7b812e2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F5CC4C-C7C4-4D10-AEB1-E0F7E0524482}">
  <ds:schemaRefs>
    <ds:schemaRef ds:uri="http://www.w3.org/XML/1998/namespace"/>
    <ds:schemaRef ds:uri="http://schemas.openxmlformats.org/package/2006/metadata/core-properties"/>
    <ds:schemaRef ds:uri="http://schemas.microsoft.com/office/2006/documentManagement/types"/>
    <ds:schemaRef ds:uri="http://purl.org/dc/terms/"/>
    <ds:schemaRef ds:uri="http://purl.org/dc/dcmitype/"/>
    <ds:schemaRef ds:uri="http://schemas.microsoft.com/office/infopath/2007/PartnerControls"/>
    <ds:schemaRef ds:uri="a913cc90-dcc1-404a-8caa-0bd7b812e25f"/>
    <ds:schemaRef ds:uri="166791da-e8cb-4407-9edc-fd05652f3101"/>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6EE01945-8FFA-46CD-BFEE-FB2CB1A357E3}">
  <ds:schemaRefs>
    <ds:schemaRef ds:uri="http://schemas.microsoft.com/sharepoint/v3/contenttype/forms"/>
  </ds:schemaRefs>
</ds:datastoreItem>
</file>

<file path=customXml/itemProps3.xml><?xml version="1.0" encoding="utf-8"?>
<ds:datastoreItem xmlns:ds="http://schemas.openxmlformats.org/officeDocument/2006/customXml" ds:itemID="{74B85B07-7248-48F8-A0AC-82AD59C4A8AB}">
  <ds:schemaRefs>
    <ds:schemaRef ds:uri="166791da-e8cb-4407-9edc-fd05652f3101"/>
    <ds:schemaRef ds:uri="a913cc90-dcc1-404a-8caa-0bd7b812e2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4952</Words>
  <Application>Microsoft Office PowerPoint</Application>
  <PresentationFormat>Mukautettu</PresentationFormat>
  <Paragraphs>936</Paragraphs>
  <Slides>38</Slides>
  <Notes>12</Notes>
  <HiddenSlides>0</HiddenSlides>
  <MMClips>0</MMClips>
  <ScaleCrop>false</ScaleCrop>
  <HeadingPairs>
    <vt:vector size="6" baseType="variant">
      <vt:variant>
        <vt:lpstr>Käytetyt fontit</vt:lpstr>
      </vt:variant>
      <vt:variant>
        <vt:i4>9</vt:i4>
      </vt:variant>
      <vt:variant>
        <vt:lpstr>Teema</vt:lpstr>
      </vt:variant>
      <vt:variant>
        <vt:i4>1</vt:i4>
      </vt:variant>
      <vt:variant>
        <vt:lpstr>Dian otsikot</vt:lpstr>
      </vt:variant>
      <vt:variant>
        <vt:i4>38</vt:i4>
      </vt:variant>
    </vt:vector>
  </HeadingPairs>
  <TitlesOfParts>
    <vt:vector size="48" baseType="lpstr">
      <vt:lpstr>Montserrat</vt:lpstr>
      <vt:lpstr>Arial</vt:lpstr>
      <vt:lpstr>Montserrat Bold</vt:lpstr>
      <vt:lpstr>Open Sans</vt:lpstr>
      <vt:lpstr>Arial,Sans-Serif</vt:lpstr>
      <vt:lpstr>Calibri</vt:lpstr>
      <vt:lpstr>Segoe UI</vt:lpstr>
      <vt:lpstr>Courier New</vt:lpstr>
      <vt:lpstr>Wingdings</vt:lpstr>
      <vt:lpstr>Office Theme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Kopio: Kopio: Japi-esitys</dc:title>
  <dc:creator>Brinck Tiia</dc:creator>
  <cp:lastModifiedBy>Brinck Tiia</cp:lastModifiedBy>
  <cp:revision>2</cp:revision>
  <cp:lastPrinted>2024-02-26T07:29:22Z</cp:lastPrinted>
  <dcterms:created xsi:type="dcterms:W3CDTF">2006-08-16T00:00:00Z</dcterms:created>
  <dcterms:modified xsi:type="dcterms:W3CDTF">2025-01-24T05:56:10Z</dcterms:modified>
  <dc:identifier>DAF5pagtNkw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0x0101008C469DDAF25C5F49A76BA64488DDD2F9</vt:lpwstr>
  </property>
  <property fmtid="{D5CDD505-2E9C-101B-9397-08002B2CF9AE}" pid="3" name="MediaServiceImageTags">
    <vt:lpwstr/>
  </property>
</Properties>
</file>